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566" r:id="rId2"/>
    <p:sldId id="580" r:id="rId3"/>
    <p:sldId id="582" r:id="rId4"/>
    <p:sldId id="581" r:id="rId5"/>
    <p:sldId id="570" r:id="rId6"/>
    <p:sldId id="578" r:id="rId7"/>
    <p:sldId id="571" r:id="rId8"/>
    <p:sldId id="572" r:id="rId9"/>
    <p:sldId id="573" r:id="rId10"/>
    <p:sldId id="579" r:id="rId11"/>
    <p:sldId id="576" r:id="rId12"/>
    <p:sldId id="575" r:id="rId13"/>
    <p:sldId id="577" r:id="rId14"/>
    <p:sldId id="567" r:id="rId15"/>
    <p:sldId id="568" r:id="rId16"/>
    <p:sldId id="569" r:id="rId17"/>
  </p:sldIdLst>
  <p:sldSz cx="9144000" cy="6858000" type="screen4x3"/>
  <p:notesSz cx="6797675" cy="9874250"/>
  <p:defaultTextStyle>
    <a:defPPr>
      <a:defRPr lang="de-DE"/>
    </a:defPPr>
    <a:lvl1pPr marL="0" algn="l" defTabSz="914400" rtl="0" eaLnBrk="1" latinLnBrk="0" hangingPunct="1">
      <a:defRPr lang="de-DE" sz="1800" kern="1200">
        <a:solidFill>
          <a:schemeClr val="tx1"/>
        </a:solidFill>
        <a:latin typeface="Arial"/>
        <a:ea typeface="+mn-ea"/>
        <a:cs typeface="+mn-cs"/>
      </a:defRPr>
    </a:lvl1pPr>
    <a:lvl2pPr marL="457200" algn="l" defTabSz="914400" rtl="0" eaLnBrk="1" latinLnBrk="0" hangingPunct="1">
      <a:buClr>
        <a:srgbClr val="FDB913"/>
      </a:buClr>
      <a:buSzPct val="100000"/>
      <a:buFont typeface="wingdings"/>
      <a:buChar char=""/>
      <a:defRPr lang="de-DE" sz="1800" kern="1200">
        <a:solidFill>
          <a:schemeClr val="tx1"/>
        </a:solidFill>
        <a:latin typeface="Arial"/>
        <a:ea typeface="+mn-ea"/>
        <a:cs typeface="+mn-cs"/>
      </a:defRPr>
    </a:lvl2pPr>
    <a:lvl3pPr marL="914400" algn="l" defTabSz="914400" rtl="0" eaLnBrk="1" latinLnBrk="0" hangingPunct="1">
      <a:buClr>
        <a:srgbClr val="666666"/>
      </a:buClr>
      <a:buSzPct val="80000"/>
      <a:buFont typeface="Wingdings"/>
      <a:buChar char="n"/>
      <a:defRPr lang="de-DE" sz="1400" kern="1200">
        <a:solidFill>
          <a:schemeClr val="tx1"/>
        </a:solidFill>
        <a:latin typeface="Arial"/>
        <a:ea typeface="+mn-ea"/>
        <a:cs typeface="+mn-cs"/>
      </a:defRPr>
    </a:lvl3pPr>
    <a:lvl4pPr marL="1371600" algn="l" defTabSz="914400" rtl="0" eaLnBrk="1" latinLnBrk="0" hangingPunct="1">
      <a:buClr>
        <a:srgbClr val="666666"/>
      </a:buClr>
      <a:buSzPct val="80000"/>
      <a:buFont typeface="Arial"/>
      <a:buChar char=""/>
      <a:defRPr lang="de-DE" sz="1200" kern="1200">
        <a:solidFill>
          <a:schemeClr val="tx1"/>
        </a:solidFill>
        <a:latin typeface="Arial"/>
        <a:ea typeface="+mn-ea"/>
        <a:cs typeface="+mn-cs"/>
      </a:defRPr>
    </a:lvl4pPr>
    <a:lvl5pPr marL="1828800" algn="l" defTabSz="914400" rtl="0" eaLnBrk="1" latinLnBrk="0" hangingPunct="1">
      <a:buClr>
        <a:srgbClr val="666666"/>
      </a:buClr>
      <a:buSzPct val="80000"/>
      <a:buFont typeface="Arial"/>
      <a:buChar char=""/>
      <a:defRPr lang="de-DE" sz="1000" kern="1200">
        <a:solidFill>
          <a:schemeClr val="tx1"/>
        </a:solidFill>
        <a:latin typeface="Arial"/>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277B"/>
    <a:srgbClr val="003283"/>
    <a:srgbClr val="FF0000"/>
    <a:srgbClr val="666666"/>
    <a:srgbClr val="2B3F7B"/>
    <a:srgbClr val="D4652D"/>
    <a:srgbClr val="9E3039"/>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5" autoAdjust="0"/>
    <p:restoredTop sz="79981" autoAdjust="0"/>
  </p:normalViewPr>
  <p:slideViewPr>
    <p:cSldViewPr snapToGrid="0" showGuides="1">
      <p:cViewPr>
        <p:scale>
          <a:sx n="100" d="100"/>
          <a:sy n="100" d="100"/>
        </p:scale>
        <p:origin x="-1944" y="-318"/>
      </p:cViewPr>
      <p:guideLst>
        <p:guide orient="horz" pos="4117"/>
        <p:guide orient="horz" pos="190"/>
        <p:guide orient="horz" pos="3834"/>
        <p:guide orient="horz" pos="1065"/>
        <p:guide orient="horz" pos="779"/>
        <p:guide pos="5556"/>
        <p:guide pos="206"/>
        <p:guide pos="288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506"/>
    </p:cViewPr>
  </p:sorterViewPr>
  <p:notesViewPr>
    <p:cSldViewPr snapToGrid="0" showGuides="1">
      <p:cViewPr varScale="1">
        <p:scale>
          <a:sx n="43" d="100"/>
          <a:sy n="43" d="100"/>
        </p:scale>
        <p:origin x="-2058" y="-120"/>
      </p:cViewPr>
      <p:guideLst>
        <p:guide orient="horz" pos="3110"/>
        <p:guide pos="214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1926008" y="9378825"/>
            <a:ext cx="2945659" cy="493712"/>
          </a:xfrm>
          <a:prstGeom prst="rect">
            <a:avLst/>
          </a:prstGeom>
        </p:spPr>
        <p:txBody>
          <a:bodyPr vert="horz" lIns="91440" tIns="45720" rIns="91440" bIns="45720" rtlCol="0" anchor="b"/>
          <a:lstStyle>
            <a:lvl1pPr algn="r">
              <a:defRPr sz="1200"/>
            </a:lvl1pPr>
          </a:lstStyle>
          <a:p>
            <a:pPr algn="ctr"/>
            <a:fld id="{47855BD9-AF71-426C-9B9B-B0E52B88852E}" type="slidenum">
              <a:rPr lang="de-DE" sz="1000" smtClean="0"/>
              <a:pPr algn="ctr"/>
              <a:t>‹#›</a:t>
            </a:fld>
            <a:endParaRPr lang="de-DE" sz="1000" dirty="0"/>
          </a:p>
        </p:txBody>
      </p:sp>
    </p:spTree>
    <p:extLst>
      <p:ext uri="{BB962C8B-B14F-4D97-AF65-F5344CB8AC3E}">
        <p14:creationId xmlns:p14="http://schemas.microsoft.com/office/powerpoint/2010/main" val="8482463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504825" y="422275"/>
            <a:ext cx="5788025" cy="4340225"/>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es Placeholder 4"/>
          <p:cNvSpPr>
            <a:spLocks noGrp="1"/>
          </p:cNvSpPr>
          <p:nvPr>
            <p:ph type="body" sz="quarter" idx="3"/>
          </p:nvPr>
        </p:nvSpPr>
        <p:spPr>
          <a:xfrm>
            <a:off x="743998" y="5081948"/>
            <a:ext cx="5309680" cy="4253858"/>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7" name="Slide Number Placeholder 6"/>
          <p:cNvSpPr>
            <a:spLocks noGrp="1"/>
          </p:cNvSpPr>
          <p:nvPr>
            <p:ph type="sldNum" sz="quarter" idx="5"/>
          </p:nvPr>
        </p:nvSpPr>
        <p:spPr>
          <a:xfrm>
            <a:off x="2931498" y="9627396"/>
            <a:ext cx="934682" cy="221758"/>
          </a:xfrm>
          <a:prstGeom prst="rect">
            <a:avLst/>
          </a:prstGeom>
        </p:spPr>
        <p:txBody>
          <a:bodyPr vert="horz" lIns="91440" tIns="45720" rIns="91440" bIns="45720" rtlCol="0" anchor="b"/>
          <a:lstStyle>
            <a:lvl1pPr algn="ctr">
              <a:defRPr sz="1000"/>
            </a:lvl1pPr>
          </a:lstStyle>
          <a:p>
            <a:fld id="{7D8C2C35-2B8A-446E-BEC0-FD36716C29AC}" type="slidenum">
              <a:rPr lang="de-DE" smtClean="0"/>
              <a:pPr/>
              <a:t>‹#›</a:t>
            </a:fld>
            <a:endParaRPr lang="de-DE" dirty="0"/>
          </a:p>
        </p:txBody>
      </p:sp>
    </p:spTree>
    <p:extLst>
      <p:ext uri="{BB962C8B-B14F-4D97-AF65-F5344CB8AC3E}">
        <p14:creationId xmlns:p14="http://schemas.microsoft.com/office/powerpoint/2010/main" val="1264881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70000" indent="-180000" algn="l" defTabSz="914400" rtl="0" eaLnBrk="1" latinLnBrk="0" hangingPunct="1">
      <a:buClr>
        <a:schemeClr val="accent1"/>
      </a:buClr>
      <a:buSzPct val="100000"/>
      <a:buFont typeface="Wingdings" pitchFamily="2" charset="2"/>
      <a:buChar char=""/>
      <a:defRPr sz="1200" kern="1200">
        <a:solidFill>
          <a:schemeClr val="tx1"/>
        </a:solidFill>
        <a:latin typeface="+mn-lt"/>
        <a:ea typeface="+mn-ea"/>
        <a:cs typeface="+mn-cs"/>
      </a:defRPr>
    </a:lvl2pPr>
    <a:lvl3pPr marL="449263" indent="-182563" algn="l" defTabSz="914400" rtl="0" eaLnBrk="1" latinLnBrk="0" hangingPunct="1">
      <a:buClr>
        <a:schemeClr val="accent2"/>
      </a:buClr>
      <a:buSzPct val="80000"/>
      <a:buFont typeface="Symbol" pitchFamily="18" charset="2"/>
      <a:buChar char="-"/>
      <a:defRPr sz="1000" kern="1200">
        <a:solidFill>
          <a:schemeClr val="tx1"/>
        </a:solidFill>
        <a:latin typeface="+mn-lt"/>
        <a:ea typeface="+mn-ea"/>
        <a:cs typeface="+mn-cs"/>
      </a:defRPr>
    </a:lvl3pPr>
    <a:lvl4pPr marL="566738" indent="-133350" algn="l" defTabSz="914400" rtl="0" eaLnBrk="1" latinLnBrk="0" hangingPunct="1">
      <a:buClr>
        <a:schemeClr val="accent2"/>
      </a:buClr>
      <a:buFont typeface="Arial" pitchFamily="34" charset="0"/>
      <a:buChar char="–"/>
      <a:defRPr sz="10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1</a:t>
            </a:fld>
            <a:endParaRPr lang="de-D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gn="just">
              <a:buFont typeface="Arial" pitchFamily="34" charset="0"/>
              <a:buChar char="•"/>
            </a:pPr>
            <a:r>
              <a:rPr lang="en-IE" b="0" dirty="0" smtClean="0"/>
              <a:t>Cloud providers</a:t>
            </a:r>
          </a:p>
          <a:p>
            <a:pPr marL="742950" lvl="1" indent="-285750" algn="just">
              <a:buFont typeface="Arial" pitchFamily="34" charset="0"/>
              <a:buChar char="•"/>
            </a:pPr>
            <a:r>
              <a:rPr lang="en-IE" b="0" dirty="0" smtClean="0"/>
              <a:t>to study and analyse optimization and security strategies for their applications within their multi-tenancy environment</a:t>
            </a:r>
          </a:p>
          <a:p>
            <a:pPr marL="742950" lvl="1" indent="-285750" algn="just">
              <a:buFont typeface="Arial" pitchFamily="34" charset="0"/>
              <a:buChar char="•"/>
            </a:pPr>
            <a:r>
              <a:rPr lang="en-IE" b="0" dirty="0" smtClean="0"/>
              <a:t>Understanding</a:t>
            </a:r>
            <a:r>
              <a:rPr lang="en-IE" b="0" baseline="0" dirty="0" smtClean="0"/>
              <a:t> how applications with different workloads can be </a:t>
            </a:r>
            <a:r>
              <a:rPr lang="en-IE" b="0" baseline="0" dirty="0" err="1" smtClean="0"/>
              <a:t>colocated</a:t>
            </a:r>
            <a:r>
              <a:rPr lang="en-IE" b="0" baseline="0" dirty="0" smtClean="0"/>
              <a:t> or not</a:t>
            </a:r>
            <a:endParaRPr lang="en-IE" b="0" dirty="0" smtClean="0"/>
          </a:p>
          <a:p>
            <a:pPr marL="285750" indent="-285750" algn="just">
              <a:buFont typeface="Arial" pitchFamily="34" charset="0"/>
              <a:buChar char="•"/>
            </a:pPr>
            <a:r>
              <a:rPr lang="en-IE" b="0" dirty="0" smtClean="0"/>
              <a:t>Cloud application administrators, to analyse, optimise and secure the applications they are managing</a:t>
            </a:r>
          </a:p>
          <a:p>
            <a:pPr marL="285750" indent="-285750" algn="just">
              <a:buFont typeface="Arial" pitchFamily="34" charset="0"/>
              <a:buChar char="•"/>
            </a:pPr>
            <a:r>
              <a:rPr lang="en-IE" b="0" dirty="0" smtClean="0"/>
              <a:t>Application developers and testers, to study their system under real world effects conditions by controlling those conditions so that correlations between the emulated environment and results of the system under test can be investigated in terms of performance and security</a:t>
            </a:r>
          </a:p>
          <a:p>
            <a:pPr marL="285750" indent="-285750" algn="just">
              <a:buFont typeface="Arial" pitchFamily="34" charset="0"/>
              <a:buChar char="•"/>
            </a:pPr>
            <a:r>
              <a:rPr lang="en-IE" b="0" dirty="0" smtClean="0"/>
              <a:t>Currently the SPEC research working</a:t>
            </a:r>
            <a:r>
              <a:rPr lang="en-IE" b="0" baseline="0" dirty="0" smtClean="0"/>
              <a:t> group is looking into cloud usage patterns. We believe that COCOMA can fit into the cloud usage patterns process, in particular in the validation stage, where specific emulations representing cloud usage patterns can be executed in COCOMA and thus </a:t>
            </a:r>
            <a:r>
              <a:rPr lang="en-IE" b="0" baseline="0" dirty="0" smtClean="0"/>
              <a:t>evaluated</a:t>
            </a:r>
          </a:p>
          <a:p>
            <a:pPr marL="285750" indent="-285750" algn="just">
              <a:buFont typeface="Arial" pitchFamily="34" charset="0"/>
              <a:buChar char="•"/>
            </a:pPr>
            <a:endParaRPr lang="en-IE" b="0" baseline="0" dirty="0" smtClean="0"/>
          </a:p>
          <a:p>
            <a:pPr marL="285750" indent="-285750" algn="just">
              <a:buFont typeface="Arial" pitchFamily="34" charset="0"/>
              <a:buChar char="•"/>
            </a:pPr>
            <a:r>
              <a:rPr lang="en-IE" b="0" baseline="0" dirty="0" smtClean="0"/>
              <a:t>Future features</a:t>
            </a:r>
          </a:p>
          <a:p>
            <a:pPr marL="555750" lvl="1" indent="-285750" algn="just">
              <a:buFont typeface="Arial" pitchFamily="34" charset="0"/>
              <a:buChar char="•"/>
            </a:pPr>
            <a:r>
              <a:rPr lang="en-IE" b="0" baseline="0" dirty="0" smtClean="0"/>
              <a:t>Web GUI</a:t>
            </a:r>
          </a:p>
          <a:p>
            <a:pPr marL="555750" lvl="1" indent="-285750" algn="just">
              <a:buFont typeface="Arial" pitchFamily="34" charset="0"/>
              <a:buChar char="•"/>
            </a:pPr>
            <a:r>
              <a:rPr lang="en-IE" b="0" baseline="0" dirty="0" smtClean="0"/>
              <a:t>Distributed version</a:t>
            </a:r>
            <a:endParaRPr lang="en-IE" b="0" dirty="0" smtClean="0"/>
          </a:p>
        </p:txBody>
      </p:sp>
      <p:sp>
        <p:nvSpPr>
          <p:cNvPr id="4" name="Slide Number Placeholder 3"/>
          <p:cNvSpPr>
            <a:spLocks noGrp="1"/>
          </p:cNvSpPr>
          <p:nvPr>
            <p:ph type="sldNum" sz="quarter" idx="10"/>
          </p:nvPr>
        </p:nvSpPr>
        <p:spPr/>
        <p:txBody>
          <a:bodyPr/>
          <a:lstStyle/>
          <a:p>
            <a:fld id="{7D8C2C35-2B8A-446E-BEC0-FD36716C29AC}" type="slidenum">
              <a:rPr lang="de-DE" smtClean="0"/>
              <a:pPr/>
              <a:t>13</a:t>
            </a:fld>
            <a:endParaRPr lang="de-DE" dirty="0"/>
          </a:p>
        </p:txBody>
      </p:sp>
    </p:spTree>
    <p:extLst>
      <p:ext uri="{BB962C8B-B14F-4D97-AF65-F5344CB8AC3E}">
        <p14:creationId xmlns:p14="http://schemas.microsoft.com/office/powerpoint/2010/main" val="2030504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8C2C35-2B8A-446E-BEC0-FD36716C29AC}" type="slidenum">
              <a:rPr lang="de-DE" smtClean="0"/>
              <a:pPr/>
              <a:t>14</a:t>
            </a:fld>
            <a:endParaRPr lang="de-DE"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D8C2C35-2B8A-446E-BEC0-FD36716C29AC}" type="slidenum">
              <a:rPr lang="de-DE" smtClean="0"/>
              <a:pPr/>
              <a:t>15</a:t>
            </a:fld>
            <a:endParaRPr lang="de-DE" dirty="0"/>
          </a:p>
        </p:txBody>
      </p:sp>
      <p:sp>
        <p:nvSpPr>
          <p:cNvPr id="15" name="Slide Image Placeholder 14"/>
          <p:cNvSpPr>
            <a:spLocks noGrp="1" noRot="1" noChangeAspect="1"/>
          </p:cNvSpPr>
          <p:nvPr>
            <p:ph type="sldImg"/>
          </p:nvPr>
        </p:nvSpPr>
        <p:spPr/>
      </p:sp>
      <p:sp>
        <p:nvSpPr>
          <p:cNvPr id="16" name="Notes Placeholder 15"/>
          <p:cNvSpPr>
            <a:spLocks noGrp="1"/>
          </p:cNvSpPr>
          <p:nvPr>
            <p:ph type="body" idx="1"/>
          </p:nvPr>
        </p:nvSpPr>
        <p:spPr/>
        <p:txBody>
          <a:bodyPr>
            <a:normAutofit/>
          </a:bodyPr>
          <a:lstStyle/>
          <a:p>
            <a:endParaRPr lang="de-D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8C2C35-2B8A-446E-BEC0-FD36716C29AC}" type="slidenum">
              <a:rPr lang="de-DE" smtClean="0"/>
              <a:pPr/>
              <a:t>16</a:t>
            </a:fld>
            <a:endParaRPr lang="de-D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 tester that wants to test his cloud application in the cloud</a:t>
            </a:r>
            <a:r>
              <a:rPr lang="en-IE" baseline="0" dirty="0" smtClean="0"/>
              <a:t> faces many difficulties</a:t>
            </a:r>
          </a:p>
          <a:p>
            <a:pPr marL="171450" indent="-171450">
              <a:buFont typeface="Arial" pitchFamily="34" charset="0"/>
              <a:buChar char="•"/>
            </a:pPr>
            <a:r>
              <a:rPr lang="en-IE" dirty="0" smtClean="0"/>
              <a:t>Many cloud providers with different features</a:t>
            </a:r>
          </a:p>
          <a:p>
            <a:pPr marL="171450" indent="-171450">
              <a:buFont typeface="Arial" pitchFamily="34" charset="0"/>
              <a:buChar char="•"/>
            </a:pPr>
            <a:r>
              <a:rPr lang="en-IE" dirty="0" smtClean="0"/>
              <a:t>Different</a:t>
            </a:r>
            <a:r>
              <a:rPr lang="en-IE" baseline="0" dirty="0" smtClean="0"/>
              <a:t> performances</a:t>
            </a:r>
          </a:p>
          <a:p>
            <a:pPr marL="171450" indent="-171450">
              <a:buFont typeface="Arial" pitchFamily="34" charset="0"/>
              <a:buChar char="•"/>
            </a:pPr>
            <a:r>
              <a:rPr lang="en-IE" baseline="0" dirty="0" smtClean="0"/>
              <a:t>Different usage patterns</a:t>
            </a:r>
          </a:p>
          <a:p>
            <a:pPr marL="0" indent="0">
              <a:buFont typeface="Arial" pitchFamily="34" charset="0"/>
              <a:buNone/>
            </a:pPr>
            <a:endParaRPr lang="en-IE" baseline="0" dirty="0" smtClean="0"/>
          </a:p>
          <a:p>
            <a:pPr marL="0" indent="0">
              <a:buFont typeface="Arial" pitchFamily="34" charset="0"/>
              <a:buNone/>
            </a:pPr>
            <a:r>
              <a:rPr lang="en-IE" baseline="0" dirty="0" smtClean="0"/>
              <a:t>So the question is, how would you pick your cloud provider to test your cloud application?</a:t>
            </a:r>
          </a:p>
        </p:txBody>
      </p:sp>
      <p:sp>
        <p:nvSpPr>
          <p:cNvPr id="4" name="Slide Number Placeholder 3"/>
          <p:cNvSpPr>
            <a:spLocks noGrp="1"/>
          </p:cNvSpPr>
          <p:nvPr>
            <p:ph type="sldNum" sz="quarter" idx="10"/>
          </p:nvPr>
        </p:nvSpPr>
        <p:spPr/>
        <p:txBody>
          <a:bodyPr/>
          <a:lstStyle/>
          <a:p>
            <a:fld id="{7D8C2C35-2B8A-446E-BEC0-FD36716C29AC}" type="slidenum">
              <a:rPr lang="de-DE" smtClean="0"/>
              <a:pPr/>
              <a:t>4</a:t>
            </a:fld>
            <a:endParaRPr lang="de-DE" dirty="0"/>
          </a:p>
        </p:txBody>
      </p:sp>
    </p:spTree>
    <p:extLst>
      <p:ext uri="{BB962C8B-B14F-4D97-AF65-F5344CB8AC3E}">
        <p14:creationId xmlns:p14="http://schemas.microsoft.com/office/powerpoint/2010/main" val="347236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kern="1200" dirty="0" smtClean="0">
                <a:solidFill>
                  <a:schemeClr val="tx1"/>
                </a:solidFill>
                <a:effectLst/>
                <a:latin typeface="Arial" charset="0"/>
                <a:ea typeface="+mn-ea"/>
                <a:cs typeface="+mn-cs"/>
              </a:rPr>
              <a:t>The </a:t>
            </a:r>
            <a:r>
              <a:rPr lang="en-IE" sz="1200" b="0" i="0" kern="1200" dirty="0" err="1" smtClean="0">
                <a:solidFill>
                  <a:schemeClr val="tx1"/>
                </a:solidFill>
                <a:effectLst/>
                <a:latin typeface="Arial" charset="0"/>
                <a:ea typeface="+mn-ea"/>
                <a:cs typeface="+mn-cs"/>
              </a:rPr>
              <a:t>BonFIRE</a:t>
            </a:r>
            <a:r>
              <a:rPr lang="en-IE" sz="1200" b="0" i="0" kern="1200" dirty="0" smtClean="0">
                <a:solidFill>
                  <a:schemeClr val="tx1"/>
                </a:solidFill>
                <a:effectLst/>
                <a:latin typeface="Arial" charset="0"/>
                <a:ea typeface="+mn-ea"/>
                <a:cs typeface="+mn-cs"/>
              </a:rPr>
              <a:t> (Building service </a:t>
            </a:r>
            <a:r>
              <a:rPr lang="en-IE" sz="1200" b="0" i="0" kern="1200" dirty="0" err="1" smtClean="0">
                <a:solidFill>
                  <a:schemeClr val="tx1"/>
                </a:solidFill>
                <a:effectLst/>
                <a:latin typeface="Arial" charset="0"/>
                <a:ea typeface="+mn-ea"/>
                <a:cs typeface="+mn-cs"/>
              </a:rPr>
              <a:t>testbeds</a:t>
            </a:r>
            <a:r>
              <a:rPr lang="en-IE" sz="1200" b="0" i="0" kern="1200" dirty="0" smtClean="0">
                <a:solidFill>
                  <a:schemeClr val="tx1"/>
                </a:solidFill>
                <a:effectLst/>
                <a:latin typeface="Arial" charset="0"/>
                <a:ea typeface="+mn-ea"/>
                <a:cs typeface="+mn-cs"/>
              </a:rPr>
              <a:t> for Future Internet Research and Experimentation) Project provides a state-of-the art multi-site cloud facility for applications, services and systems research. The facility gives researchers access to large-scale virtualised compute, storage and networking resources with high</a:t>
            </a:r>
            <a:r>
              <a:rPr lang="en-IE" sz="1200" b="0" i="0" kern="1200" baseline="0" dirty="0" smtClean="0">
                <a:solidFill>
                  <a:schemeClr val="tx1"/>
                </a:solidFill>
                <a:effectLst/>
                <a:latin typeface="Arial" charset="0"/>
                <a:ea typeface="+mn-ea"/>
                <a:cs typeface="+mn-cs"/>
              </a:rPr>
              <a:t> level of </a:t>
            </a:r>
            <a:r>
              <a:rPr lang="en-IE" sz="1200" b="0" i="0" kern="1200" dirty="0" smtClean="0">
                <a:solidFill>
                  <a:schemeClr val="tx1"/>
                </a:solidFill>
                <a:effectLst/>
                <a:latin typeface="Arial" charset="0"/>
                <a:ea typeface="+mn-ea"/>
                <a:cs typeface="+mn-cs"/>
              </a:rPr>
              <a:t>control and monitoring services for detailed experimentation of their systems and applications. The facility allows the evaluation of cross-cutting effects of converged service and network infrastructures.</a:t>
            </a:r>
            <a:endParaRPr lang="en-IE" dirty="0"/>
          </a:p>
        </p:txBody>
      </p:sp>
      <p:sp>
        <p:nvSpPr>
          <p:cNvPr id="4" name="Slide Number Placeholder 3"/>
          <p:cNvSpPr>
            <a:spLocks noGrp="1"/>
          </p:cNvSpPr>
          <p:nvPr>
            <p:ph type="sldNum" sz="quarter" idx="10"/>
          </p:nvPr>
        </p:nvSpPr>
        <p:spPr/>
        <p:txBody>
          <a:bodyPr/>
          <a:lstStyle/>
          <a:p>
            <a:pPr>
              <a:defRPr/>
            </a:pPr>
            <a:fld id="{14BD76DC-6DB8-4F30-9BE2-1FA444D368F8}" type="slidenum">
              <a:rPr lang="en-US" altLang="en-US" smtClean="0"/>
              <a:pPr>
                <a:defRPr/>
              </a:pPr>
              <a:t>5</a:t>
            </a:fld>
            <a:endParaRPr lang="en-US" altLang="en-US"/>
          </a:p>
        </p:txBody>
      </p:sp>
    </p:spTree>
    <p:extLst>
      <p:ext uri="{BB962C8B-B14F-4D97-AF65-F5344CB8AC3E}">
        <p14:creationId xmlns:p14="http://schemas.microsoft.com/office/powerpoint/2010/main" val="3315957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IE" sz="1200" kern="1200" dirty="0" smtClean="0">
                <a:solidFill>
                  <a:schemeClr val="tx1"/>
                </a:solidFill>
                <a:effectLst/>
                <a:latin typeface="Arial" charset="0"/>
                <a:ea typeface="+mn-ea"/>
                <a:cs typeface="+mn-cs"/>
              </a:rPr>
              <a:t>In our published preliminary study we identified</a:t>
            </a:r>
            <a:r>
              <a:rPr lang="en-IE" sz="1200" kern="1200" baseline="0" dirty="0" smtClean="0">
                <a:solidFill>
                  <a:schemeClr val="tx1"/>
                </a:solidFill>
                <a:effectLst/>
                <a:latin typeface="Arial" charset="0"/>
                <a:ea typeface="+mn-ea"/>
                <a:cs typeface="+mn-cs"/>
              </a:rPr>
              <a:t> a set of criteria: </a:t>
            </a:r>
            <a:r>
              <a:rPr lang="en-IE" sz="1200" kern="1200" dirty="0" smtClean="0">
                <a:solidFill>
                  <a:schemeClr val="tx1"/>
                </a:solidFill>
                <a:effectLst/>
                <a:latin typeface="Arial" charset="0"/>
                <a:ea typeface="+mn-ea"/>
                <a:cs typeface="+mn-cs"/>
              </a:rPr>
              <a:t>cost-effectiveness, simplicity, target representation, controllability, </a:t>
            </a:r>
            <a:r>
              <a:rPr lang="en-IE" sz="1200" kern="1200" dirty="0" err="1" smtClean="0">
                <a:solidFill>
                  <a:schemeClr val="tx1"/>
                </a:solidFill>
                <a:effectLst/>
                <a:latin typeface="Arial" charset="0"/>
                <a:ea typeface="+mn-ea"/>
                <a:cs typeface="+mn-cs"/>
              </a:rPr>
              <a:t>observability</a:t>
            </a:r>
            <a:r>
              <a:rPr lang="en-IE" sz="1200" kern="1200" dirty="0" smtClean="0">
                <a:solidFill>
                  <a:schemeClr val="tx1"/>
                </a:solidFill>
                <a:effectLst/>
                <a:latin typeface="Arial" charset="0"/>
                <a:ea typeface="+mn-ea"/>
                <a:cs typeface="+mn-cs"/>
              </a:rPr>
              <a:t>, predictability,</a:t>
            </a:r>
            <a:r>
              <a:rPr lang="en-IE" sz="1200" kern="1200" baseline="0" dirty="0" smtClean="0">
                <a:solidFill>
                  <a:schemeClr val="tx1"/>
                </a:solidFill>
                <a:effectLst/>
                <a:latin typeface="Arial" charset="0"/>
                <a:ea typeface="+mn-ea"/>
                <a:cs typeface="+mn-cs"/>
              </a:rPr>
              <a:t> </a:t>
            </a:r>
            <a:r>
              <a:rPr lang="en-IE" sz="1200" kern="1200" dirty="0" smtClean="0">
                <a:solidFill>
                  <a:schemeClr val="tx1"/>
                </a:solidFill>
                <a:effectLst/>
                <a:latin typeface="Arial" charset="0"/>
                <a:ea typeface="+mn-ea"/>
                <a:cs typeface="+mn-cs"/>
              </a:rPr>
              <a:t>reproducibility</a:t>
            </a:r>
          </a:p>
          <a:p>
            <a:pPr marL="171450" marR="0" lvl="3" indent="-171450" algn="l" defTabSz="914400" rtl="0" eaLnBrk="1" fontAlgn="auto" latinLnBrk="0" hangingPunct="1">
              <a:lnSpc>
                <a:spcPct val="100000"/>
              </a:lnSpc>
              <a:spcBef>
                <a:spcPts val="0"/>
              </a:spcBef>
              <a:spcAft>
                <a:spcPts val="0"/>
              </a:spcAft>
              <a:buClrTx/>
              <a:buSzTx/>
              <a:buFontTx/>
              <a:buChar char="-"/>
              <a:tabLst/>
              <a:defRPr/>
            </a:pPr>
            <a:r>
              <a:rPr lang="en-IE" sz="1200" kern="1200" dirty="0" smtClean="0">
                <a:solidFill>
                  <a:schemeClr val="tx1"/>
                </a:solidFill>
                <a:effectLst/>
                <a:latin typeface="Arial" charset="0"/>
                <a:ea typeface="+mn-ea"/>
                <a:cs typeface="+mn-cs"/>
              </a:rPr>
              <a:t>Experiment 1, WP4.1 of </a:t>
            </a:r>
            <a:r>
              <a:rPr lang="en-IE" sz="1200" kern="1200" dirty="0" err="1" smtClean="0">
                <a:solidFill>
                  <a:schemeClr val="tx1"/>
                </a:solidFill>
                <a:effectLst/>
                <a:latin typeface="Arial" charset="0"/>
                <a:ea typeface="+mn-ea"/>
                <a:cs typeface="+mn-cs"/>
              </a:rPr>
              <a:t>BonFIRE</a:t>
            </a:r>
            <a:r>
              <a:rPr lang="en-IE" sz="1200" kern="1200" dirty="0" smtClean="0">
                <a:solidFill>
                  <a:schemeClr val="tx1"/>
                </a:solidFill>
                <a:effectLst/>
                <a:latin typeface="Arial" charset="0"/>
                <a:ea typeface="+mn-ea"/>
                <a:cs typeface="+mn-cs"/>
              </a:rPr>
              <a:t> was in the area of Effective Cloud Software Testing. Here we extended</a:t>
            </a:r>
            <a:r>
              <a:rPr lang="en-IE" sz="1200" kern="1200" baseline="0" dirty="0" smtClean="0">
                <a:solidFill>
                  <a:schemeClr val="tx1"/>
                </a:solidFill>
                <a:effectLst/>
                <a:latin typeface="Arial" charset="0"/>
                <a:ea typeface="+mn-ea"/>
                <a:cs typeface="+mn-cs"/>
              </a:rPr>
              <a:t> and refined our set by adding further criteria: availability, reliability and r</a:t>
            </a:r>
            <a:r>
              <a:rPr lang="en-IE" dirty="0" smtClean="0">
                <a:latin typeface="Arial" charset="0"/>
              </a:rPr>
              <a:t>eproducible environment conditions</a:t>
            </a:r>
            <a:endParaRPr lang="en-IE" sz="1200" kern="1200" dirty="0" smtClean="0">
              <a:solidFill>
                <a:schemeClr val="tx1"/>
              </a:solidFill>
              <a:effectLst/>
              <a:latin typeface="Arial" charset="0"/>
              <a:ea typeface="+mn-ea"/>
              <a:cs typeface="+mn-cs"/>
            </a:endParaRPr>
          </a:p>
          <a:p>
            <a:endParaRPr lang="en-IE" dirty="0"/>
          </a:p>
        </p:txBody>
      </p:sp>
      <p:sp>
        <p:nvSpPr>
          <p:cNvPr id="4" name="Slide Number Placeholder 3"/>
          <p:cNvSpPr>
            <a:spLocks noGrp="1"/>
          </p:cNvSpPr>
          <p:nvPr>
            <p:ph type="sldNum" sz="quarter" idx="10"/>
          </p:nvPr>
        </p:nvSpPr>
        <p:spPr/>
        <p:txBody>
          <a:bodyPr/>
          <a:lstStyle/>
          <a:p>
            <a:pPr>
              <a:defRPr/>
            </a:pPr>
            <a:fld id="{14BD76DC-6DB8-4F30-9BE2-1FA444D368F8}" type="slidenum">
              <a:rPr lang="en-US" altLang="en-US" smtClean="0"/>
              <a:pPr>
                <a:defRPr/>
              </a:pPr>
              <a:t>6</a:t>
            </a:fld>
            <a:endParaRPr lang="en-US" altLang="en-US"/>
          </a:p>
        </p:txBody>
      </p:sp>
    </p:spTree>
    <p:extLst>
      <p:ext uri="{BB962C8B-B14F-4D97-AF65-F5344CB8AC3E}">
        <p14:creationId xmlns:p14="http://schemas.microsoft.com/office/powerpoint/2010/main" val="3315957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kern="1200" smtClean="0">
                <a:solidFill>
                  <a:schemeClr val="tx1"/>
                </a:solidFill>
                <a:effectLst/>
                <a:latin typeface="Arial" charset="0"/>
                <a:ea typeface="+mn-ea"/>
                <a:cs typeface="+mn-cs"/>
              </a:rPr>
              <a:t>We </a:t>
            </a:r>
            <a:r>
              <a:rPr lang="en-IE" sz="1200" kern="1200" dirty="0" smtClean="0">
                <a:solidFill>
                  <a:schemeClr val="tx1"/>
                </a:solidFill>
                <a:effectLst/>
                <a:latin typeface="Arial" charset="0"/>
                <a:ea typeface="+mn-ea"/>
                <a:cs typeface="+mn-cs"/>
              </a:rPr>
              <a:t>refer to this solution as COCOMA - a framework for Controlled, Contentious and Malicious patterns. COCOMA essentially provides support to an experimenter or software tester in controlling the behaviour of the platform during a specific experiment or software test. COCOMA's goal is to provide mechanisms for deliberate introduction of VMs during an experiment or test setup that contend for resources, interfere with resource availabilities or attempt vulnerability exploits such as buffer-overflows, side-channel attacks or flooding. COCOMA should provide a simple interface for setting up these patterns in a cost (time)-effective, controllable, predictable and reproducible manner. COCOMA should also log resource states over time such that correlation of behaviours with experiment stages is easier for the experimenter. The patterns should represent synthetic or real behaviours from traces of systems during production. The design, development and integration of COCOMA is being led by SAP and</a:t>
            </a:r>
            <a:r>
              <a:rPr lang="en-IE" sz="1200" kern="1200" baseline="0" dirty="0" smtClean="0">
                <a:solidFill>
                  <a:schemeClr val="tx1"/>
                </a:solidFill>
                <a:effectLst/>
                <a:latin typeface="Arial" charset="0"/>
                <a:ea typeface="+mn-ea"/>
                <a:cs typeface="+mn-cs"/>
              </a:rPr>
              <a:t> will be released as</a:t>
            </a:r>
            <a:r>
              <a:rPr lang="en-IE" sz="1200" kern="1200" dirty="0" smtClean="0">
                <a:solidFill>
                  <a:schemeClr val="tx1"/>
                </a:solidFill>
                <a:effectLst/>
                <a:latin typeface="Arial" charset="0"/>
                <a:ea typeface="+mn-ea"/>
                <a:cs typeface="+mn-cs"/>
              </a:rPr>
              <a:t> open-source.</a:t>
            </a:r>
          </a:p>
        </p:txBody>
      </p:sp>
      <p:sp>
        <p:nvSpPr>
          <p:cNvPr id="4" name="Slide Number Placeholder 3"/>
          <p:cNvSpPr>
            <a:spLocks noGrp="1"/>
          </p:cNvSpPr>
          <p:nvPr>
            <p:ph type="sldNum" sz="quarter" idx="10"/>
          </p:nvPr>
        </p:nvSpPr>
        <p:spPr/>
        <p:txBody>
          <a:bodyPr/>
          <a:lstStyle/>
          <a:p>
            <a:pPr>
              <a:defRPr/>
            </a:pPr>
            <a:fld id="{14BD76DC-6DB8-4F30-9BE2-1FA444D368F8}" type="slidenum">
              <a:rPr lang="en-US" altLang="en-US" smtClean="0"/>
              <a:pPr>
                <a:defRPr/>
              </a:pPr>
              <a:t>7</a:t>
            </a:fld>
            <a:endParaRPr lang="en-US" altLang="en-US"/>
          </a:p>
        </p:txBody>
      </p:sp>
    </p:spTree>
    <p:extLst>
      <p:ext uri="{BB962C8B-B14F-4D97-AF65-F5344CB8AC3E}">
        <p14:creationId xmlns:p14="http://schemas.microsoft.com/office/powerpoint/2010/main" val="115352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kern="1200" dirty="0" smtClean="0">
                <a:solidFill>
                  <a:schemeClr val="tx1"/>
                </a:solidFill>
                <a:effectLst/>
                <a:latin typeface="Arial" charset="0"/>
                <a:ea typeface="+mn-ea"/>
                <a:cs typeface="+mn-cs"/>
              </a:rPr>
              <a:t>Current approach to recreate a contentious</a:t>
            </a:r>
            <a:r>
              <a:rPr lang="en-IE" sz="1200" kern="1200" baseline="0" dirty="0" smtClean="0">
                <a:solidFill>
                  <a:schemeClr val="tx1"/>
                </a:solidFill>
                <a:effectLst/>
                <a:latin typeface="Arial" charset="0"/>
                <a:ea typeface="+mn-ea"/>
                <a:cs typeface="+mn-cs"/>
              </a:rPr>
              <a:t> environment at testing stage is for the experimenter to emulate the contentiousness cause by deploying different instances beside their </a:t>
            </a:r>
            <a:r>
              <a:rPr lang="en-IE" sz="1200" kern="1200" baseline="0" dirty="0" err="1" smtClean="0">
                <a:solidFill>
                  <a:schemeClr val="tx1"/>
                </a:solidFill>
                <a:effectLst/>
                <a:latin typeface="Arial" charset="0"/>
                <a:ea typeface="+mn-ea"/>
                <a:cs typeface="+mn-cs"/>
              </a:rPr>
              <a:t>SuT</a:t>
            </a:r>
            <a:r>
              <a:rPr lang="en-IE" sz="1200" kern="1200" baseline="0" dirty="0" smtClean="0">
                <a:solidFill>
                  <a:schemeClr val="tx1"/>
                </a:solidFill>
                <a:effectLst/>
                <a:latin typeface="Arial" charset="0"/>
                <a:ea typeface="+mn-ea"/>
                <a:cs typeface="+mn-cs"/>
              </a:rPr>
              <a:t>.</a:t>
            </a:r>
          </a:p>
          <a:p>
            <a:endParaRPr lang="en-IE" sz="1200" kern="1200" baseline="0" dirty="0" smtClean="0">
              <a:solidFill>
                <a:schemeClr val="tx1"/>
              </a:solidFill>
              <a:effectLst/>
              <a:latin typeface="Arial" charset="0"/>
              <a:ea typeface="+mn-ea"/>
              <a:cs typeface="+mn-cs"/>
            </a:endParaRPr>
          </a:p>
          <a:p>
            <a:r>
              <a:rPr lang="en-IE" sz="1200" kern="1200" baseline="0" dirty="0" smtClean="0">
                <a:solidFill>
                  <a:schemeClr val="tx1"/>
                </a:solidFill>
                <a:effectLst/>
                <a:latin typeface="Arial" charset="0"/>
                <a:ea typeface="+mn-ea"/>
                <a:cs typeface="+mn-cs"/>
              </a:rPr>
              <a:t>On the other hand, COCOMA aims to achieve the same objective by emulating the contentiousness effects by appropriately loading the resources at the </a:t>
            </a:r>
            <a:r>
              <a:rPr lang="en-IE" sz="1200" kern="1200" baseline="0" dirty="0" err="1" smtClean="0">
                <a:solidFill>
                  <a:schemeClr val="tx1"/>
                </a:solidFill>
                <a:effectLst/>
                <a:latin typeface="Arial" charset="0"/>
                <a:ea typeface="+mn-ea"/>
                <a:cs typeface="+mn-cs"/>
              </a:rPr>
              <a:t>SuT</a:t>
            </a:r>
            <a:r>
              <a:rPr lang="en-IE" sz="1200" kern="1200" baseline="0" dirty="0" smtClean="0">
                <a:solidFill>
                  <a:schemeClr val="tx1"/>
                </a:solidFill>
                <a:effectLst/>
                <a:latin typeface="Arial" charset="0"/>
                <a:ea typeface="+mn-ea"/>
                <a:cs typeface="+mn-cs"/>
              </a:rPr>
              <a:t> deployed host.</a:t>
            </a:r>
            <a:endParaRPr lang="en-IE" sz="1200" kern="1200" dirty="0" smtClean="0">
              <a:solidFill>
                <a:schemeClr val="tx1"/>
              </a:solidFill>
              <a:effectLst/>
              <a:latin typeface="Arial" charset="0"/>
              <a:ea typeface="+mn-ea"/>
              <a:cs typeface="+mn-cs"/>
            </a:endParaRPr>
          </a:p>
          <a:p>
            <a:endParaRPr lang="en-IE" sz="1200" kern="1200" dirty="0" smtClean="0">
              <a:solidFill>
                <a:schemeClr val="tx1"/>
              </a:solidFill>
              <a:effectLst/>
              <a:latin typeface="Arial" charset="0"/>
              <a:ea typeface="+mn-ea"/>
              <a:cs typeface="+mn-cs"/>
            </a:endParaRPr>
          </a:p>
          <a:p>
            <a:r>
              <a:rPr lang="en-IE" sz="1200" kern="1200" dirty="0" smtClean="0">
                <a:solidFill>
                  <a:schemeClr val="tx1"/>
                </a:solidFill>
                <a:effectLst/>
                <a:latin typeface="Arial" charset="0"/>
                <a:ea typeface="+mn-ea"/>
                <a:cs typeface="+mn-cs"/>
              </a:rPr>
              <a:t>An experimenter will be able to create an environment where deliberate contentious and malicious payloads and workloads can be generated. The experimenter will also be able to use pre-defined common distribution or specify new payload and workloads. Once the emulation is started metrics will be exposed in order to allow dynamic monitoring and correlation of the emulated environment with the experiment. Logs will be also recorded so that off-line studies can be carried out.</a:t>
            </a:r>
            <a:endParaRPr lang="en-IE" dirty="0" smtClean="0"/>
          </a:p>
        </p:txBody>
      </p:sp>
      <p:sp>
        <p:nvSpPr>
          <p:cNvPr id="4" name="Slide Number Placeholder 3"/>
          <p:cNvSpPr>
            <a:spLocks noGrp="1"/>
          </p:cNvSpPr>
          <p:nvPr>
            <p:ph type="sldNum" sz="quarter" idx="10"/>
          </p:nvPr>
        </p:nvSpPr>
        <p:spPr/>
        <p:txBody>
          <a:bodyPr/>
          <a:lstStyle/>
          <a:p>
            <a:pPr>
              <a:defRPr/>
            </a:pPr>
            <a:fld id="{14BD76DC-6DB8-4F30-9BE2-1FA444D368F8}" type="slidenum">
              <a:rPr lang="en-US" altLang="en-US" smtClean="0"/>
              <a:pPr>
                <a:defRPr/>
              </a:pPr>
              <a:t>8</a:t>
            </a:fld>
            <a:endParaRPr lang="en-US" altLang="en-US"/>
          </a:p>
        </p:txBody>
      </p:sp>
    </p:spTree>
    <p:extLst>
      <p:ext uri="{BB962C8B-B14F-4D97-AF65-F5344CB8AC3E}">
        <p14:creationId xmlns:p14="http://schemas.microsoft.com/office/powerpoint/2010/main" val="1621174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kern="1200" dirty="0" smtClean="0">
                <a:solidFill>
                  <a:schemeClr val="tx1"/>
                </a:solidFill>
                <a:effectLst/>
                <a:latin typeface="Arial" charset="0"/>
                <a:ea typeface="+mn-ea"/>
                <a:cs typeface="+mn-cs"/>
              </a:rPr>
              <a:t>In order to be effective an experiment that includes COCOMA has to be deployed to dedicated physical resources, such as the ones provided by </a:t>
            </a:r>
            <a:r>
              <a:rPr lang="en-IE" sz="1200" kern="1200" dirty="0" err="1" smtClean="0">
                <a:solidFill>
                  <a:schemeClr val="tx1"/>
                </a:solidFill>
                <a:effectLst/>
                <a:latin typeface="Arial" charset="0"/>
                <a:ea typeface="+mn-ea"/>
                <a:cs typeface="+mn-cs"/>
              </a:rPr>
              <a:t>BonFIRE</a:t>
            </a:r>
            <a:r>
              <a:rPr lang="en-IE" sz="1200" kern="1200" dirty="0" smtClean="0">
                <a:solidFill>
                  <a:schemeClr val="tx1"/>
                </a:solidFill>
                <a:effectLst/>
                <a:latin typeface="Arial" charset="0"/>
                <a:ea typeface="+mn-ea"/>
                <a:cs typeface="+mn-cs"/>
              </a:rPr>
              <a:t> </a:t>
            </a:r>
            <a:r>
              <a:rPr lang="en-IE" sz="1200" kern="1200" dirty="0" err="1" smtClean="0">
                <a:solidFill>
                  <a:schemeClr val="tx1"/>
                </a:solidFill>
                <a:effectLst/>
                <a:latin typeface="Arial" charset="0"/>
                <a:ea typeface="+mn-ea"/>
                <a:cs typeface="+mn-cs"/>
              </a:rPr>
              <a:t>onrequest</a:t>
            </a:r>
            <a:r>
              <a:rPr lang="en-IE" sz="1200" kern="1200" dirty="0" smtClean="0">
                <a:solidFill>
                  <a:schemeClr val="tx1"/>
                </a:solidFill>
                <a:effectLst/>
                <a:latin typeface="Arial" charset="0"/>
                <a:ea typeface="+mn-ea"/>
                <a:cs typeface="+mn-cs"/>
              </a:rPr>
              <a:t>.</a:t>
            </a:r>
          </a:p>
          <a:p>
            <a:r>
              <a:rPr lang="en-IE" sz="1200" kern="1200" dirty="0" smtClean="0">
                <a:solidFill>
                  <a:schemeClr val="tx1"/>
                </a:solidFill>
                <a:effectLst/>
                <a:latin typeface="Arial" charset="0"/>
                <a:ea typeface="+mn-ea"/>
                <a:cs typeface="+mn-cs"/>
              </a:rPr>
              <a:t>The COCOMA framework can be provided as a ready to use appliance into one or more </a:t>
            </a:r>
            <a:r>
              <a:rPr lang="en-IE" sz="1200" kern="1200" dirty="0" err="1" smtClean="0">
                <a:solidFill>
                  <a:schemeClr val="tx1"/>
                </a:solidFill>
                <a:effectLst/>
                <a:latin typeface="Arial" charset="0"/>
                <a:ea typeface="+mn-ea"/>
                <a:cs typeface="+mn-cs"/>
              </a:rPr>
              <a:t>BonFIRE</a:t>
            </a:r>
            <a:r>
              <a:rPr lang="en-IE" sz="1200" kern="1200" dirty="0" smtClean="0">
                <a:solidFill>
                  <a:schemeClr val="tx1"/>
                </a:solidFill>
                <a:effectLst/>
                <a:latin typeface="Arial" charset="0"/>
                <a:ea typeface="+mn-ea"/>
                <a:cs typeface="+mn-cs"/>
              </a:rPr>
              <a:t> VMs, depending on the configuration the user decides to use (</a:t>
            </a:r>
            <a:r>
              <a:rPr lang="en-IE" sz="1200" kern="1200" dirty="0" err="1" smtClean="0">
                <a:solidFill>
                  <a:schemeClr val="tx1"/>
                </a:solidFill>
                <a:effectLst/>
                <a:latin typeface="Arial" charset="0"/>
                <a:ea typeface="+mn-ea"/>
                <a:cs typeface="+mn-cs"/>
              </a:rPr>
              <a:t>colocated</a:t>
            </a:r>
            <a:r>
              <a:rPr lang="en-IE" sz="1200" kern="1200" dirty="0" smtClean="0">
                <a:solidFill>
                  <a:schemeClr val="tx1"/>
                </a:solidFill>
                <a:effectLst/>
                <a:latin typeface="Arial" charset="0"/>
                <a:ea typeface="+mn-ea"/>
                <a:cs typeface="+mn-cs"/>
              </a:rPr>
              <a:t> DB or</a:t>
            </a:r>
            <a:r>
              <a:rPr lang="en-IE" sz="1200" kern="1200" baseline="0" dirty="0" smtClean="0">
                <a:solidFill>
                  <a:schemeClr val="tx1"/>
                </a:solidFill>
                <a:effectLst/>
                <a:latin typeface="Arial" charset="0"/>
                <a:ea typeface="+mn-ea"/>
                <a:cs typeface="+mn-cs"/>
              </a:rPr>
              <a:t> DB in a different VM</a:t>
            </a:r>
            <a:r>
              <a:rPr lang="en-IE" sz="1200" kern="1200" dirty="0" smtClean="0">
                <a:solidFill>
                  <a:schemeClr val="tx1"/>
                </a:solidFill>
                <a:effectLst/>
                <a:latin typeface="Arial" charset="0"/>
                <a:ea typeface="+mn-ea"/>
                <a:cs typeface="+mn-cs"/>
              </a:rPr>
              <a:t>). COCOMA REST APIs can be used through </a:t>
            </a:r>
            <a:r>
              <a:rPr lang="en-IE" sz="1200" kern="1200" dirty="0" err="1" smtClean="0">
                <a:solidFill>
                  <a:schemeClr val="tx1"/>
                </a:solidFill>
                <a:effectLst/>
                <a:latin typeface="Arial" charset="0"/>
                <a:ea typeface="+mn-ea"/>
                <a:cs typeface="+mn-cs"/>
              </a:rPr>
              <a:t>BonFIRE</a:t>
            </a:r>
            <a:r>
              <a:rPr lang="en-IE" sz="1200" kern="1200" dirty="0" smtClean="0">
                <a:solidFill>
                  <a:schemeClr val="tx1"/>
                </a:solidFill>
                <a:effectLst/>
                <a:latin typeface="Arial" charset="0"/>
                <a:ea typeface="+mn-ea"/>
                <a:cs typeface="+mn-cs"/>
              </a:rPr>
              <a:t> </a:t>
            </a:r>
            <a:r>
              <a:rPr lang="en-IE" sz="1200" kern="1200" dirty="0" err="1" smtClean="0">
                <a:solidFill>
                  <a:schemeClr val="tx1"/>
                </a:solidFill>
                <a:effectLst/>
                <a:latin typeface="Arial" charset="0"/>
                <a:ea typeface="+mn-ea"/>
                <a:cs typeface="+mn-cs"/>
              </a:rPr>
              <a:t>RESTfully</a:t>
            </a:r>
            <a:r>
              <a:rPr lang="en-IE" sz="1200" kern="1200" dirty="0" smtClean="0">
                <a:solidFill>
                  <a:schemeClr val="tx1"/>
                </a:solidFill>
                <a:effectLst/>
                <a:latin typeface="Arial" charset="0"/>
                <a:ea typeface="+mn-ea"/>
                <a:cs typeface="+mn-cs"/>
              </a:rPr>
              <a:t> client (which</a:t>
            </a:r>
            <a:r>
              <a:rPr lang="en-IE" sz="1200" kern="1200" baseline="0" dirty="0" smtClean="0">
                <a:solidFill>
                  <a:schemeClr val="tx1"/>
                </a:solidFill>
                <a:effectLst/>
                <a:latin typeface="Arial" charset="0"/>
                <a:ea typeface="+mn-ea"/>
                <a:cs typeface="+mn-cs"/>
              </a:rPr>
              <a:t> is an open-source tool</a:t>
            </a:r>
            <a:r>
              <a:rPr lang="en-IE" sz="1200" kern="1200" dirty="0" smtClean="0">
                <a:solidFill>
                  <a:schemeClr val="tx1"/>
                </a:solidFill>
                <a:effectLst/>
                <a:latin typeface="Arial" charset="0"/>
                <a:ea typeface="+mn-ea"/>
                <a:cs typeface="+mn-cs"/>
              </a:rPr>
              <a:t>) to include COCOMA VM(s) into the experiment deployment, to create and manage emulations and to gather results.</a:t>
            </a:r>
          </a:p>
          <a:p>
            <a:r>
              <a:rPr lang="en-IE" sz="1200" kern="1200" dirty="0" smtClean="0">
                <a:solidFill>
                  <a:schemeClr val="tx1"/>
                </a:solidFill>
                <a:effectLst/>
                <a:latin typeface="Arial" charset="0"/>
                <a:ea typeface="+mn-ea"/>
                <a:cs typeface="+mn-cs"/>
              </a:rPr>
              <a:t>Regarding emulations monitoring, COCOMA is designed to work with different monitoring frameworks by wrapping the relative probes. In the case of </a:t>
            </a:r>
            <a:r>
              <a:rPr lang="en-IE" sz="1200" kern="1200" dirty="0" err="1" smtClean="0">
                <a:solidFill>
                  <a:schemeClr val="tx1"/>
                </a:solidFill>
                <a:effectLst/>
                <a:latin typeface="Arial" charset="0"/>
                <a:ea typeface="+mn-ea"/>
                <a:cs typeface="+mn-cs"/>
              </a:rPr>
              <a:t>BonFIRE</a:t>
            </a:r>
            <a:r>
              <a:rPr lang="en-IE" sz="1200" kern="1200" dirty="0" smtClean="0">
                <a:solidFill>
                  <a:schemeClr val="tx1"/>
                </a:solidFill>
                <a:effectLst/>
                <a:latin typeface="Arial" charset="0"/>
                <a:ea typeface="+mn-ea"/>
                <a:cs typeface="+mn-cs"/>
              </a:rPr>
              <a:t>, the well known </a:t>
            </a:r>
            <a:r>
              <a:rPr lang="en-IE" sz="1200" kern="1200" dirty="0" err="1" smtClean="0">
                <a:solidFill>
                  <a:schemeClr val="tx1"/>
                </a:solidFill>
                <a:effectLst/>
                <a:latin typeface="Arial" charset="0"/>
                <a:ea typeface="+mn-ea"/>
                <a:cs typeface="+mn-cs"/>
              </a:rPr>
              <a:t>Zabbix</a:t>
            </a:r>
            <a:r>
              <a:rPr lang="en-IE" sz="1200" kern="1200" dirty="0" smtClean="0">
                <a:solidFill>
                  <a:schemeClr val="tx1"/>
                </a:solidFill>
                <a:effectLst/>
                <a:latin typeface="Arial" charset="0"/>
                <a:ea typeface="+mn-ea"/>
                <a:cs typeface="+mn-cs"/>
              </a:rPr>
              <a:t> will be used. Once COCOMA VM(s) starts it is contextualised appropriately through </a:t>
            </a:r>
            <a:r>
              <a:rPr lang="en-IE" sz="1200" kern="1200" dirty="0" err="1" smtClean="0">
                <a:solidFill>
                  <a:schemeClr val="tx1"/>
                </a:solidFill>
                <a:effectLst/>
                <a:latin typeface="Arial" charset="0"/>
                <a:ea typeface="+mn-ea"/>
                <a:cs typeface="+mn-cs"/>
              </a:rPr>
              <a:t>BonFIRE</a:t>
            </a:r>
            <a:r>
              <a:rPr lang="en-IE" sz="1200" kern="1200" dirty="0" smtClean="0">
                <a:solidFill>
                  <a:schemeClr val="tx1"/>
                </a:solidFill>
                <a:effectLst/>
                <a:latin typeface="Arial" charset="0"/>
                <a:ea typeface="+mn-ea"/>
                <a:cs typeface="+mn-cs"/>
              </a:rPr>
              <a:t> contextualisation mechanisms (e.g. OCCI, </a:t>
            </a:r>
            <a:r>
              <a:rPr lang="en-IE" sz="1200" kern="1200" dirty="0" err="1" smtClean="0">
                <a:solidFill>
                  <a:schemeClr val="tx1"/>
                </a:solidFill>
                <a:effectLst/>
                <a:latin typeface="Arial" charset="0"/>
                <a:ea typeface="+mn-ea"/>
                <a:cs typeface="+mn-cs"/>
              </a:rPr>
              <a:t>RESTfully</a:t>
            </a:r>
            <a:r>
              <a:rPr lang="en-IE" sz="1200" kern="1200" dirty="0" smtClean="0">
                <a:solidFill>
                  <a:schemeClr val="tx1"/>
                </a:solidFill>
                <a:effectLst/>
                <a:latin typeface="Arial" charset="0"/>
                <a:ea typeface="+mn-ea"/>
                <a:cs typeface="+mn-cs"/>
              </a:rPr>
              <a:t>), for example to get </a:t>
            </a:r>
            <a:r>
              <a:rPr lang="en-IE" sz="1200" kern="1200" dirty="0" err="1" smtClean="0">
                <a:solidFill>
                  <a:schemeClr val="tx1"/>
                </a:solidFill>
                <a:effectLst/>
                <a:latin typeface="Arial" charset="0"/>
                <a:ea typeface="+mn-ea"/>
                <a:cs typeface="+mn-cs"/>
              </a:rPr>
              <a:t>Zabbix</a:t>
            </a:r>
            <a:r>
              <a:rPr lang="en-IE" sz="1200" kern="1200" dirty="0" smtClean="0">
                <a:solidFill>
                  <a:schemeClr val="tx1"/>
                </a:solidFill>
                <a:effectLst/>
                <a:latin typeface="Arial" charset="0"/>
                <a:ea typeface="+mn-ea"/>
                <a:cs typeface="+mn-cs"/>
              </a:rPr>
              <a:t> IP.</a:t>
            </a:r>
          </a:p>
          <a:p>
            <a:endParaRPr lang="en-IE" sz="1200" kern="1200" dirty="0" smtClean="0">
              <a:solidFill>
                <a:schemeClr val="tx1"/>
              </a:solidFill>
              <a:effectLst/>
              <a:latin typeface="Arial" charset="0"/>
              <a:ea typeface="+mn-ea"/>
              <a:cs typeface="+mn-cs"/>
            </a:endParaRPr>
          </a:p>
          <a:p>
            <a:r>
              <a:rPr lang="en-IE" sz="1200" kern="1200" dirty="0" smtClean="0">
                <a:solidFill>
                  <a:schemeClr val="tx1"/>
                </a:solidFill>
                <a:effectLst/>
                <a:latin typeface="Arial" charset="0"/>
                <a:ea typeface="+mn-ea"/>
                <a:cs typeface="+mn-cs"/>
              </a:rPr>
              <a:t>Once the experiment is concluded, the experimenter</a:t>
            </a:r>
            <a:r>
              <a:rPr lang="en-IE" sz="1200" kern="1200" baseline="0" dirty="0" smtClean="0">
                <a:solidFill>
                  <a:schemeClr val="tx1"/>
                </a:solidFill>
                <a:effectLst/>
                <a:latin typeface="Arial" charset="0"/>
                <a:ea typeface="+mn-ea"/>
                <a:cs typeface="+mn-cs"/>
              </a:rPr>
              <a:t> can correlate the performance/behaviour of his/her </a:t>
            </a:r>
            <a:r>
              <a:rPr lang="en-IE" sz="1200" kern="1200" baseline="0" dirty="0" err="1" smtClean="0">
                <a:solidFill>
                  <a:schemeClr val="tx1"/>
                </a:solidFill>
                <a:effectLst/>
                <a:latin typeface="Arial" charset="0"/>
                <a:ea typeface="+mn-ea"/>
                <a:cs typeface="+mn-cs"/>
              </a:rPr>
              <a:t>SuT</a:t>
            </a:r>
            <a:r>
              <a:rPr lang="en-IE" sz="1200" kern="1200" baseline="0" dirty="0" smtClean="0">
                <a:solidFill>
                  <a:schemeClr val="tx1"/>
                </a:solidFill>
                <a:effectLst/>
                <a:latin typeface="Arial" charset="0"/>
                <a:ea typeface="+mn-ea"/>
                <a:cs typeface="+mn-cs"/>
              </a:rPr>
              <a:t> with the COCOMA distribution used, and derive appropriate conclusions such as identified bottlenecks, weaknesses, etc.</a:t>
            </a:r>
            <a:endParaRPr lang="en-IE" dirty="0"/>
          </a:p>
        </p:txBody>
      </p:sp>
      <p:sp>
        <p:nvSpPr>
          <p:cNvPr id="4" name="Slide Number Placeholder 3"/>
          <p:cNvSpPr>
            <a:spLocks noGrp="1"/>
          </p:cNvSpPr>
          <p:nvPr>
            <p:ph type="sldNum" sz="quarter" idx="10"/>
          </p:nvPr>
        </p:nvSpPr>
        <p:spPr/>
        <p:txBody>
          <a:bodyPr/>
          <a:lstStyle/>
          <a:p>
            <a:pPr>
              <a:defRPr/>
            </a:pPr>
            <a:fld id="{14BD76DC-6DB8-4F30-9BE2-1FA444D368F8}" type="slidenum">
              <a:rPr lang="en-US" altLang="en-US" smtClean="0"/>
              <a:pPr>
                <a:defRPr/>
              </a:pPr>
              <a:t>9</a:t>
            </a:fld>
            <a:endParaRPr lang="en-US" altLang="en-US"/>
          </a:p>
        </p:txBody>
      </p:sp>
    </p:spTree>
    <p:extLst>
      <p:ext uri="{BB962C8B-B14F-4D97-AF65-F5344CB8AC3E}">
        <p14:creationId xmlns:p14="http://schemas.microsoft.com/office/powerpoint/2010/main" val="1399215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For the malicious one: a</a:t>
            </a:r>
            <a:r>
              <a:rPr lang="en-IE" baseline="0" dirty="0" smtClean="0"/>
              <a:t>n experimenter may define a baseline where for him a user with browse/listen privileges can only snoop/scan. But if when running the emulation the user is able to read, then for the experimenter the system failed the security test.</a:t>
            </a:r>
            <a:endParaRPr lang="en-IE" dirty="0"/>
          </a:p>
        </p:txBody>
      </p:sp>
      <p:sp>
        <p:nvSpPr>
          <p:cNvPr id="4" name="Slide Number Placeholder 3"/>
          <p:cNvSpPr>
            <a:spLocks noGrp="1"/>
          </p:cNvSpPr>
          <p:nvPr>
            <p:ph type="sldNum" sz="quarter" idx="10"/>
          </p:nvPr>
        </p:nvSpPr>
        <p:spPr/>
        <p:txBody>
          <a:bodyPr/>
          <a:lstStyle/>
          <a:p>
            <a:pPr>
              <a:defRPr/>
            </a:pPr>
            <a:fld id="{14BD76DC-6DB8-4F30-9BE2-1FA444D368F8}" type="slidenum">
              <a:rPr lang="en-US" altLang="en-US" smtClean="0"/>
              <a:pPr>
                <a:defRPr/>
              </a:pPr>
              <a:t>10</a:t>
            </a:fld>
            <a:endParaRPr lang="en-US" altLang="en-US"/>
          </a:p>
        </p:txBody>
      </p:sp>
    </p:spTree>
    <p:extLst>
      <p:ext uri="{BB962C8B-B14F-4D97-AF65-F5344CB8AC3E}">
        <p14:creationId xmlns:p14="http://schemas.microsoft.com/office/powerpoint/2010/main" val="1399215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The</a:t>
            </a:r>
            <a:r>
              <a:rPr lang="en-IE" baseline="0" dirty="0" smtClean="0"/>
              <a:t> architecture is presented through the so called</a:t>
            </a:r>
            <a:r>
              <a:rPr lang="en-IE" dirty="0" smtClean="0"/>
              <a:t> separation of concerns.</a:t>
            </a:r>
          </a:p>
          <a:p>
            <a:r>
              <a:rPr lang="en-IE" dirty="0" smtClean="0"/>
              <a:t>User</a:t>
            </a:r>
            <a:r>
              <a:rPr lang="en-IE" baseline="0" dirty="0" smtClean="0"/>
              <a:t> can interact with the framework through a CLI (</a:t>
            </a:r>
            <a:r>
              <a:rPr lang="en-IE" baseline="0" dirty="0" err="1" smtClean="0"/>
              <a:t>ccmsh</a:t>
            </a:r>
            <a:r>
              <a:rPr lang="en-IE" baseline="0" dirty="0" smtClean="0"/>
              <a:t>) or through REST API. In the future we’ll add a web GUI.</a:t>
            </a:r>
          </a:p>
          <a:p>
            <a:r>
              <a:rPr lang="en-IE" baseline="0" dirty="0" smtClean="0"/>
              <a:t>Interaction among components is:</a:t>
            </a:r>
          </a:p>
          <a:p>
            <a:endParaRPr lang="en-IE" baseline="0" dirty="0" smtClean="0"/>
          </a:p>
          <a:p>
            <a:pPr marL="171450" lvl="0" indent="-171450">
              <a:buFont typeface="Arial" pitchFamily="34" charset="0"/>
              <a:buChar char="•"/>
            </a:pPr>
            <a:r>
              <a:rPr lang="en-IE" sz="1200" kern="1200" dirty="0" smtClean="0">
                <a:solidFill>
                  <a:schemeClr val="tx1"/>
                </a:solidFill>
                <a:effectLst/>
                <a:latin typeface="Arial" charset="0"/>
                <a:ea typeface="+mn-ea"/>
                <a:cs typeface="+mn-cs"/>
              </a:rPr>
              <a:t>an</a:t>
            </a:r>
            <a:r>
              <a:rPr lang="en-IE" sz="1200" kern="1200" baseline="0" dirty="0" smtClean="0">
                <a:solidFill>
                  <a:schemeClr val="tx1"/>
                </a:solidFill>
                <a:effectLst/>
                <a:latin typeface="Arial" charset="0"/>
                <a:ea typeface="+mn-ea"/>
                <a:cs typeface="+mn-cs"/>
              </a:rPr>
              <a:t> experimenter </a:t>
            </a:r>
            <a:r>
              <a:rPr lang="en-IE" sz="1200" kern="1200" dirty="0" smtClean="0">
                <a:solidFill>
                  <a:schemeClr val="tx1"/>
                </a:solidFill>
                <a:effectLst/>
                <a:latin typeface="Arial" charset="0"/>
                <a:ea typeface="+mn-ea"/>
                <a:cs typeface="+mn-cs"/>
              </a:rPr>
              <a:t>creates an emulation issuing a command such as:</a:t>
            </a:r>
          </a:p>
          <a:p>
            <a:pPr marL="628650" lvl="1" indent="-171450">
              <a:buFont typeface="Arial" pitchFamily="34" charset="0"/>
              <a:buChar char="•"/>
            </a:pPr>
            <a:r>
              <a:rPr lang="en-IE" sz="1200" kern="1200" dirty="0" err="1" smtClean="0">
                <a:solidFill>
                  <a:schemeClr val="tx1"/>
                </a:solidFill>
                <a:effectLst/>
                <a:latin typeface="Arial" charset="0"/>
                <a:ea typeface="+mn-ea"/>
                <a:cs typeface="+mn-cs"/>
              </a:rPr>
              <a:t>createEmulation</a:t>
            </a:r>
            <a:r>
              <a:rPr lang="en-IE" sz="1200" kern="1200" dirty="0" smtClean="0">
                <a:solidFill>
                  <a:schemeClr val="tx1"/>
                </a:solidFill>
                <a:effectLst/>
                <a:latin typeface="Arial" charset="0"/>
                <a:ea typeface="+mn-ea"/>
                <a:cs typeface="+mn-cs"/>
              </a:rPr>
              <a:t>(</a:t>
            </a:r>
            <a:r>
              <a:rPr lang="en-IE" sz="1200" kern="1200" dirty="0" err="1" smtClean="0">
                <a:solidFill>
                  <a:schemeClr val="tx1"/>
                </a:solidFill>
                <a:effectLst/>
                <a:latin typeface="Arial" charset="0"/>
                <a:ea typeface="+mn-ea"/>
                <a:cs typeface="+mn-cs"/>
              </a:rPr>
              <a:t>emulationType</a:t>
            </a:r>
            <a:r>
              <a:rPr lang="en-IE" sz="1200" kern="1200" dirty="0" smtClean="0">
                <a:solidFill>
                  <a:schemeClr val="tx1"/>
                </a:solidFill>
                <a:effectLst/>
                <a:latin typeface="Arial" charset="0"/>
                <a:ea typeface="+mn-ea"/>
                <a:cs typeface="+mn-cs"/>
              </a:rPr>
              <a:t>, </a:t>
            </a:r>
            <a:r>
              <a:rPr lang="en-IE" sz="1200" kern="1200" dirty="0" err="1" smtClean="0">
                <a:solidFill>
                  <a:schemeClr val="tx1"/>
                </a:solidFill>
                <a:effectLst/>
                <a:latin typeface="Arial" charset="0"/>
                <a:ea typeface="+mn-ea"/>
                <a:cs typeface="+mn-cs"/>
              </a:rPr>
              <a:t>resourceType</a:t>
            </a:r>
            <a:r>
              <a:rPr lang="en-IE" sz="1200" kern="1200" dirty="0" smtClean="0">
                <a:solidFill>
                  <a:schemeClr val="tx1"/>
                </a:solidFill>
                <a:effectLst/>
                <a:latin typeface="Arial" charset="0"/>
                <a:ea typeface="+mn-ea"/>
                <a:cs typeface="+mn-cs"/>
              </a:rPr>
              <a:t>, start, stop, </a:t>
            </a:r>
            <a:r>
              <a:rPr lang="en-IE" sz="1200" kern="1200" dirty="0" err="1" smtClean="0">
                <a:solidFill>
                  <a:schemeClr val="tx1"/>
                </a:solidFill>
                <a:effectLst/>
                <a:latin typeface="Arial" charset="0"/>
                <a:ea typeface="+mn-ea"/>
                <a:cs typeface="+mn-cs"/>
              </a:rPr>
              <a:t>distributionName</a:t>
            </a:r>
            <a:r>
              <a:rPr lang="en-IE" sz="1200" kern="1200" dirty="0" smtClean="0">
                <a:solidFill>
                  <a:schemeClr val="tx1"/>
                </a:solidFill>
                <a:effectLst/>
                <a:latin typeface="Arial" charset="0"/>
                <a:ea typeface="+mn-ea"/>
                <a:cs typeface="+mn-cs"/>
              </a:rPr>
              <a:t>, distribution-parameters)</a:t>
            </a:r>
          </a:p>
          <a:p>
            <a:pPr marL="628650" lvl="1" indent="-171450">
              <a:buFont typeface="Arial" pitchFamily="34" charset="0"/>
              <a:buChar char="•"/>
            </a:pPr>
            <a:r>
              <a:rPr lang="en-IE" sz="1200" kern="1200" dirty="0" smtClean="0">
                <a:solidFill>
                  <a:schemeClr val="tx1"/>
                </a:solidFill>
                <a:effectLst/>
                <a:latin typeface="Arial" charset="0"/>
                <a:ea typeface="+mn-ea"/>
                <a:cs typeface="+mn-cs"/>
              </a:rPr>
              <a:t>The </a:t>
            </a:r>
            <a:r>
              <a:rPr lang="en-IE" sz="1200" i="1" kern="1200" dirty="0" err="1" smtClean="0">
                <a:solidFill>
                  <a:schemeClr val="tx1"/>
                </a:solidFill>
                <a:effectLst/>
                <a:latin typeface="Arial" charset="0"/>
                <a:ea typeface="+mn-ea"/>
                <a:cs typeface="+mn-cs"/>
              </a:rPr>
              <a:t>emulationManager</a:t>
            </a:r>
            <a:r>
              <a:rPr lang="en-IE" sz="1200" kern="1200" dirty="0" smtClean="0">
                <a:solidFill>
                  <a:schemeClr val="tx1"/>
                </a:solidFill>
                <a:effectLst/>
                <a:latin typeface="Arial" charset="0"/>
                <a:ea typeface="+mn-ea"/>
                <a:cs typeface="+mn-cs"/>
              </a:rPr>
              <a:t> creates the emulation and inserts it in the </a:t>
            </a:r>
            <a:r>
              <a:rPr lang="en-IE" sz="1200" kern="1200" dirty="0" err="1" smtClean="0">
                <a:solidFill>
                  <a:schemeClr val="tx1"/>
                </a:solidFill>
                <a:effectLst/>
                <a:latin typeface="Arial" charset="0"/>
                <a:ea typeface="+mn-ea"/>
                <a:cs typeface="+mn-cs"/>
              </a:rPr>
              <a:t>emulationsTable</a:t>
            </a:r>
            <a:r>
              <a:rPr lang="en-IE" sz="1200" kern="1200" dirty="0" smtClean="0">
                <a:solidFill>
                  <a:schemeClr val="tx1"/>
                </a:solidFill>
                <a:effectLst/>
                <a:latin typeface="Arial" charset="0"/>
                <a:ea typeface="+mn-ea"/>
                <a:cs typeface="+mn-cs"/>
              </a:rPr>
              <a:t> of the DB</a:t>
            </a:r>
          </a:p>
          <a:p>
            <a:pPr marL="171450" lvl="0" indent="-171450">
              <a:buFont typeface="Arial" pitchFamily="34" charset="0"/>
              <a:buChar char="•"/>
            </a:pPr>
            <a:r>
              <a:rPr lang="en-IE" sz="1200" kern="1200" dirty="0" smtClean="0">
                <a:solidFill>
                  <a:schemeClr val="tx1"/>
                </a:solidFill>
                <a:effectLst/>
                <a:latin typeface="Arial" charset="0"/>
                <a:ea typeface="+mn-ea"/>
                <a:cs typeface="+mn-cs"/>
              </a:rPr>
              <a:t>once an emulation is created, the </a:t>
            </a:r>
            <a:r>
              <a:rPr lang="en-IE" sz="1200" i="1" kern="1200" dirty="0" err="1" smtClean="0">
                <a:solidFill>
                  <a:schemeClr val="tx1"/>
                </a:solidFill>
                <a:effectLst/>
                <a:latin typeface="Arial" charset="0"/>
                <a:ea typeface="+mn-ea"/>
                <a:cs typeface="+mn-cs"/>
              </a:rPr>
              <a:t>distributionManager</a:t>
            </a:r>
            <a:r>
              <a:rPr lang="en-IE" sz="1200" kern="1200" dirty="0" smtClean="0">
                <a:solidFill>
                  <a:schemeClr val="tx1"/>
                </a:solidFill>
                <a:effectLst/>
                <a:latin typeface="Arial" charset="0"/>
                <a:ea typeface="+mn-ea"/>
                <a:cs typeface="+mn-cs"/>
              </a:rPr>
              <a:t> receives it, processes it and</a:t>
            </a:r>
          </a:p>
          <a:p>
            <a:pPr marL="628650" lvl="1" indent="-171450">
              <a:buFont typeface="Arial" pitchFamily="34" charset="0"/>
              <a:buChar char="•"/>
            </a:pPr>
            <a:r>
              <a:rPr lang="en-IE" sz="1200" kern="1200" dirty="0" smtClean="0">
                <a:solidFill>
                  <a:schemeClr val="tx1"/>
                </a:solidFill>
                <a:effectLst/>
                <a:latin typeface="Arial" charset="0"/>
                <a:ea typeface="+mn-ea"/>
                <a:cs typeface="+mn-cs"/>
              </a:rPr>
              <a:t>creates</a:t>
            </a:r>
            <a:r>
              <a:rPr lang="en-IE" sz="1200" i="1" kern="1200" dirty="0" smtClean="0">
                <a:solidFill>
                  <a:schemeClr val="tx1"/>
                </a:solidFill>
                <a:effectLst/>
                <a:latin typeface="Arial" charset="0"/>
                <a:ea typeface="+mn-ea"/>
                <a:cs typeface="+mn-cs"/>
              </a:rPr>
              <a:t> </a:t>
            </a:r>
            <a:r>
              <a:rPr lang="en-IE" sz="1200" i="1" kern="1200" dirty="0" err="1" smtClean="0">
                <a:solidFill>
                  <a:schemeClr val="tx1"/>
                </a:solidFill>
                <a:effectLst/>
                <a:latin typeface="Arial" charset="0"/>
                <a:ea typeface="+mn-ea"/>
                <a:cs typeface="+mn-cs"/>
              </a:rPr>
              <a:t>emulationLifetimeInstance</a:t>
            </a:r>
            <a:r>
              <a:rPr lang="en-IE" sz="1200" kern="1200" dirty="0" smtClean="0">
                <a:solidFill>
                  <a:schemeClr val="tx1"/>
                </a:solidFill>
                <a:effectLst/>
                <a:latin typeface="Arial" charset="0"/>
                <a:ea typeface="+mn-ea"/>
                <a:cs typeface="+mn-cs"/>
              </a:rPr>
              <a:t> that holds start(Time/event), stop(Time/event). In case of events,</a:t>
            </a:r>
            <a:r>
              <a:rPr lang="en-IE" sz="1200" kern="1200" baseline="0" dirty="0" smtClean="0">
                <a:solidFill>
                  <a:schemeClr val="tx1"/>
                </a:solidFill>
                <a:effectLst/>
                <a:latin typeface="Arial" charset="0"/>
                <a:ea typeface="+mn-ea"/>
                <a:cs typeface="+mn-cs"/>
              </a:rPr>
              <a:t> sources of the events are also needed</a:t>
            </a:r>
            <a:endParaRPr lang="en-IE" sz="1200" kern="1200" dirty="0" smtClean="0">
              <a:solidFill>
                <a:schemeClr val="tx1"/>
              </a:solidFill>
              <a:effectLst/>
              <a:latin typeface="Arial" charset="0"/>
              <a:ea typeface="+mn-ea"/>
              <a:cs typeface="+mn-cs"/>
            </a:endParaRPr>
          </a:p>
          <a:p>
            <a:pPr marL="628650" lvl="1" indent="-171450">
              <a:buFont typeface="Arial" pitchFamily="34" charset="0"/>
              <a:buChar char="•"/>
            </a:pPr>
            <a:r>
              <a:rPr lang="en-IE" sz="1200" kern="1200" dirty="0" smtClean="0">
                <a:solidFill>
                  <a:schemeClr val="tx1"/>
                </a:solidFill>
                <a:effectLst/>
                <a:latin typeface="Arial" charset="0"/>
                <a:ea typeface="+mn-ea"/>
                <a:cs typeface="+mn-cs"/>
              </a:rPr>
              <a:t>creates</a:t>
            </a:r>
            <a:r>
              <a:rPr lang="en-IE" sz="1200" i="1" kern="1200" dirty="0" smtClean="0">
                <a:solidFill>
                  <a:schemeClr val="tx1"/>
                </a:solidFill>
                <a:effectLst/>
                <a:latin typeface="Arial" charset="0"/>
                <a:ea typeface="+mn-ea"/>
                <a:cs typeface="+mn-cs"/>
              </a:rPr>
              <a:t> distribution&lt;Type&gt;Instance</a:t>
            </a:r>
            <a:r>
              <a:rPr lang="en-IE" sz="1200" kern="1200" dirty="0" smtClean="0">
                <a:solidFill>
                  <a:schemeClr val="tx1"/>
                </a:solidFill>
                <a:effectLst/>
                <a:latin typeface="Arial" charset="0"/>
                <a:ea typeface="+mn-ea"/>
                <a:cs typeface="+mn-cs"/>
              </a:rPr>
              <a:t> which holds the distribution parameters requested by the developer and the </a:t>
            </a:r>
            <a:r>
              <a:rPr lang="en-IE" sz="1200" i="1" kern="1200" dirty="0" smtClean="0">
                <a:solidFill>
                  <a:schemeClr val="tx1"/>
                </a:solidFill>
                <a:effectLst/>
                <a:latin typeface="Arial" charset="0"/>
                <a:ea typeface="+mn-ea"/>
                <a:cs typeface="+mn-cs"/>
              </a:rPr>
              <a:t>emulator</a:t>
            </a:r>
            <a:r>
              <a:rPr lang="en-IE" sz="1200" kern="1200" dirty="0" smtClean="0">
                <a:solidFill>
                  <a:schemeClr val="tx1"/>
                </a:solidFill>
                <a:effectLst/>
                <a:latin typeface="Arial" charset="0"/>
                <a:ea typeface="+mn-ea"/>
                <a:cs typeface="+mn-cs"/>
              </a:rPr>
              <a:t> matched (DB </a:t>
            </a:r>
            <a:r>
              <a:rPr lang="en-IE" sz="1200" kern="1200" dirty="0" err="1" smtClean="0">
                <a:solidFill>
                  <a:schemeClr val="tx1"/>
                </a:solidFill>
                <a:effectLst/>
                <a:latin typeface="Arial" charset="0"/>
                <a:ea typeface="+mn-ea"/>
                <a:cs typeface="+mn-cs"/>
              </a:rPr>
              <a:t>emulatorID</a:t>
            </a:r>
            <a:r>
              <a:rPr lang="en-IE" sz="1200" kern="1200" dirty="0" smtClean="0">
                <a:solidFill>
                  <a:schemeClr val="tx1"/>
                </a:solidFill>
                <a:effectLst/>
                <a:latin typeface="Arial" charset="0"/>
                <a:ea typeface="+mn-ea"/>
                <a:cs typeface="+mn-cs"/>
              </a:rPr>
              <a:t>) by the </a:t>
            </a:r>
            <a:r>
              <a:rPr lang="en-IE" sz="1200" i="1" kern="1200" dirty="0" err="1" smtClean="0">
                <a:solidFill>
                  <a:schemeClr val="tx1"/>
                </a:solidFill>
                <a:effectLst/>
                <a:latin typeface="Arial" charset="0"/>
                <a:ea typeface="+mn-ea"/>
                <a:cs typeface="+mn-cs"/>
              </a:rPr>
              <a:t>distributionManager</a:t>
            </a:r>
            <a:endParaRPr lang="en-IE" sz="1200" kern="1200" dirty="0" smtClean="0">
              <a:solidFill>
                <a:schemeClr val="tx1"/>
              </a:solidFill>
              <a:effectLst/>
              <a:latin typeface="Arial" charset="0"/>
              <a:ea typeface="+mn-ea"/>
              <a:cs typeface="+mn-cs"/>
            </a:endParaRPr>
          </a:p>
          <a:p>
            <a:pPr marL="628650" lvl="1" indent="-171450">
              <a:buFont typeface="Arial" pitchFamily="34" charset="0"/>
              <a:buChar char="•"/>
            </a:pPr>
            <a:r>
              <a:rPr lang="en-IE" sz="1200" kern="1200" dirty="0" smtClean="0">
                <a:solidFill>
                  <a:schemeClr val="tx1"/>
                </a:solidFill>
                <a:effectLst/>
                <a:latin typeface="Arial" charset="0"/>
                <a:ea typeface="+mn-ea"/>
                <a:cs typeface="+mn-cs"/>
              </a:rPr>
              <a:t>updates the </a:t>
            </a:r>
            <a:r>
              <a:rPr lang="en-IE" sz="1200" i="1" kern="1200" dirty="0" smtClean="0">
                <a:solidFill>
                  <a:schemeClr val="tx1"/>
                </a:solidFill>
                <a:effectLst/>
                <a:latin typeface="Arial" charset="0"/>
                <a:ea typeface="+mn-ea"/>
                <a:cs typeface="+mn-cs"/>
              </a:rPr>
              <a:t>aggregator</a:t>
            </a:r>
            <a:r>
              <a:rPr lang="en-IE" sz="1200" kern="1200" dirty="0" smtClean="0">
                <a:solidFill>
                  <a:schemeClr val="tx1"/>
                </a:solidFill>
                <a:effectLst/>
                <a:latin typeface="Arial" charset="0"/>
                <a:ea typeface="+mn-ea"/>
                <a:cs typeface="+mn-cs"/>
              </a:rPr>
              <a:t> to aggregate the relative metrics (</a:t>
            </a:r>
            <a:r>
              <a:rPr lang="en-IE" sz="1200" kern="1200" dirty="0" smtClean="0">
                <a:solidFill>
                  <a:srgbClr val="FF0000"/>
                </a:solidFill>
                <a:effectLst/>
                <a:latin typeface="Arial" charset="0"/>
                <a:ea typeface="+mn-ea"/>
                <a:cs typeface="+mn-cs"/>
              </a:rPr>
              <a:t>e.g. …)</a:t>
            </a:r>
          </a:p>
          <a:p>
            <a:pPr marL="171450" lvl="0" indent="-171450">
              <a:buFont typeface="Arial" pitchFamily="34" charset="0"/>
              <a:buChar char="•"/>
            </a:pPr>
            <a:r>
              <a:rPr lang="en-IE" sz="1200" kern="1200" dirty="0" smtClean="0">
                <a:solidFill>
                  <a:schemeClr val="tx1"/>
                </a:solidFill>
                <a:effectLst/>
                <a:latin typeface="Arial" charset="0"/>
                <a:ea typeface="+mn-ea"/>
                <a:cs typeface="+mn-cs"/>
              </a:rPr>
              <a:t>the </a:t>
            </a:r>
            <a:r>
              <a:rPr lang="en-IE" sz="1200" i="1" kern="1200" dirty="0" smtClean="0">
                <a:solidFill>
                  <a:schemeClr val="tx1"/>
                </a:solidFill>
                <a:effectLst/>
                <a:latin typeface="Arial" charset="0"/>
                <a:ea typeface="+mn-ea"/>
                <a:cs typeface="+mn-cs"/>
              </a:rPr>
              <a:t>distribution&lt;Type&gt;Instance</a:t>
            </a:r>
            <a:r>
              <a:rPr lang="en-IE" sz="1200" kern="1200" dirty="0" smtClean="0">
                <a:solidFill>
                  <a:schemeClr val="tx1"/>
                </a:solidFill>
                <a:effectLst/>
                <a:latin typeface="Arial" charset="0"/>
                <a:ea typeface="+mn-ea"/>
                <a:cs typeface="+mn-cs"/>
              </a:rPr>
              <a:t> splits the distribution in multiple </a:t>
            </a:r>
            <a:r>
              <a:rPr lang="en-IE" sz="1200" i="1" kern="1200" dirty="0" smtClean="0">
                <a:solidFill>
                  <a:schemeClr val="tx1"/>
                </a:solidFill>
                <a:effectLst/>
                <a:latin typeface="Arial" charset="0"/>
                <a:ea typeface="+mn-ea"/>
                <a:cs typeface="+mn-cs"/>
              </a:rPr>
              <a:t>runs</a:t>
            </a:r>
            <a:r>
              <a:rPr lang="en-IE" sz="1200" kern="1200" dirty="0" smtClean="0">
                <a:solidFill>
                  <a:schemeClr val="tx1"/>
                </a:solidFill>
                <a:effectLst/>
                <a:latin typeface="Arial" charset="0"/>
                <a:ea typeface="+mn-ea"/>
                <a:cs typeface="+mn-cs"/>
              </a:rPr>
              <a:t> which are sent to a </a:t>
            </a:r>
            <a:r>
              <a:rPr lang="en-IE" sz="1200" i="1" kern="1200" dirty="0" smtClean="0">
                <a:solidFill>
                  <a:schemeClr val="tx1"/>
                </a:solidFill>
                <a:effectLst/>
                <a:latin typeface="Arial" charset="0"/>
                <a:ea typeface="+mn-ea"/>
                <a:cs typeface="+mn-cs"/>
              </a:rPr>
              <a:t>scheduler</a:t>
            </a:r>
            <a:endParaRPr lang="en-IE" sz="1200" kern="1200" dirty="0" smtClean="0">
              <a:solidFill>
                <a:schemeClr val="tx1"/>
              </a:solidFill>
              <a:effectLst/>
              <a:latin typeface="Arial" charset="0"/>
              <a:ea typeface="+mn-ea"/>
              <a:cs typeface="+mn-cs"/>
            </a:endParaRPr>
          </a:p>
          <a:p>
            <a:pPr marL="171450" lvl="0" indent="-171450">
              <a:buFont typeface="Arial" pitchFamily="34" charset="0"/>
              <a:buChar char="•"/>
            </a:pPr>
            <a:r>
              <a:rPr lang="en-IE" sz="1200" kern="1200" dirty="0" smtClean="0">
                <a:solidFill>
                  <a:schemeClr val="tx1"/>
                </a:solidFill>
                <a:effectLst/>
                <a:latin typeface="Arial" charset="0"/>
                <a:ea typeface="+mn-ea"/>
                <a:cs typeface="+mn-cs"/>
              </a:rPr>
              <a:t>the </a:t>
            </a:r>
            <a:r>
              <a:rPr lang="en-IE" sz="1200" i="1" kern="1200" dirty="0" smtClean="0">
                <a:solidFill>
                  <a:schemeClr val="tx1"/>
                </a:solidFill>
                <a:effectLst/>
                <a:latin typeface="Arial" charset="0"/>
                <a:ea typeface="+mn-ea"/>
                <a:cs typeface="+mn-cs"/>
              </a:rPr>
              <a:t>scheduler</a:t>
            </a:r>
            <a:r>
              <a:rPr lang="en-IE" sz="1200" kern="1200" dirty="0" smtClean="0">
                <a:solidFill>
                  <a:schemeClr val="tx1"/>
                </a:solidFill>
                <a:effectLst/>
                <a:latin typeface="Arial" charset="0"/>
                <a:ea typeface="+mn-ea"/>
                <a:cs typeface="+mn-cs"/>
              </a:rPr>
              <a:t> starts the </a:t>
            </a:r>
            <a:r>
              <a:rPr lang="en-IE" sz="1200" i="1" kern="1200" dirty="0" smtClean="0">
                <a:solidFill>
                  <a:schemeClr val="tx1"/>
                </a:solidFill>
                <a:effectLst/>
                <a:latin typeface="Arial" charset="0"/>
                <a:ea typeface="+mn-ea"/>
                <a:cs typeface="+mn-cs"/>
              </a:rPr>
              <a:t>run</a:t>
            </a:r>
            <a:r>
              <a:rPr lang="en-IE" sz="1200" kern="1200" dirty="0" smtClean="0">
                <a:solidFill>
                  <a:schemeClr val="tx1"/>
                </a:solidFill>
                <a:effectLst/>
                <a:latin typeface="Arial" charset="0"/>
                <a:ea typeface="+mn-ea"/>
                <a:cs typeface="+mn-cs"/>
              </a:rPr>
              <a:t>s at due time</a:t>
            </a:r>
          </a:p>
          <a:p>
            <a:pPr marL="171450" lvl="0" indent="-171450">
              <a:buFont typeface="Arial" pitchFamily="34" charset="0"/>
              <a:buChar char="•"/>
            </a:pPr>
            <a:r>
              <a:rPr lang="en-IE" sz="1200" kern="1200" dirty="0" smtClean="0">
                <a:solidFill>
                  <a:schemeClr val="tx1"/>
                </a:solidFill>
                <a:effectLst/>
                <a:latin typeface="Arial" charset="0"/>
                <a:ea typeface="+mn-ea"/>
                <a:cs typeface="+mn-cs"/>
              </a:rPr>
              <a:t>the </a:t>
            </a:r>
            <a:r>
              <a:rPr lang="en-IE" sz="1200" i="1" kern="1200" dirty="0" err="1" smtClean="0">
                <a:solidFill>
                  <a:schemeClr val="tx1"/>
                </a:solidFill>
                <a:effectLst/>
                <a:latin typeface="Arial" charset="0"/>
                <a:ea typeface="+mn-ea"/>
                <a:cs typeface="+mn-cs"/>
              </a:rPr>
              <a:t>probeInstance</a:t>
            </a:r>
            <a:r>
              <a:rPr lang="en-IE" sz="1200" kern="1200" dirty="0" smtClean="0">
                <a:solidFill>
                  <a:schemeClr val="tx1"/>
                </a:solidFill>
                <a:effectLst/>
                <a:latin typeface="Arial" charset="0"/>
                <a:ea typeface="+mn-ea"/>
                <a:cs typeface="+mn-cs"/>
              </a:rPr>
              <a:t>(s) send metrics values to the </a:t>
            </a:r>
            <a:r>
              <a:rPr lang="en-IE" sz="1200" i="1" kern="1200" dirty="0" smtClean="0">
                <a:solidFill>
                  <a:schemeClr val="tx1"/>
                </a:solidFill>
                <a:effectLst/>
                <a:latin typeface="Arial" charset="0"/>
                <a:ea typeface="+mn-ea"/>
                <a:cs typeface="+mn-cs"/>
              </a:rPr>
              <a:t>aggregator</a:t>
            </a:r>
            <a:endParaRPr lang="en-IE" sz="1200" kern="1200" dirty="0" smtClean="0">
              <a:solidFill>
                <a:schemeClr val="tx1"/>
              </a:solidFill>
              <a:effectLst/>
              <a:latin typeface="Arial" charset="0"/>
              <a:ea typeface="+mn-ea"/>
              <a:cs typeface="+mn-cs"/>
            </a:endParaRPr>
          </a:p>
          <a:p>
            <a:pPr marL="171450" lvl="0" indent="-171450">
              <a:buFont typeface="Arial" pitchFamily="34" charset="0"/>
              <a:buChar char="•"/>
            </a:pPr>
            <a:r>
              <a:rPr lang="en-IE" sz="1200" kern="1200" dirty="0" smtClean="0">
                <a:solidFill>
                  <a:schemeClr val="tx1"/>
                </a:solidFill>
                <a:effectLst/>
                <a:latin typeface="Arial" charset="0"/>
                <a:ea typeface="+mn-ea"/>
                <a:cs typeface="+mn-cs"/>
              </a:rPr>
              <a:t>the</a:t>
            </a:r>
            <a:r>
              <a:rPr lang="en-IE" sz="1200" i="1" kern="1200" dirty="0" smtClean="0">
                <a:solidFill>
                  <a:schemeClr val="tx1"/>
                </a:solidFill>
                <a:effectLst/>
                <a:latin typeface="Arial" charset="0"/>
                <a:ea typeface="+mn-ea"/>
                <a:cs typeface="+mn-cs"/>
              </a:rPr>
              <a:t> aggregator</a:t>
            </a:r>
            <a:r>
              <a:rPr lang="en-IE" sz="1200" kern="1200" dirty="0" smtClean="0">
                <a:solidFill>
                  <a:schemeClr val="tx1"/>
                </a:solidFill>
                <a:effectLst/>
                <a:latin typeface="Arial" charset="0"/>
                <a:ea typeface="+mn-ea"/>
                <a:cs typeface="+mn-cs"/>
              </a:rPr>
              <a:t> saves data into the DB. It also updates the </a:t>
            </a:r>
            <a:r>
              <a:rPr lang="en-IE" sz="1200" i="1" kern="1200" dirty="0" err="1" smtClean="0">
                <a:solidFill>
                  <a:schemeClr val="tx1"/>
                </a:solidFill>
                <a:effectLst/>
                <a:latin typeface="Arial" charset="0"/>
                <a:ea typeface="+mn-ea"/>
                <a:cs typeface="+mn-cs"/>
              </a:rPr>
              <a:t>distributionManager</a:t>
            </a:r>
            <a:r>
              <a:rPr lang="en-IE" sz="1200" kern="1200" dirty="0" smtClean="0">
                <a:solidFill>
                  <a:schemeClr val="tx1"/>
                </a:solidFill>
                <a:effectLst/>
                <a:latin typeface="Arial" charset="0"/>
                <a:ea typeface="+mn-ea"/>
                <a:cs typeface="+mn-cs"/>
              </a:rPr>
              <a:t> on the running status</a:t>
            </a:r>
          </a:p>
          <a:p>
            <a:pPr marL="171450" lvl="0" indent="-171450">
              <a:buFont typeface="Arial" pitchFamily="34" charset="0"/>
              <a:buChar char="•"/>
            </a:pPr>
            <a:r>
              <a:rPr lang="en-IE" sz="1200" kern="1200" dirty="0" smtClean="0">
                <a:solidFill>
                  <a:schemeClr val="tx1"/>
                </a:solidFill>
                <a:effectLst/>
                <a:latin typeface="Arial" charset="0"/>
                <a:ea typeface="+mn-ea"/>
                <a:cs typeface="+mn-cs"/>
              </a:rPr>
              <a:t>the </a:t>
            </a:r>
            <a:r>
              <a:rPr lang="en-IE" sz="1200" i="1" kern="1200" dirty="0" err="1" smtClean="0">
                <a:solidFill>
                  <a:schemeClr val="tx1"/>
                </a:solidFill>
                <a:effectLst/>
                <a:latin typeface="Arial" charset="0"/>
                <a:ea typeface="+mn-ea"/>
                <a:cs typeface="+mn-cs"/>
              </a:rPr>
              <a:t>distributionManager</a:t>
            </a:r>
            <a:r>
              <a:rPr lang="en-IE" sz="1200" kern="1200" dirty="0" smtClean="0">
                <a:solidFill>
                  <a:schemeClr val="tx1"/>
                </a:solidFill>
                <a:effectLst/>
                <a:latin typeface="Arial" charset="0"/>
                <a:ea typeface="+mn-ea"/>
                <a:cs typeface="+mn-cs"/>
              </a:rPr>
              <a:t> gets regular status updates, check current emulations and takes necessary actions</a:t>
            </a:r>
          </a:p>
          <a:p>
            <a:pPr marL="171450" lvl="0" indent="-171450">
              <a:buFont typeface="Arial" pitchFamily="34" charset="0"/>
              <a:buChar char="•"/>
            </a:pPr>
            <a:r>
              <a:rPr lang="en-IE" sz="1200" kern="1200" dirty="0" smtClean="0">
                <a:solidFill>
                  <a:schemeClr val="tx1"/>
                </a:solidFill>
                <a:effectLst/>
                <a:latin typeface="Arial" charset="0"/>
                <a:ea typeface="+mn-ea"/>
                <a:cs typeface="+mn-cs"/>
              </a:rPr>
              <a:t>from the CLI/REST API the experimenter can get details, check the current status or delete the emulation created</a:t>
            </a:r>
          </a:p>
          <a:p>
            <a:pPr marL="0" lvl="0" indent="0">
              <a:buFont typeface="Arial" pitchFamily="34" charset="0"/>
              <a:buNone/>
            </a:pPr>
            <a:endParaRPr lang="en-IE" sz="1200" kern="1200" dirty="0" smtClean="0">
              <a:solidFill>
                <a:schemeClr val="tx1"/>
              </a:solidFill>
              <a:effectLst/>
              <a:latin typeface="Arial" charset="0"/>
              <a:ea typeface="+mn-ea"/>
              <a:cs typeface="+mn-cs"/>
            </a:endParaRPr>
          </a:p>
          <a:p>
            <a:pPr marL="0" lvl="0" indent="0">
              <a:buFont typeface="Arial" pitchFamily="34" charset="0"/>
              <a:buNone/>
            </a:pPr>
            <a:r>
              <a:rPr lang="en-IE" sz="1200" kern="1200" dirty="0" smtClean="0">
                <a:solidFill>
                  <a:schemeClr val="tx1"/>
                </a:solidFill>
                <a:effectLst/>
                <a:latin typeface="Arial" charset="0"/>
                <a:ea typeface="+mn-ea"/>
                <a:cs typeface="+mn-cs"/>
              </a:rPr>
              <a:t>Components</a:t>
            </a:r>
            <a:r>
              <a:rPr lang="en-IE" sz="1200" kern="1200" baseline="0" dirty="0" smtClean="0">
                <a:solidFill>
                  <a:schemeClr val="tx1"/>
                </a:solidFill>
                <a:effectLst/>
                <a:latin typeface="Arial" charset="0"/>
                <a:ea typeface="+mn-ea"/>
                <a:cs typeface="+mn-cs"/>
              </a:rPr>
              <a:t> are implemented in python, the DB can be SQLite or other DB (if we see higher needs). Tools like </a:t>
            </a:r>
            <a:r>
              <a:rPr lang="en-IE" sz="1200" i="1" kern="1200" baseline="0" dirty="0" err="1" smtClean="0">
                <a:solidFill>
                  <a:schemeClr val="tx1"/>
                </a:solidFill>
                <a:effectLst/>
                <a:latin typeface="Arial" charset="0"/>
                <a:ea typeface="+mn-ea"/>
                <a:cs typeface="+mn-cs"/>
              </a:rPr>
              <a:t>wireshark</a:t>
            </a:r>
            <a:r>
              <a:rPr lang="en-IE" sz="1200" i="1" kern="1200" baseline="0" dirty="0" smtClean="0">
                <a:solidFill>
                  <a:schemeClr val="tx1"/>
                </a:solidFill>
                <a:effectLst/>
                <a:latin typeface="Arial" charset="0"/>
                <a:ea typeface="+mn-ea"/>
                <a:cs typeface="+mn-cs"/>
              </a:rPr>
              <a:t>, </a:t>
            </a:r>
            <a:r>
              <a:rPr lang="en-IE" sz="1200" i="1" kern="1200" baseline="0" dirty="0" err="1" smtClean="0">
                <a:solidFill>
                  <a:schemeClr val="tx1"/>
                </a:solidFill>
                <a:effectLst/>
                <a:latin typeface="Arial" charset="0"/>
                <a:ea typeface="+mn-ea"/>
                <a:cs typeface="+mn-cs"/>
              </a:rPr>
              <a:t>Nmap</a:t>
            </a:r>
            <a:r>
              <a:rPr lang="en-IE" sz="1200" i="1" kern="1200" baseline="0" dirty="0" smtClean="0">
                <a:solidFill>
                  <a:schemeClr val="tx1"/>
                </a:solidFill>
                <a:effectLst/>
                <a:latin typeface="Arial" charset="0"/>
                <a:ea typeface="+mn-ea"/>
                <a:cs typeface="+mn-cs"/>
              </a:rPr>
              <a:t>, </a:t>
            </a:r>
            <a:r>
              <a:rPr lang="en-IE" sz="1200" i="1" kern="1200" baseline="0" dirty="0" err="1" smtClean="0">
                <a:solidFill>
                  <a:schemeClr val="tx1"/>
                </a:solidFill>
                <a:effectLst/>
                <a:latin typeface="Arial" charset="0"/>
                <a:ea typeface="+mn-ea"/>
                <a:cs typeface="+mn-cs"/>
              </a:rPr>
              <a:t>stressapptest</a:t>
            </a:r>
            <a:r>
              <a:rPr lang="en-IE" sz="1200" i="1" kern="1200" baseline="0" dirty="0" smtClean="0">
                <a:solidFill>
                  <a:schemeClr val="tx1"/>
                </a:solidFill>
                <a:effectLst/>
                <a:latin typeface="Arial" charset="0"/>
                <a:ea typeface="+mn-ea"/>
                <a:cs typeface="+mn-cs"/>
              </a:rPr>
              <a:t>, </a:t>
            </a:r>
            <a:r>
              <a:rPr lang="en-IE" sz="1200" i="1" kern="1200" baseline="0" dirty="0" err="1" smtClean="0">
                <a:solidFill>
                  <a:schemeClr val="tx1"/>
                </a:solidFill>
                <a:effectLst/>
                <a:latin typeface="Arial" charset="0"/>
                <a:ea typeface="+mn-ea"/>
                <a:cs typeface="+mn-cs"/>
              </a:rPr>
              <a:t>lookbusy</a:t>
            </a:r>
            <a:r>
              <a:rPr lang="en-IE" sz="1200" i="0" kern="1200" baseline="0" dirty="0" smtClean="0">
                <a:solidFill>
                  <a:schemeClr val="tx1"/>
                </a:solidFill>
                <a:effectLst/>
                <a:latin typeface="Arial" charset="0"/>
                <a:ea typeface="+mn-ea"/>
                <a:cs typeface="+mn-cs"/>
              </a:rPr>
              <a:t> will be used to create the basic runs.</a:t>
            </a:r>
            <a:endParaRPr lang="en-IE" sz="1200" i="1" kern="1200" dirty="0" smtClean="0">
              <a:solidFill>
                <a:schemeClr val="tx1"/>
              </a:solidFill>
              <a:effectLst/>
              <a:latin typeface="Arial" charset="0"/>
              <a:ea typeface="+mn-ea"/>
              <a:cs typeface="+mn-cs"/>
            </a:endParaRPr>
          </a:p>
          <a:p>
            <a:endParaRPr lang="en-IE"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11</a:t>
            </a:fld>
            <a:endParaRPr lang="de-DE" dirty="0"/>
          </a:p>
        </p:txBody>
      </p:sp>
    </p:spTree>
    <p:extLst>
      <p:ext uri="{BB962C8B-B14F-4D97-AF65-F5344CB8AC3E}">
        <p14:creationId xmlns:p14="http://schemas.microsoft.com/office/powerpoint/2010/main" val="2077457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 with picture - short">
    <p:bg>
      <p:bgPr>
        <a:solidFill>
          <a:schemeClr val="accent1"/>
        </a:solidFill>
        <a:effectLst/>
      </p:bgPr>
    </p:bg>
    <p:spTree>
      <p:nvGrpSpPr>
        <p:cNvPr id="1" name=""/>
        <p:cNvGrpSpPr/>
        <p:nvPr/>
      </p:nvGrpSpPr>
      <p:grpSpPr>
        <a:xfrm>
          <a:off x="0" y="0"/>
          <a:ext cx="0" cy="0"/>
          <a:chOff x="0" y="0"/>
          <a:chExt cx="0" cy="0"/>
        </a:xfrm>
      </p:grpSpPr>
      <p:sp>
        <p:nvSpPr>
          <p:cNvPr id="3" name="Rectangle 2"/>
          <p:cNvSpPr/>
          <p:nvPr userDrawn="1"/>
        </p:nvSpPr>
        <p:spPr bwMode="gray">
          <a:xfrm>
            <a:off x="324000" y="-1"/>
            <a:ext cx="8496000" cy="2143126"/>
          </a:xfrm>
          <a:prstGeom prst="rect">
            <a:avLst/>
          </a:prstGeom>
          <a:solidFill>
            <a:schemeClr val="bg1">
              <a:alpha val="75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 name="Title 1"/>
          <p:cNvSpPr>
            <a:spLocks noGrp="1"/>
          </p:cNvSpPr>
          <p:nvPr>
            <p:ph type="title" hasCustomPrompt="1"/>
          </p:nvPr>
        </p:nvSpPr>
        <p:spPr>
          <a:xfrm>
            <a:off x="414000" y="324000"/>
            <a:ext cx="8280000" cy="738000"/>
          </a:xfrm>
        </p:spPr>
        <p:txBody>
          <a:bodyPr anchor="t" anchorCtr="0">
            <a:noAutofit/>
          </a:bodyPr>
          <a:lstStyle>
            <a:lvl1pPr>
              <a:defRPr sz="4800">
                <a:solidFill>
                  <a:schemeClr val="tx1"/>
                </a:solidFill>
              </a:defRPr>
            </a:lvl1pPr>
          </a:lstStyle>
          <a:p>
            <a:r>
              <a:rPr lang="en-US" dirty="0" smtClean="0"/>
              <a:t>Short Presentation Title</a:t>
            </a:r>
            <a:endParaRPr lang="en-US" dirty="0"/>
          </a:p>
        </p:txBody>
      </p:sp>
      <p:pic>
        <p:nvPicPr>
          <p:cNvPr id="4" name="Picture 3" descr="SAP_grad_R_pref.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8613" y="6081713"/>
            <a:ext cx="916953" cy="454025"/>
          </a:xfrm>
          <a:prstGeom prst="rect">
            <a:avLst/>
          </a:prstGeom>
        </p:spPr>
      </p:pic>
      <p:sp>
        <p:nvSpPr>
          <p:cNvPr id="5" name="Rectangle 4"/>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6"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2011</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0687"/>
            <a:ext cx="8494713" cy="4391026"/>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ext: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1999"/>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3"/>
          <p:cNvSpPr>
            <a:spLocks noGrp="1"/>
          </p:cNvSpPr>
          <p:nvPr>
            <p:ph type="body" sz="quarter" idx="11" hasCustomPrompt="1"/>
          </p:nvPr>
        </p:nvSpPr>
        <p:spPr>
          <a:xfrm>
            <a:off x="4654800" y="1691999"/>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ext: 3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4000" y="324000"/>
            <a:ext cx="8496000" cy="756000"/>
          </a:xfrm>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1999"/>
            <a:ext cx="27216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3"/>
          <p:cNvSpPr>
            <a:spLocks noGrp="1"/>
          </p:cNvSpPr>
          <p:nvPr>
            <p:ph type="body" sz="quarter" idx="11" hasCustomPrompt="1"/>
          </p:nvPr>
        </p:nvSpPr>
        <p:spPr>
          <a:xfrm>
            <a:off x="6098400" y="1691999"/>
            <a:ext cx="27216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3"/>
          <p:cNvSpPr>
            <a:spLocks noGrp="1"/>
          </p:cNvSpPr>
          <p:nvPr>
            <p:ph type="body" sz="quarter" idx="12" hasCustomPrompt="1"/>
          </p:nvPr>
        </p:nvSpPr>
        <p:spPr>
          <a:xfrm>
            <a:off x="3220725" y="1691999"/>
            <a:ext cx="27216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ext with picture right 1">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5745600" y="1690687"/>
            <a:ext cx="3078000" cy="4391025"/>
          </a:xfrm>
          <a:solidFill>
            <a:schemeClr val="bg1">
              <a:lumMod val="95000"/>
            </a:schemeClr>
          </a:solidFill>
        </p:spPr>
        <p:txBody>
          <a:bodyPr tIns="1296000" anchor="t" anchorCtr="0"/>
          <a:lstStyle>
            <a:lvl1pPr algn="ctr">
              <a:defRPr b="0"/>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0687"/>
            <a:ext cx="5238000" cy="4391025"/>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Text with picture right 2">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4654800" y="1692000"/>
            <a:ext cx="4165200" cy="4392000"/>
          </a:xfrm>
          <a:solidFill>
            <a:schemeClr val="bg1">
              <a:lumMod val="95000"/>
            </a:schemeClr>
          </a:solidFill>
        </p:spPr>
        <p:txBody>
          <a:bodyPr vert="horz" lIns="0" tIns="1296000" rIns="0" bIns="0" rtlCol="0" anchor="t" anchorCtr="0">
            <a:noAutofit/>
          </a:bodyPr>
          <a:lstStyle>
            <a:lvl1pPr marL="0" indent="0" algn="ctr" defTabSz="914400" rtl="0" eaLnBrk="1" latinLnBrk="0" hangingPunct="1">
              <a:spcBef>
                <a:spcPts val="1620"/>
              </a:spcBef>
              <a:buClr>
                <a:schemeClr val="accent1"/>
              </a:buClr>
              <a:buSzPct val="80000"/>
              <a:buFontTx/>
              <a:buNone/>
              <a:defRPr lang="de-DE" sz="1800" b="0" kern="1200" dirty="0">
                <a:solidFill>
                  <a:schemeClr val="tx1"/>
                </a:solidFill>
                <a:latin typeface="+mn-lt"/>
                <a:ea typeface="+mn-ea"/>
                <a:cs typeface="+mn-cs"/>
              </a:defRPr>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2000"/>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Text with picture right 3">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3575304" y="1692000"/>
            <a:ext cx="5238000" cy="4392000"/>
          </a:xfrm>
          <a:solidFill>
            <a:schemeClr val="bg1">
              <a:lumMod val="95000"/>
            </a:schemeClr>
          </a:solidFill>
        </p:spPr>
        <p:txBody>
          <a:bodyPr vert="horz" lIns="0" tIns="1296000" rIns="0" bIns="0" rtlCol="0" anchor="t" anchorCtr="0">
            <a:noAutofit/>
          </a:bodyPr>
          <a:lstStyle>
            <a:lvl1pPr marL="0" indent="0" algn="ctr" defTabSz="914400" rtl="0" eaLnBrk="1" latinLnBrk="0" hangingPunct="1">
              <a:spcBef>
                <a:spcPts val="1620"/>
              </a:spcBef>
              <a:buClr>
                <a:schemeClr val="accent1"/>
              </a:buClr>
              <a:buSzPct val="80000"/>
              <a:buFontTx/>
              <a:buNone/>
              <a:defRPr lang="de-DE" sz="1800" b="0" kern="1200" dirty="0">
                <a:solidFill>
                  <a:schemeClr val="tx1"/>
                </a:solidFill>
                <a:latin typeface="+mn-lt"/>
                <a:ea typeface="+mn-ea"/>
                <a:cs typeface="+mn-cs"/>
              </a:defRPr>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2000"/>
            <a:ext cx="30780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ext with picture: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0688"/>
            <a:ext cx="4165200" cy="1720800"/>
          </a:xfrm>
        </p:spPr>
        <p:txBody>
          <a:bodyPr/>
          <a:lstStyle>
            <a:lvl1pPr>
              <a:defRPr/>
            </a:lvl1pPr>
          </a:lstStyle>
          <a:p>
            <a:pPr lvl="0"/>
            <a:r>
              <a:rPr lang="en-US" noProof="0" dirty="0" smtClean="0"/>
              <a:t>First level</a:t>
            </a:r>
          </a:p>
          <a:p>
            <a:pPr lvl="1"/>
            <a:r>
              <a:rPr lang="en-US" dirty="0" smtClean="0"/>
              <a:t>Second level</a:t>
            </a:r>
          </a:p>
        </p:txBody>
      </p:sp>
      <p:sp>
        <p:nvSpPr>
          <p:cNvPr id="13" name="Text Placeholder 3"/>
          <p:cNvSpPr>
            <a:spLocks noGrp="1"/>
          </p:cNvSpPr>
          <p:nvPr>
            <p:ph type="body" sz="quarter" idx="14" hasCustomPrompt="1"/>
          </p:nvPr>
        </p:nvSpPr>
        <p:spPr>
          <a:xfrm>
            <a:off x="4654800" y="1690688"/>
            <a:ext cx="4165200" cy="1720800"/>
          </a:xfrm>
        </p:spPr>
        <p:txBody>
          <a:bodyPr/>
          <a:lstStyle>
            <a:lvl1pPr>
              <a:defRPr/>
            </a:lvl1pPr>
          </a:lstStyle>
          <a:p>
            <a:pPr lvl="0"/>
            <a:r>
              <a:rPr lang="en-US" noProof="0" dirty="0" smtClean="0"/>
              <a:t>First level</a:t>
            </a:r>
          </a:p>
          <a:p>
            <a:pPr lvl="1"/>
            <a:r>
              <a:rPr lang="en-US" dirty="0" smtClean="0"/>
              <a:t>Second level</a:t>
            </a:r>
          </a:p>
        </p:txBody>
      </p:sp>
      <p:sp>
        <p:nvSpPr>
          <p:cNvPr id="9" name="Picture Placeholder 4"/>
          <p:cNvSpPr>
            <a:spLocks noGrp="1"/>
          </p:cNvSpPr>
          <p:nvPr>
            <p:ph type="pic" sz="quarter" idx="15"/>
          </p:nvPr>
        </p:nvSpPr>
        <p:spPr bwMode="gray">
          <a:xfrm>
            <a:off x="324000" y="3573490"/>
            <a:ext cx="4165200" cy="2508223"/>
          </a:xfrm>
          <a:solidFill>
            <a:schemeClr val="bg1">
              <a:lumMod val="95000"/>
            </a:schemeClr>
          </a:solidFill>
        </p:spPr>
        <p:txBody>
          <a:bodyPr tIns="504000" anchor="t" anchorCtr="0"/>
          <a:lstStyle>
            <a:lvl1pPr algn="ctr">
              <a:defRPr b="0"/>
            </a:lvl1pPr>
          </a:lstStyle>
          <a:p>
            <a:r>
              <a:rPr lang="en-US" smtClean="0"/>
              <a:t>Click icon to add picture</a:t>
            </a:r>
            <a:endParaRPr lang="de-DE" dirty="0"/>
          </a:p>
        </p:txBody>
      </p:sp>
      <p:sp>
        <p:nvSpPr>
          <p:cNvPr id="11" name="Picture Placeholder 4"/>
          <p:cNvSpPr>
            <a:spLocks noGrp="1"/>
          </p:cNvSpPr>
          <p:nvPr>
            <p:ph type="pic" sz="quarter" idx="16"/>
          </p:nvPr>
        </p:nvSpPr>
        <p:spPr bwMode="gray">
          <a:xfrm>
            <a:off x="4654800" y="3573490"/>
            <a:ext cx="4165200" cy="2508223"/>
          </a:xfrm>
          <a:solidFill>
            <a:schemeClr val="bg1">
              <a:lumMod val="95000"/>
            </a:schemeClr>
          </a:solidFill>
        </p:spPr>
        <p:txBody>
          <a:bodyPr tIns="504000" anchor="t" anchorCtr="0"/>
          <a:lstStyle>
            <a:lvl1pPr algn="ctr">
              <a:defRPr b="0"/>
            </a:lvl1pPr>
          </a:lstStyle>
          <a:p>
            <a:r>
              <a:rPr lang="en-US" smtClean="0"/>
              <a:t>Click icon to add picture</a:t>
            </a:r>
            <a:endParaRPr lang="de-DE"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7" name="Content Placeholder 2"/>
          <p:cNvSpPr>
            <a:spLocks noGrp="1"/>
          </p:cNvSpPr>
          <p:nvPr>
            <p:ph idx="1" hasCustomPrompt="1"/>
          </p:nvPr>
        </p:nvSpPr>
        <p:spPr>
          <a:xfrm>
            <a:off x="324000" y="1691998"/>
            <a:ext cx="8496000" cy="4392000"/>
          </a:xfrm>
        </p:spPr>
        <p:txBody>
          <a:bodyPr tIns="1440000"/>
          <a:lstStyle>
            <a:lvl1pPr algn="ctr">
              <a:defRPr b="0"/>
            </a:lvl1pPr>
          </a:lstStyle>
          <a:p>
            <a:pPr lvl="0"/>
            <a:r>
              <a:rPr lang="en-US" dirty="0" smtClean="0"/>
              <a:t>Click to add content</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scussion Pane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Discussion panel</a:t>
            </a:r>
            <a:endParaRPr lang="en-US" dirty="0"/>
          </a:p>
        </p:txBody>
      </p:sp>
      <p:sp>
        <p:nvSpPr>
          <p:cNvPr id="5" name="Text Placeholder 4"/>
          <p:cNvSpPr>
            <a:spLocks noGrp="1"/>
          </p:cNvSpPr>
          <p:nvPr>
            <p:ph type="body" sz="quarter" idx="10" hasCustomPrompt="1"/>
          </p:nvPr>
        </p:nvSpPr>
        <p:spPr>
          <a:xfrm>
            <a:off x="324000" y="1692000"/>
            <a:ext cx="8494713" cy="2816156"/>
          </a:xfrm>
        </p:spPr>
        <p:txBody>
          <a:bodyPr>
            <a:noAutofit/>
          </a:bodyPr>
          <a:lstStyle>
            <a:lvl1pPr>
              <a:spcBef>
                <a:spcPts val="1800"/>
              </a:spcBef>
              <a:defRPr/>
            </a:lvl1pPr>
          </a:lstStyle>
          <a:p>
            <a:r>
              <a:rPr lang="en-US" dirty="0" smtClean="0"/>
              <a:t>Title of discussion panel</a:t>
            </a:r>
          </a:p>
          <a:p>
            <a:r>
              <a:rPr lang="en-US" b="0" dirty="0" smtClean="0"/>
              <a:t>Speaker Name, Company 1</a:t>
            </a:r>
          </a:p>
          <a:p>
            <a:r>
              <a:rPr lang="en-US" b="0" dirty="0" smtClean="0"/>
              <a:t>Speaker Name, Company 2</a:t>
            </a:r>
          </a:p>
          <a:p>
            <a:r>
              <a:rPr lang="en-US" b="0" dirty="0" smtClean="0"/>
              <a:t>Speaker Name, Company 3</a:t>
            </a:r>
          </a:p>
          <a:p>
            <a:r>
              <a:rPr lang="en-US" b="0" dirty="0" smtClean="0"/>
              <a:t>Speaker Name, Company 4</a:t>
            </a:r>
          </a:p>
          <a:p>
            <a:r>
              <a:rPr lang="en-US" b="0" dirty="0" smtClean="0"/>
              <a:t>Speaker Name, Company 5</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 with picture - two lines">
    <p:bg>
      <p:bgPr>
        <a:solidFill>
          <a:schemeClr val="accent1"/>
        </a:solidFill>
        <a:effectLst/>
      </p:bgPr>
    </p:bg>
    <p:spTree>
      <p:nvGrpSpPr>
        <p:cNvPr id="1" name=""/>
        <p:cNvGrpSpPr/>
        <p:nvPr/>
      </p:nvGrpSpPr>
      <p:grpSpPr>
        <a:xfrm>
          <a:off x="0" y="0"/>
          <a:ext cx="0" cy="0"/>
          <a:chOff x="0" y="0"/>
          <a:chExt cx="0" cy="0"/>
        </a:xfrm>
      </p:grpSpPr>
      <p:sp>
        <p:nvSpPr>
          <p:cNvPr id="3" name="Rectangle 2"/>
          <p:cNvSpPr/>
          <p:nvPr userDrawn="1"/>
        </p:nvSpPr>
        <p:spPr bwMode="gray">
          <a:xfrm>
            <a:off x="324000" y="-1"/>
            <a:ext cx="8496000" cy="2143126"/>
          </a:xfrm>
          <a:prstGeom prst="rect">
            <a:avLst/>
          </a:prstGeom>
          <a:solidFill>
            <a:schemeClr val="bg1">
              <a:alpha val="75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pic>
        <p:nvPicPr>
          <p:cNvPr id="4" name="Picture 3" descr="SAP_grad_R_pref.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8613" y="6081713"/>
            <a:ext cx="916953" cy="454025"/>
          </a:xfrm>
          <a:prstGeom prst="rect">
            <a:avLst/>
          </a:prstGeom>
        </p:spPr>
      </p:pic>
      <p:sp>
        <p:nvSpPr>
          <p:cNvPr id="5" name="Rectangle 4"/>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6"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2011</a:t>
            </a:r>
          </a:p>
        </p:txBody>
      </p:sp>
      <p:sp>
        <p:nvSpPr>
          <p:cNvPr id="9" name="Title 1"/>
          <p:cNvSpPr>
            <a:spLocks noGrp="1"/>
          </p:cNvSpPr>
          <p:nvPr>
            <p:ph type="ctrTitle" hasCustomPrompt="1"/>
          </p:nvPr>
        </p:nvSpPr>
        <p:spPr bwMode="gray">
          <a:xfrm>
            <a:off x="414000" y="324000"/>
            <a:ext cx="8280000" cy="923330"/>
          </a:xfrm>
        </p:spPr>
        <p:txBody>
          <a:bodyPr anchor="t" anchorCtr="0">
            <a:noAutofit/>
          </a:bodyPr>
          <a:lstStyle>
            <a:lvl1pPr>
              <a:defRPr sz="3000">
                <a:solidFill>
                  <a:sysClr val="windowText" lastClr="000000"/>
                </a:solidFill>
                <a:latin typeface="+mj-lt"/>
              </a:defRPr>
            </a:lvl1pPr>
          </a:lstStyle>
          <a:p>
            <a:r>
              <a:rPr lang="en-US" sz="3000" dirty="0" smtClean="0"/>
              <a:t>Alternate Presentation Title</a:t>
            </a:r>
            <a:br>
              <a:rPr lang="en-US" sz="3000" dirty="0" smtClean="0"/>
            </a:br>
            <a:r>
              <a:rPr lang="en-US" sz="3000" dirty="0" smtClean="0"/>
              <a:t>Breaks to Two Lines</a:t>
            </a:r>
            <a:endParaRPr lang="de-DE"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pyright">
    <p:bg bwMode="gray">
      <p:bgRef idx="1001">
        <a:schemeClr val="bg1"/>
      </p:bgRef>
    </p:bg>
    <p:spTree>
      <p:nvGrpSpPr>
        <p:cNvPr id="1" name=""/>
        <p:cNvGrpSpPr/>
        <p:nvPr/>
      </p:nvGrpSpPr>
      <p:grpSpPr>
        <a:xfrm>
          <a:off x="0" y="0"/>
          <a:ext cx="0" cy="0"/>
          <a:chOff x="0" y="0"/>
          <a:chExt cx="0" cy="0"/>
        </a:xfrm>
      </p:grpSpPr>
      <p:sp>
        <p:nvSpPr>
          <p:cNvPr id="7" name="TextBox 6"/>
          <p:cNvSpPr txBox="1"/>
          <p:nvPr/>
        </p:nvSpPr>
        <p:spPr bwMode="gray">
          <a:xfrm>
            <a:off x="324000" y="1692000"/>
            <a:ext cx="4165200" cy="4201150"/>
          </a:xfrm>
          <a:prstGeom prst="rect">
            <a:avLst/>
          </a:prstGeom>
          <a:noFill/>
        </p:spPr>
        <p:txBody>
          <a:bodyPr wrap="square" lIns="0" tIns="0" rIns="0" bIns="0" rtlCol="0">
            <a:spAutoFit/>
          </a:bodyPr>
          <a:lstStyle/>
          <a:p>
            <a:pPr marL="0" indent="0" algn="l" defTabSz="914400" rtl="0" eaLnBrk="1" latinLnBrk="0" hangingPunct="1">
              <a:lnSpc>
                <a:spcPct val="100000"/>
              </a:lnSpc>
              <a:spcBef>
                <a:spcPts val="400"/>
              </a:spcBef>
            </a:pPr>
            <a:r>
              <a:rPr lang="en-GB" sz="900" kern="1200" noProof="1" smtClean="0">
                <a:solidFill>
                  <a:schemeClr val="tx1"/>
                </a:solidFill>
                <a:latin typeface="Arial"/>
                <a:ea typeface="MS PGothic" pitchFamily="34" charset="-128"/>
                <a:cs typeface="+mn-cs"/>
              </a:rPr>
              <a:t>No part of this publication may be reproduced or transmitted in any form or for any purpose without the express permission of SAP AG. The information contained herein may be changed without prior notice.</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GB" sz="900" kern="1200" noProof="1" smtClean="0">
                <a:solidFill>
                  <a:schemeClr val="tx1"/>
                </a:solidFill>
                <a:latin typeface="Arial"/>
                <a:ea typeface="MS PGothic" pitchFamily="34" charset="-128"/>
                <a:cs typeface="+mn-cs"/>
              </a:rPr>
              <a:t>Some software products marketed by SAP AG and its distributors contain proprietary software components of other software vendors.</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GB" sz="900" kern="1200" noProof="1" smtClean="0">
                <a:solidFill>
                  <a:schemeClr val="tx1"/>
                </a:solidFill>
                <a:latin typeface="Arial"/>
                <a:ea typeface="MS PGothic" pitchFamily="34" charset="-128"/>
                <a:cs typeface="+mn-cs"/>
              </a:rPr>
              <a:t>Microsoft, Windows, Excel, Outlook, and PowerPoint are registered trademarks of Microsoft Corporation. </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GB" sz="900" kern="1200" noProof="1" smtClean="0">
                <a:solidFill>
                  <a:schemeClr val="tx1"/>
                </a:solidFill>
                <a:latin typeface="Arial"/>
                <a:ea typeface="MS PGothic" pitchFamily="34" charset="-128"/>
                <a:cs typeface="+mn-cs"/>
              </a:rPr>
              <a:t>IBM, DB2, DB2 Universal Database, System i, System i5, System p, System p5, System x, System z, System z10, System z9, z10, z9, iSeries, pSeries, xSeries, zSeries, eServer, z/VM, z/OS, i5/OS, S/390, OS/390, OS/400, AS/400, S/390 Parallel Enterprise Server, PowerVM, Power Architecture, POWER6+, POWER6, POWER5+, POWER5, POWER, OpenPower, PowerPC, BatchPipes, BladeCenter, System Storage, GPFS, HACMP, RETAIN, DB2 Connect, RACF, Redbooks, OS/2, Parallel Sysplex, MVS/ESA, AIX, Intelligent Miner, WebSphere, Netfinity, Tivoli and Informix are trademarks or registered trademarks of IBM Corporation.</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GB" sz="900" kern="1200" noProof="1" smtClean="0">
                <a:solidFill>
                  <a:schemeClr val="tx1"/>
                </a:solidFill>
                <a:latin typeface="Arial"/>
                <a:ea typeface="MS PGothic" pitchFamily="34" charset="-128"/>
                <a:cs typeface="+mn-cs"/>
              </a:rPr>
              <a:t>Linux is the registered trademark of Linus Torvalds in the U.S. and other countries.</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GB" sz="900" kern="1200" noProof="1" smtClean="0">
                <a:solidFill>
                  <a:schemeClr val="tx1"/>
                </a:solidFill>
                <a:latin typeface="Arial"/>
                <a:ea typeface="MS PGothic" pitchFamily="34" charset="-128"/>
                <a:cs typeface="+mn-cs"/>
              </a:rPr>
              <a:t>Adobe, the Adobe logo, Acrobat, PostScript, and Reader are either trademarks or registered trademarks of Adobe Systems Incorporated in the United States and/or other countries.</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GB" sz="900" kern="1200" noProof="1" smtClean="0">
                <a:solidFill>
                  <a:schemeClr val="tx1"/>
                </a:solidFill>
                <a:latin typeface="Arial"/>
                <a:ea typeface="MS PGothic" pitchFamily="34" charset="-128"/>
                <a:cs typeface="+mn-cs"/>
              </a:rPr>
              <a:t>Oracle and Java are registered trademarks of Oracle and/or its affiliates.</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GB" sz="900" kern="1200" noProof="1" smtClean="0">
                <a:solidFill>
                  <a:schemeClr val="tx1"/>
                </a:solidFill>
                <a:latin typeface="Arial"/>
                <a:ea typeface="MS PGothic" pitchFamily="34" charset="-128"/>
                <a:cs typeface="+mn-cs"/>
              </a:rPr>
              <a:t>UNIX, X/Open, OSF/1, and Motif are registered trademarks of the Open Group.</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US" sz="900" kern="1200" noProof="1" smtClean="0">
                <a:solidFill>
                  <a:schemeClr val="tx1"/>
                </a:solidFill>
                <a:latin typeface="Arial"/>
                <a:ea typeface="MS PGothic" pitchFamily="34" charset="-128"/>
                <a:cs typeface="+mn-cs"/>
              </a:rPr>
              <a:t>Citrix, ICA, Program Neighborhood, MetaFrame, WinFrame, VideoFrame, and MultiWin are trademarks or registered trademarks of Citrix Systems, Inc.</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GB" sz="900" kern="1200" noProof="1" smtClean="0">
                <a:solidFill>
                  <a:schemeClr val="tx1"/>
                </a:solidFill>
                <a:latin typeface="Arial"/>
                <a:ea typeface="MS PGothic" pitchFamily="34" charset="-128"/>
                <a:cs typeface="+mn-cs"/>
              </a:rPr>
              <a:t>HTML, XML, XHTML and W3C are trademarks or registered trademarks of W3C</a:t>
            </a:r>
            <a:r>
              <a:rPr lang="en-GB" sz="900" kern="1200" baseline="30000" noProof="1" smtClean="0">
                <a:solidFill>
                  <a:schemeClr val="tx1"/>
                </a:solidFill>
                <a:latin typeface="Arial"/>
                <a:ea typeface="MS PGothic" pitchFamily="34" charset="-128"/>
                <a:cs typeface="+mn-cs"/>
              </a:rPr>
              <a:t>®</a:t>
            </a:r>
            <a:r>
              <a:rPr lang="en-GB" sz="900" kern="1200" noProof="1" smtClean="0">
                <a:solidFill>
                  <a:schemeClr val="tx1"/>
                </a:solidFill>
                <a:latin typeface="Arial"/>
                <a:ea typeface="MS PGothic" pitchFamily="34" charset="-128"/>
                <a:cs typeface="+mn-cs"/>
              </a:rPr>
              <a:t>, World Wide Web Consortium, Massachusetts Institute of Technology. </a:t>
            </a:r>
            <a:endParaRPr lang="de-DE" sz="900" kern="1200" noProof="1" smtClean="0">
              <a:solidFill>
                <a:schemeClr val="tx1"/>
              </a:solidFill>
              <a:latin typeface="Arial"/>
              <a:ea typeface="MS PGothic" pitchFamily="34" charset="-128"/>
              <a:cs typeface="+mn-cs"/>
            </a:endParaRPr>
          </a:p>
        </p:txBody>
      </p:sp>
      <p:sp>
        <p:nvSpPr>
          <p:cNvPr id="11" name="TextBox 10"/>
          <p:cNvSpPr txBox="1"/>
          <p:nvPr userDrawn="1"/>
        </p:nvSpPr>
        <p:spPr bwMode="gray">
          <a:xfrm>
            <a:off x="324000" y="324000"/>
            <a:ext cx="5311198" cy="756000"/>
          </a:xfrm>
          <a:prstGeom prst="rect">
            <a:avLst/>
          </a:prstGeom>
        </p:spPr>
        <p:txBody>
          <a:bodyPr vert="horz" lIns="0" tIns="0" rIns="0" bIns="0" rtlCol="0" anchor="ctr" anchorCtr="0">
            <a:noAutofit/>
          </a:bodyPr>
          <a:lstStyle/>
          <a:p>
            <a:pPr algn="l" defTabSz="914400" rtl="0" eaLnBrk="1" latinLnBrk="0" hangingPunct="1">
              <a:spcBef>
                <a:spcPct val="0"/>
              </a:spcBef>
              <a:buNone/>
            </a:pPr>
            <a:r>
              <a:rPr lang="en-GB" sz="2400" b="1" kern="1200" noProof="0" dirty="0" smtClean="0">
                <a:solidFill>
                  <a:schemeClr val="accent2"/>
                </a:solidFill>
                <a:latin typeface="+mj-lt"/>
                <a:ea typeface="+mj-ea"/>
                <a:cs typeface="+mj-cs"/>
              </a:rPr>
              <a:t>© </a:t>
            </a:r>
            <a:r>
              <a:rPr lang="de-DE" sz="2400" b="1" kern="1200" noProof="0" dirty="0" smtClean="0">
                <a:solidFill>
                  <a:schemeClr val="accent2"/>
                </a:solidFill>
                <a:latin typeface="+mj-lt"/>
                <a:ea typeface="+mj-ea"/>
                <a:cs typeface="+mj-cs"/>
              </a:rPr>
              <a:t>2012 SAP AG. All rights reserved.</a:t>
            </a:r>
          </a:p>
        </p:txBody>
      </p:sp>
      <p:sp>
        <p:nvSpPr>
          <p:cNvPr id="6" name="TextBox 5"/>
          <p:cNvSpPr txBox="1"/>
          <p:nvPr userDrawn="1"/>
        </p:nvSpPr>
        <p:spPr bwMode="gray">
          <a:xfrm>
            <a:off x="4654800" y="1692000"/>
            <a:ext cx="4165200" cy="3077766"/>
          </a:xfrm>
          <a:prstGeom prst="rect">
            <a:avLst/>
          </a:prstGeom>
          <a:noFill/>
        </p:spPr>
        <p:txBody>
          <a:bodyPr wrap="square" lIns="0" tIns="0" rIns="0" bIns="0" rtlCol="0">
            <a:spAutoFit/>
          </a:bodyPr>
          <a:lstStyle/>
          <a:p>
            <a:pPr marL="0" marR="0" indent="0" algn="l" defTabSz="914400" rtl="0" eaLnBrk="1" fontAlgn="t" latinLnBrk="0" hangingPunct="1">
              <a:lnSpc>
                <a:spcPct val="100000"/>
              </a:lnSpc>
              <a:spcBef>
                <a:spcPts val="600"/>
              </a:spcBef>
              <a:spcAft>
                <a:spcPts val="0"/>
              </a:spcAft>
              <a:buClrTx/>
              <a:buSzTx/>
              <a:buFontTx/>
              <a:buNone/>
              <a:tabLst/>
              <a:defRPr/>
            </a:pPr>
            <a:r>
              <a:rPr lang="en-US" sz="900" kern="1200" noProof="1" smtClean="0">
                <a:solidFill>
                  <a:schemeClr val="tx1"/>
                </a:solidFill>
                <a:latin typeface="Arial"/>
                <a:ea typeface="MS PGothic" pitchFamily="34" charset="-128"/>
                <a:cs typeface="+mn-cs"/>
              </a:rPr>
              <a:t>SAP, R/3, SAP NetWeaver, Duet, PartnerEdge, ByDesign, SAP BusinessObjects Explorer, StreamWork, and other SAP products and services mentioned herein as well as their respective logos are trademarks or registered trademarks of SAP AG in Germany and other countries.</a:t>
            </a:r>
            <a:endParaRPr lang="en-US" sz="900" kern="1200" noProof="1" smtClean="0">
              <a:solidFill>
                <a:schemeClr val="tx1"/>
              </a:solidFill>
              <a:latin typeface="+mn-lt"/>
              <a:ea typeface="MS PGothic" pitchFamily="34" charset="-128"/>
              <a:cs typeface="+mn-cs"/>
            </a:endParaRPr>
          </a:p>
          <a:p>
            <a:pPr marL="0" algn="l" defTabSz="914400" rtl="0" eaLnBrk="1" fontAlgn="t" latinLnBrk="0" hangingPunct="1">
              <a:lnSpc>
                <a:spcPct val="100000"/>
              </a:lnSpc>
              <a:spcBef>
                <a:spcPts val="600"/>
              </a:spcBef>
            </a:pPr>
            <a:r>
              <a:rPr lang="en-US" sz="900" kern="1200" noProof="1" smtClean="0">
                <a:solidFill>
                  <a:schemeClr val="tx1"/>
                </a:solidFill>
                <a:latin typeface="+mn-lt"/>
                <a:ea typeface="MS PGothic" pitchFamily="34" charset="-128"/>
                <a:cs typeface="+mn-cs"/>
              </a:rPr>
              <a:t>Business Objects and the Business Objects logo, BusinessObjects, Crystal Reports, Crystal Decisions, Web Intelligence, Xcelsius, and other Business Objects products and services mentioned herein as well as their respective logos are trademarks or registered trademarks of Business Objects Software Ltd. Business Objects is an </a:t>
            </a:r>
            <a:br>
              <a:rPr lang="en-US" sz="900" kern="1200" noProof="1" smtClean="0">
                <a:solidFill>
                  <a:schemeClr val="tx1"/>
                </a:solidFill>
                <a:latin typeface="+mn-lt"/>
                <a:ea typeface="MS PGothic" pitchFamily="34" charset="-128"/>
                <a:cs typeface="+mn-cs"/>
              </a:rPr>
            </a:br>
            <a:r>
              <a:rPr lang="en-US" sz="900" kern="1200" noProof="1" smtClean="0">
                <a:solidFill>
                  <a:schemeClr val="tx1"/>
                </a:solidFill>
                <a:latin typeface="+mn-lt"/>
                <a:ea typeface="MS PGothic" pitchFamily="34" charset="-128"/>
                <a:cs typeface="+mn-cs"/>
              </a:rPr>
              <a:t>SAP company.</a:t>
            </a:r>
            <a:endParaRPr lang="de-DE" sz="900" kern="1200" noProof="1" smtClean="0">
              <a:solidFill>
                <a:schemeClr val="tx1"/>
              </a:solidFill>
              <a:latin typeface="+mn-lt"/>
              <a:ea typeface="MS PGothic" pitchFamily="34" charset="-128"/>
              <a:cs typeface="+mn-cs"/>
            </a:endParaRPr>
          </a:p>
          <a:p>
            <a:pPr marL="0" algn="l" defTabSz="914400" rtl="0" eaLnBrk="1" latinLnBrk="0" hangingPunct="1">
              <a:lnSpc>
                <a:spcPct val="100000"/>
              </a:lnSpc>
              <a:spcBef>
                <a:spcPts val="600"/>
              </a:spcBef>
            </a:pPr>
            <a:r>
              <a:rPr lang="en-GB" sz="900" kern="1200" noProof="1" smtClean="0">
                <a:solidFill>
                  <a:schemeClr val="tx1"/>
                </a:solidFill>
                <a:latin typeface="+mn-lt"/>
                <a:ea typeface="MS PGothic" pitchFamily="34" charset="-128"/>
                <a:cs typeface="+mn-cs"/>
              </a:rPr>
              <a:t>Sybase and Adaptive Server, iAnywhere, Sybase 365, SQL Anywhere, and other Sybase products and services mentioned herein as well as their respective logos are trademarks or registered trademarks of Sybase, Inc. Sybase is an SAP company.</a:t>
            </a:r>
            <a:endParaRPr lang="de-DE" sz="900" kern="1200" noProof="1" smtClean="0">
              <a:solidFill>
                <a:schemeClr val="tx1"/>
              </a:solidFill>
              <a:latin typeface="+mn-lt"/>
              <a:ea typeface="MS PGothic" pitchFamily="34" charset="-128"/>
              <a:cs typeface="+mn-cs"/>
            </a:endParaRPr>
          </a:p>
          <a:p>
            <a:pPr marL="0" algn="l" defTabSz="914400" rtl="0" eaLnBrk="1" latinLnBrk="0" hangingPunct="1">
              <a:lnSpc>
                <a:spcPct val="100000"/>
              </a:lnSpc>
              <a:spcBef>
                <a:spcPts val="600"/>
              </a:spcBef>
            </a:pPr>
            <a:r>
              <a:rPr lang="en-GB" sz="900" kern="1200" noProof="1" smtClean="0">
                <a:solidFill>
                  <a:schemeClr val="tx1"/>
                </a:solidFill>
                <a:latin typeface="+mn-lt"/>
                <a:ea typeface="MS PGothic" pitchFamily="34" charset="-128"/>
                <a:cs typeface="+mn-cs"/>
              </a:rPr>
              <a:t>All other product and service names mentioned are the trademarks of their respective companies. Data contained in this document serves informational purposes only. National product specifications may vary.</a:t>
            </a:r>
            <a:endParaRPr lang="de-DE" sz="900" kern="1200" noProof="1" smtClean="0">
              <a:solidFill>
                <a:schemeClr val="tx1"/>
              </a:solidFill>
              <a:latin typeface="+mn-lt"/>
              <a:ea typeface="MS PGothic" pitchFamily="34" charset="-128"/>
              <a:cs typeface="+mn-cs"/>
            </a:endParaRPr>
          </a:p>
          <a:p>
            <a:pPr marL="0" algn="l" defTabSz="914400" rtl="0" eaLnBrk="1" latinLnBrk="0" hangingPunct="1">
              <a:lnSpc>
                <a:spcPct val="100000"/>
              </a:lnSpc>
              <a:spcBef>
                <a:spcPts val="600"/>
              </a:spcBef>
            </a:pPr>
            <a:r>
              <a:rPr lang="en-US" sz="900" kern="1200" noProof="1" smtClean="0">
                <a:solidFill>
                  <a:schemeClr val="tx1"/>
                </a:solidFill>
                <a:latin typeface="+mn-lt"/>
                <a:ea typeface="MS PGothic" pitchFamily="34" charset="-128"/>
                <a:cs typeface="+mn-cs"/>
              </a:rPr>
              <a:t>The information in this document is proprietary to SAP. No part of this document may be reproduced, copied, or transmitted in any form or for any purpose without the express prior written permission of SAP AG.</a:t>
            </a:r>
            <a:endParaRPr lang="de-DE" sz="900" kern="1200" noProof="1">
              <a:solidFill>
                <a:schemeClr val="tx1"/>
              </a:solidFill>
              <a:latin typeface="+mn-lt"/>
              <a:ea typeface="MS PGothic" pitchFamily="34" charset="-128"/>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pyright german">
    <p:bg bwMode="gray">
      <p:bgRef idx="1001">
        <a:schemeClr val="bg1"/>
      </p:bgRef>
    </p:bg>
    <p:spTree>
      <p:nvGrpSpPr>
        <p:cNvPr id="1" name=""/>
        <p:cNvGrpSpPr/>
        <p:nvPr/>
      </p:nvGrpSpPr>
      <p:grpSpPr>
        <a:xfrm>
          <a:off x="0" y="0"/>
          <a:ext cx="0" cy="0"/>
          <a:chOff x="0" y="0"/>
          <a:chExt cx="0" cy="0"/>
        </a:xfrm>
      </p:grpSpPr>
      <p:sp>
        <p:nvSpPr>
          <p:cNvPr id="11" name="TextBox 10"/>
          <p:cNvSpPr txBox="1"/>
          <p:nvPr userDrawn="1"/>
        </p:nvSpPr>
        <p:spPr bwMode="gray">
          <a:xfrm>
            <a:off x="324000" y="324000"/>
            <a:ext cx="7359500" cy="756000"/>
          </a:xfrm>
          <a:prstGeom prst="rect">
            <a:avLst/>
          </a:prstGeom>
        </p:spPr>
        <p:txBody>
          <a:bodyPr vert="horz" lIns="0" tIns="0" rIns="0" bIns="0" rtlCol="0" anchor="ctr" anchorCtr="0">
            <a:noAutofit/>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GB" sz="2400" b="1" kern="1200" noProof="0" dirty="0" smtClean="0">
                <a:solidFill>
                  <a:schemeClr val="accent2"/>
                </a:solidFill>
                <a:latin typeface="+mj-lt"/>
                <a:ea typeface="+mj-ea"/>
                <a:cs typeface="+mj-cs"/>
              </a:rPr>
              <a:t>© </a:t>
            </a:r>
            <a:r>
              <a:rPr lang="de-DE" sz="2400" b="1" kern="1200" noProof="0" dirty="0" smtClean="0">
                <a:solidFill>
                  <a:schemeClr val="accent2"/>
                </a:solidFill>
                <a:latin typeface="+mj-lt"/>
                <a:ea typeface="+mj-ea"/>
                <a:cs typeface="+mj-cs"/>
              </a:rPr>
              <a:t>2012 SAP AG. Alle Rechte vorbehalten.</a:t>
            </a:r>
          </a:p>
        </p:txBody>
      </p:sp>
      <p:sp>
        <p:nvSpPr>
          <p:cNvPr id="5" name="TextBox 4"/>
          <p:cNvSpPr txBox="1"/>
          <p:nvPr userDrawn="1"/>
        </p:nvSpPr>
        <p:spPr bwMode="gray">
          <a:xfrm>
            <a:off x="324000" y="1692000"/>
            <a:ext cx="4165200" cy="4149854"/>
          </a:xfrm>
          <a:prstGeom prst="rect">
            <a:avLst/>
          </a:prstGeom>
          <a:noFill/>
        </p:spPr>
        <p:txBody>
          <a:bodyPr wrap="square" lIns="0" tIns="0" rIns="0" bIns="0" rtlCol="0">
            <a:spAutoFit/>
          </a:bodyPr>
          <a:lstStyle/>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Weitergabe und Vervielfältigung dieser Publikation oder von Teilen daraus sind, zu welchem Zweck und in welcher Form auch immer, ohne die ausdrückliche schriftliche Genehmigung durch SAP AG nicht gestattet. In dieser Publikation enthaltene Informationen können ohne vorherige Ankündigung geändert werden.</a:t>
            </a: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Die von SAP AG oder deren Vertriebsfirmen angebotenen Softwareprodukte können Softwarekomponenten auch anderer Softwarehersteller enthalten.</a:t>
            </a:r>
          </a:p>
          <a:p>
            <a:pPr marL="0" indent="0" algn="l" defTabSz="914400" rtl="0" eaLnBrk="1" latinLnBrk="0" hangingPunct="1">
              <a:lnSpc>
                <a:spcPct val="100000"/>
              </a:lnSpc>
              <a:spcBef>
                <a:spcPts val="400"/>
              </a:spcBef>
            </a:pPr>
            <a:r>
              <a:rPr lang="en-US" sz="900" kern="1200" noProof="1" smtClean="0">
                <a:solidFill>
                  <a:schemeClr val="tx1"/>
                </a:solidFill>
                <a:latin typeface="Arial"/>
                <a:ea typeface="MS PGothic" pitchFamily="34" charset="-128"/>
                <a:cs typeface="+mn-cs"/>
              </a:rPr>
              <a:t>Microsoft, Windows, Excel, Outlook, und PowerPoint sind eingetragene Marken der Microsoft Corporation. </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en-US" sz="900" kern="1200" noProof="1" smtClean="0">
                <a:solidFill>
                  <a:schemeClr val="tx1"/>
                </a:solidFill>
                <a:latin typeface="Arial"/>
                <a:ea typeface="MS PGothic" pitchFamily="34" charset="-128"/>
                <a:cs typeface="+mn-cs"/>
              </a:rPr>
              <a:t>IBM, DB2, DB2 Universal Database, System i, System i5, System p, System p5, System x, System z, System z10, System z9, z10, z9, iSeries, pSeries, xSeries, zSeries, eServer, z/VM, z/OS, i5/OS, S/390, OS/390, OS/400, AS/400, S/390 Parallel Enterprise Server, PowerVM, Power Architecture, POWER6+, POWER6, POWER5+, POWER5, POWER, OpenPower, PowerPC, BatchPipes, BladeCenter, System Storage, GPFS, HACMP, RETAIN, DB2 Connect, RACF, Redbooks, OS/2, Parallel Sysplex, MVS/ESA, AIX, Intelligent Miner, WebSphere, Netfinity, Tivoli und Informix sind Marken oder eingetragene Marken der IBM Corporation.</a:t>
            </a:r>
            <a:endParaRPr lang="de-DE" sz="900" kern="1200" noProof="1" smtClean="0">
              <a:solidFill>
                <a:schemeClr val="tx1"/>
              </a:solidFill>
              <a:latin typeface="Arial"/>
              <a:ea typeface="MS PGothic" pitchFamily="34" charset="-128"/>
              <a:cs typeface="+mn-cs"/>
            </a:endParaRP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Linux ist eine eingetragene Marke von Linus Torvalds in den USA und anderen Ländern.</a:t>
            </a: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Adobe, das Adobe-Logo, Acrobat, PostScript und Reader sind Marken oder eingetragene Marken von Adobe Systems Incorporated in den USA und/oder anderen Ländern.</a:t>
            </a: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Oracle und Java sind eingetragene Marken von Oracle und/oder ihrer Tochtergesellschaften.</a:t>
            </a: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UNIX, X/Open, OSF/1 und Motif sind eingetragene Marken der Open Group.</a:t>
            </a: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Citrix, ICA, Program Neighborhood, MetaFrame, WinFrame, VideoFrame und MultiWin sind Marken oder eingetragene Marken von Citrix Systems, Inc.</a:t>
            </a:r>
          </a:p>
        </p:txBody>
      </p:sp>
      <p:sp>
        <p:nvSpPr>
          <p:cNvPr id="8" name="TextBox 7"/>
          <p:cNvSpPr txBox="1"/>
          <p:nvPr userDrawn="1"/>
        </p:nvSpPr>
        <p:spPr bwMode="gray">
          <a:xfrm>
            <a:off x="4654800" y="1692000"/>
            <a:ext cx="4165200" cy="3631763"/>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400"/>
              </a:spcBef>
              <a:spcAft>
                <a:spcPts val="0"/>
              </a:spcAft>
              <a:buClrTx/>
              <a:buSzTx/>
              <a:buFontTx/>
              <a:buNone/>
              <a:tabLst/>
              <a:defRPr/>
            </a:pPr>
            <a:r>
              <a:rPr lang="de-DE" sz="900" kern="1200" noProof="1" smtClean="0">
                <a:solidFill>
                  <a:schemeClr val="tx1"/>
                </a:solidFill>
                <a:latin typeface="Arial"/>
                <a:ea typeface="MS PGothic" pitchFamily="34" charset="-128"/>
                <a:cs typeface="+mn-cs"/>
              </a:rPr>
              <a:t>HTML, XML, XHTML und W3C sind Marken oder eingetragene Marken des W3C</a:t>
            </a:r>
            <a:r>
              <a:rPr lang="de-DE" sz="900" kern="1200" baseline="30000" noProof="1" smtClean="0">
                <a:solidFill>
                  <a:schemeClr val="tx1"/>
                </a:solidFill>
                <a:latin typeface="Arial"/>
                <a:ea typeface="MS PGothic" pitchFamily="34" charset="-128"/>
                <a:cs typeface="+mn-cs"/>
              </a:rPr>
              <a:t>®</a:t>
            </a:r>
            <a:r>
              <a:rPr lang="de-DE" sz="900" kern="1200" noProof="1" smtClean="0">
                <a:solidFill>
                  <a:schemeClr val="tx1"/>
                </a:solidFill>
                <a:latin typeface="Arial"/>
                <a:ea typeface="MS PGothic" pitchFamily="34" charset="-128"/>
                <a:cs typeface="+mn-cs"/>
              </a:rPr>
              <a:t>, World Wide Web Consortium, Massachusetts Institute of Technology.</a:t>
            </a: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SAP, R/3, SAP NetWeaver, Duet, PartnerEdge, ByDesign, SAP BusinessObjects Explorer, StreamWork und weitere im Text erwähnte SAP-Produkte und ­Dienstleistungen sowie die entsprechenden Logos sind Marken oder eingetragene Marken der SAP AG in Deutschland und anderen Ländern.</a:t>
            </a:r>
          </a:p>
          <a:p>
            <a:pPr marL="0" indent="0" algn="l" defTabSz="914400" rtl="0" eaLnBrk="1" fontAlgn="t" latinLnBrk="0" hangingPunct="1">
              <a:lnSpc>
                <a:spcPct val="100000"/>
              </a:lnSpc>
              <a:spcBef>
                <a:spcPts val="400"/>
              </a:spcBef>
            </a:pPr>
            <a:r>
              <a:rPr lang="de-DE" sz="900" kern="1200" noProof="1" smtClean="0">
                <a:solidFill>
                  <a:schemeClr val="tx1"/>
                </a:solidFill>
                <a:latin typeface="Arial"/>
                <a:ea typeface="MS PGothic" pitchFamily="34" charset="-128"/>
                <a:cs typeface="+mn-cs"/>
              </a:rPr>
              <a:t>Business Objects und das Business-Objects-Logo, BusinessObjects, Crystal Reports, Crystal Decisions, Web Intelligence, Xcelsius und andere im Text erwähnte Business-Objects-Produkte und ­Dienstleistungen sowie die entsprechenden Logos sind Marken oder eingetragene Marken der Business Objects Software Ltd. Business Objects ist ein Unternehmen der SAP AG.</a:t>
            </a: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Sybase und Adaptive Server, iAnywhere, Sybase 365, SQL Anywhere und weitere im Text erwähnte Sybase-Produkte und -Dienstleistungen sowie die entsprechenden Logos sind Marken oder eingetragene Marken der Sybase Inc. Sybase ist ein Unternehmen der SAP AG.</a:t>
            </a: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Alle anderen Namen von Produkten und Dienstleistungen sind Marken der jeweiligen Firmen. Die Angaben im Text sind unverbindlich und dienen lediglich zu Informationszwecken. Produkte können länderspezifische Unterschiede aufweisen.</a:t>
            </a:r>
          </a:p>
          <a:p>
            <a:pPr marL="0" indent="0" algn="l" defTabSz="914400" rtl="0" eaLnBrk="1" latinLnBrk="0" hangingPunct="1">
              <a:lnSpc>
                <a:spcPct val="100000"/>
              </a:lnSpc>
              <a:spcBef>
                <a:spcPts val="400"/>
              </a:spcBef>
            </a:pPr>
            <a:r>
              <a:rPr lang="de-DE" sz="900" kern="1200" noProof="1" smtClean="0">
                <a:solidFill>
                  <a:schemeClr val="tx1"/>
                </a:solidFill>
                <a:latin typeface="Arial"/>
                <a:ea typeface="MS PGothic" pitchFamily="34" charset="-128"/>
                <a:cs typeface="+mn-cs"/>
              </a:rPr>
              <a:t>Die in dieser Publikation enthaltene Information ist Eigentum der SAP. Weitergabe und Vervielfältigung dieser Publikation oder von Teilen daraus sind, zu welchem Zweck und in welcher Form auch immer, nur mit ausdrücklicher schriftlicher Genehmigung durch SAP AG gestattet.</a:t>
            </a:r>
          </a:p>
          <a:p>
            <a:pPr marL="0" indent="0" algn="l" defTabSz="914400" rtl="0" eaLnBrk="1" latinLnBrk="0" hangingPunct="1">
              <a:lnSpc>
                <a:spcPct val="100000"/>
              </a:lnSpc>
              <a:spcBef>
                <a:spcPts val="400"/>
              </a:spcBef>
            </a:pPr>
            <a:endParaRPr lang="de-DE" sz="900" kern="1200" noProof="1">
              <a:solidFill>
                <a:schemeClr val="tx1"/>
              </a:solidFill>
              <a:latin typeface="Arial"/>
              <a:ea typeface="MS PGothic" pitchFamily="34" charset="-128"/>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 - shor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4000" y="324000"/>
            <a:ext cx="8280000" cy="738000"/>
          </a:xfrm>
        </p:spPr>
        <p:txBody>
          <a:bodyPr anchor="t" anchorCtr="0">
            <a:noAutofit/>
          </a:bodyPr>
          <a:lstStyle>
            <a:lvl1pPr>
              <a:defRPr sz="4800">
                <a:solidFill>
                  <a:schemeClr val="tx1"/>
                </a:solidFill>
              </a:defRPr>
            </a:lvl1pPr>
          </a:lstStyle>
          <a:p>
            <a:r>
              <a:rPr lang="en-US" dirty="0" smtClean="0"/>
              <a:t>Short Presentation Title</a:t>
            </a:r>
            <a:endParaRPr lang="en-US" dirty="0"/>
          </a:p>
        </p:txBody>
      </p:sp>
      <p:pic>
        <p:nvPicPr>
          <p:cNvPr id="4" name="Picture 3" descr="SAP_grad_R_pref.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8613" y="6081713"/>
            <a:ext cx="916953" cy="454025"/>
          </a:xfrm>
          <a:prstGeom prst="rect">
            <a:avLst/>
          </a:prstGeom>
        </p:spPr>
      </p:pic>
      <p:sp>
        <p:nvSpPr>
          <p:cNvPr id="6"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2011</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  - two lines">
    <p:bg>
      <p:bgPr>
        <a:solidFill>
          <a:schemeClr val="accent1"/>
        </a:solidFill>
        <a:effectLst/>
      </p:bgPr>
    </p:bg>
    <p:spTree>
      <p:nvGrpSpPr>
        <p:cNvPr id="1" name=""/>
        <p:cNvGrpSpPr/>
        <p:nvPr/>
      </p:nvGrpSpPr>
      <p:grpSpPr>
        <a:xfrm>
          <a:off x="0" y="0"/>
          <a:ext cx="0" cy="0"/>
          <a:chOff x="0" y="0"/>
          <a:chExt cx="0" cy="0"/>
        </a:xfrm>
      </p:grpSpPr>
      <p:pic>
        <p:nvPicPr>
          <p:cNvPr id="4" name="Picture 3" descr="SAP_grad_R_pref.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8613" y="6081713"/>
            <a:ext cx="916953" cy="454025"/>
          </a:xfrm>
          <a:prstGeom prst="rect">
            <a:avLst/>
          </a:prstGeom>
        </p:spPr>
      </p:pic>
      <p:sp>
        <p:nvSpPr>
          <p:cNvPr id="6"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2011</a:t>
            </a:r>
          </a:p>
        </p:txBody>
      </p:sp>
      <p:sp>
        <p:nvSpPr>
          <p:cNvPr id="9" name="Title 1"/>
          <p:cNvSpPr>
            <a:spLocks noGrp="1"/>
          </p:cNvSpPr>
          <p:nvPr>
            <p:ph type="ctrTitle" hasCustomPrompt="1"/>
          </p:nvPr>
        </p:nvSpPr>
        <p:spPr bwMode="gray">
          <a:xfrm>
            <a:off x="414000" y="324000"/>
            <a:ext cx="8280000" cy="923330"/>
          </a:xfrm>
        </p:spPr>
        <p:txBody>
          <a:bodyPr anchor="t" anchorCtr="0">
            <a:noAutofit/>
          </a:bodyPr>
          <a:lstStyle>
            <a:lvl1pPr>
              <a:defRPr sz="3000">
                <a:solidFill>
                  <a:sysClr val="windowText" lastClr="000000"/>
                </a:solidFill>
                <a:latin typeface="+mj-lt"/>
              </a:defRPr>
            </a:lvl1pPr>
          </a:lstStyle>
          <a:p>
            <a:r>
              <a:rPr lang="en-US" sz="3000" dirty="0" smtClean="0"/>
              <a:t>Alternate Presentation Title</a:t>
            </a:r>
            <a:br>
              <a:rPr lang="en-US" sz="3000" dirty="0" smtClean="0"/>
            </a:br>
            <a:r>
              <a:rPr lang="en-US" sz="3000" dirty="0" smtClean="0"/>
              <a:t>Breaks to Two Lines</a:t>
            </a:r>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Page">
    <p:bg bwMode="gray">
      <p:bgRef idx="1001">
        <a:schemeClr val="bg1"/>
      </p:bgRef>
    </p:bg>
    <p:spTree>
      <p:nvGrpSpPr>
        <p:cNvPr id="1" name=""/>
        <p:cNvGrpSpPr/>
        <p:nvPr/>
      </p:nvGrpSpPr>
      <p:grpSpPr>
        <a:xfrm>
          <a:off x="0" y="0"/>
          <a:ext cx="0" cy="0"/>
          <a:chOff x="0" y="0"/>
          <a:chExt cx="0" cy="0"/>
        </a:xfrm>
      </p:grpSpPr>
      <p:sp>
        <p:nvSpPr>
          <p:cNvPr id="9" name="Rectangle 8"/>
          <p:cNvSpPr/>
          <p:nvPr userDrawn="1"/>
        </p:nvSpPr>
        <p:spPr bwMode="gray">
          <a:xfrm>
            <a:off x="324000" y="0"/>
            <a:ext cx="8496000" cy="2295525"/>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2" name="Title 1"/>
          <p:cNvSpPr>
            <a:spLocks noGrp="1"/>
          </p:cNvSpPr>
          <p:nvPr>
            <p:ph type="ctrTitle" hasCustomPrompt="1"/>
          </p:nvPr>
        </p:nvSpPr>
        <p:spPr bwMode="gray">
          <a:xfrm>
            <a:off x="324000" y="2444400"/>
            <a:ext cx="8496000" cy="738664"/>
          </a:xfrm>
        </p:spPr>
        <p:txBody>
          <a:bodyPr anchor="t" anchorCtr="0">
            <a:noAutofit/>
          </a:bodyPr>
          <a:lstStyle>
            <a:lvl1pPr>
              <a:defRPr sz="4800">
                <a:solidFill>
                  <a:schemeClr val="tx1"/>
                </a:solidFill>
                <a:latin typeface="+mj-lt"/>
              </a:defRPr>
            </a:lvl1pPr>
          </a:lstStyle>
          <a:p>
            <a:r>
              <a:rPr lang="en-US" dirty="0" smtClean="0"/>
              <a:t>Divider page</a:t>
            </a:r>
            <a:endParaRPr lang="de-DE" dirty="0"/>
          </a:p>
        </p:txBody>
      </p:sp>
      <p:sp>
        <p:nvSpPr>
          <p:cNvPr id="93" name="Text Placeholder 92"/>
          <p:cNvSpPr>
            <a:spLocks noGrp="1"/>
          </p:cNvSpPr>
          <p:nvPr>
            <p:ph type="body" sz="quarter" idx="10" hasCustomPrompt="1"/>
          </p:nvPr>
        </p:nvSpPr>
        <p:spPr>
          <a:xfrm>
            <a:off x="324000" y="3506400"/>
            <a:ext cx="8496300" cy="620713"/>
          </a:xfrm>
        </p:spPr>
        <p:txBody>
          <a:bodyPr/>
          <a:lstStyle>
            <a:lvl1pPr>
              <a:spcBef>
                <a:spcPts val="1200"/>
              </a:spcBef>
              <a:defRPr sz="1600" b="0"/>
            </a:lvl1pPr>
          </a:lstStyle>
          <a:p>
            <a:r>
              <a:rPr lang="en-US" dirty="0" smtClean="0"/>
              <a:t>Subtitle if needed</a:t>
            </a:r>
          </a:p>
        </p:txBody>
      </p:sp>
      <p:pic>
        <p:nvPicPr>
          <p:cNvPr id="175" name="Picture 174" descr="SAP_grad_R_pref.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4000" y="6081713"/>
            <a:ext cx="916953" cy="454025"/>
          </a:xfrm>
          <a:prstGeom prst="rect">
            <a:avLst/>
          </a:prstGeom>
        </p:spPr>
      </p:pic>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Page with picture">
    <p:bg bwMode="gray">
      <p:bgRef idx="1001">
        <a:schemeClr val="bg1"/>
      </p:bgRef>
    </p:bg>
    <p:spTree>
      <p:nvGrpSpPr>
        <p:cNvPr id="1" name=""/>
        <p:cNvGrpSpPr/>
        <p:nvPr/>
      </p:nvGrpSpPr>
      <p:grpSpPr>
        <a:xfrm>
          <a:off x="0" y="0"/>
          <a:ext cx="0" cy="0"/>
          <a:chOff x="0" y="0"/>
          <a:chExt cx="0" cy="0"/>
        </a:xfrm>
      </p:grpSpPr>
      <p:sp>
        <p:nvSpPr>
          <p:cNvPr id="8" name="Picture Placeholder 7"/>
          <p:cNvSpPr>
            <a:spLocks noGrp="1"/>
          </p:cNvSpPr>
          <p:nvPr>
            <p:ph type="pic" sz="quarter" idx="11"/>
          </p:nvPr>
        </p:nvSpPr>
        <p:spPr>
          <a:xfrm>
            <a:off x="324000" y="162000"/>
            <a:ext cx="8496000" cy="2134800"/>
          </a:xfrm>
          <a:solidFill>
            <a:schemeClr val="bg1">
              <a:lumMod val="95000"/>
            </a:schemeClr>
          </a:solidFill>
        </p:spPr>
        <p:txBody>
          <a:bodyPr tIns="504000" anchor="t" anchorCtr="0"/>
          <a:lstStyle>
            <a:lvl1pPr algn="ctr">
              <a:defRPr b="0"/>
            </a:lvl1pPr>
          </a:lstStyle>
          <a:p>
            <a:r>
              <a:rPr lang="en-US" smtClean="0"/>
              <a:t>Click icon to add picture</a:t>
            </a:r>
            <a:endParaRPr lang="en-US"/>
          </a:p>
        </p:txBody>
      </p:sp>
      <p:sp>
        <p:nvSpPr>
          <p:cNvPr id="2" name="Title 1"/>
          <p:cNvSpPr>
            <a:spLocks noGrp="1"/>
          </p:cNvSpPr>
          <p:nvPr>
            <p:ph type="ctrTitle" hasCustomPrompt="1"/>
          </p:nvPr>
        </p:nvSpPr>
        <p:spPr bwMode="gray">
          <a:xfrm>
            <a:off x="324000" y="2444400"/>
            <a:ext cx="8496000" cy="738664"/>
          </a:xfrm>
        </p:spPr>
        <p:txBody>
          <a:bodyPr anchor="t" anchorCtr="0">
            <a:noAutofit/>
          </a:bodyPr>
          <a:lstStyle>
            <a:lvl1pPr>
              <a:defRPr sz="4800">
                <a:solidFill>
                  <a:schemeClr val="tx1"/>
                </a:solidFill>
                <a:latin typeface="+mj-lt"/>
              </a:defRPr>
            </a:lvl1pPr>
          </a:lstStyle>
          <a:p>
            <a:r>
              <a:rPr lang="en-US" dirty="0" smtClean="0"/>
              <a:t>Divider page</a:t>
            </a:r>
            <a:endParaRPr lang="de-DE" dirty="0"/>
          </a:p>
        </p:txBody>
      </p:sp>
      <p:sp>
        <p:nvSpPr>
          <p:cNvPr id="12" name="Rectangle 11"/>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93" name="Text Placeholder 92"/>
          <p:cNvSpPr>
            <a:spLocks noGrp="1"/>
          </p:cNvSpPr>
          <p:nvPr>
            <p:ph type="body" sz="quarter" idx="10" hasCustomPrompt="1"/>
          </p:nvPr>
        </p:nvSpPr>
        <p:spPr>
          <a:xfrm>
            <a:off x="324000" y="3506400"/>
            <a:ext cx="8496300" cy="620713"/>
          </a:xfrm>
        </p:spPr>
        <p:txBody>
          <a:bodyPr/>
          <a:lstStyle>
            <a:lvl1pPr>
              <a:spcBef>
                <a:spcPts val="1200"/>
              </a:spcBef>
              <a:defRPr sz="1600" b="0"/>
            </a:lvl1pPr>
          </a:lstStyle>
          <a:p>
            <a:r>
              <a:rPr lang="en-US" dirty="0" smtClean="0"/>
              <a:t>Subtitle if needed</a:t>
            </a:r>
          </a:p>
        </p:txBody>
      </p:sp>
      <p:pic>
        <p:nvPicPr>
          <p:cNvPr id="175" name="Picture 174" descr="SAP_grad_R_pref.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4000" y="6081713"/>
            <a:ext cx="916953" cy="454025"/>
          </a:xfrm>
          <a:prstGeom prst="rect">
            <a:avLst/>
          </a:prstGeom>
        </p:spPr>
      </p:pic>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ntact / Thank You">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324000" y="2444400"/>
            <a:ext cx="8496000" cy="738664"/>
          </a:xfrm>
        </p:spPr>
        <p:txBody>
          <a:bodyPr anchor="t" anchorCtr="0">
            <a:noAutofit/>
          </a:bodyPr>
          <a:lstStyle>
            <a:lvl1pPr>
              <a:defRPr sz="4800">
                <a:solidFill>
                  <a:schemeClr val="tx1"/>
                </a:solidFill>
                <a:latin typeface="+mj-lt"/>
              </a:defRPr>
            </a:lvl1pPr>
          </a:lstStyle>
          <a:p>
            <a:r>
              <a:rPr lang="en-US" dirty="0" smtClean="0"/>
              <a:t>Thank You!</a:t>
            </a:r>
            <a:endParaRPr lang="de-DE" dirty="0"/>
          </a:p>
        </p:txBody>
      </p:sp>
      <p:sp>
        <p:nvSpPr>
          <p:cNvPr id="12" name="Rectangle 11"/>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93" name="Text Placeholder 92"/>
          <p:cNvSpPr>
            <a:spLocks noGrp="1"/>
          </p:cNvSpPr>
          <p:nvPr>
            <p:ph type="body" sz="quarter" idx="10" hasCustomPrompt="1"/>
          </p:nvPr>
        </p:nvSpPr>
        <p:spPr>
          <a:xfrm>
            <a:off x="324000" y="4604385"/>
            <a:ext cx="8496300" cy="1477328"/>
          </a:xfrm>
        </p:spPr>
        <p:txBody>
          <a:bodyPr anchor="b" anchorCtr="0">
            <a:noAutofit/>
          </a:bodyPr>
          <a:lstStyle>
            <a:lvl1pPr>
              <a:spcBef>
                <a:spcPts val="0"/>
              </a:spcBef>
              <a:defRPr sz="1600" b="0"/>
            </a:lvl1pPr>
          </a:lstStyle>
          <a:p>
            <a:r>
              <a:rPr lang="en-US" dirty="0" smtClean="0"/>
              <a:t>Contact information:</a:t>
            </a:r>
          </a:p>
          <a:p>
            <a:endParaRPr lang="en-US" dirty="0" smtClean="0"/>
          </a:p>
          <a:p>
            <a:r>
              <a:rPr lang="en-US" dirty="0" smtClean="0"/>
              <a:t>F name MI. L name</a:t>
            </a:r>
          </a:p>
          <a:p>
            <a:r>
              <a:rPr lang="en-US" dirty="0" smtClean="0"/>
              <a:t>Title</a:t>
            </a:r>
          </a:p>
          <a:p>
            <a:r>
              <a:rPr lang="en-US" dirty="0" smtClean="0"/>
              <a:t>Address</a:t>
            </a:r>
          </a:p>
          <a:p>
            <a:r>
              <a:rPr lang="en-US" dirty="0" smtClean="0"/>
              <a:t>Phone number</a:t>
            </a:r>
          </a:p>
        </p:txBody>
      </p:sp>
      <p:pic>
        <p:nvPicPr>
          <p:cNvPr id="175" name="Picture 174" descr="SAP_grad_R_pref.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4000" y="478631"/>
            <a:ext cx="1832305" cy="907257"/>
          </a:xfrm>
          <a:prstGeom prst="rect">
            <a:avLst/>
          </a:prstGeom>
        </p:spPr>
      </p:pic>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Agenda</a:t>
            </a:r>
            <a:endParaRPr lang="en-US" dirty="0"/>
          </a:p>
        </p:txBody>
      </p:sp>
      <p:sp>
        <p:nvSpPr>
          <p:cNvPr id="4" name="Text Placeholder 3"/>
          <p:cNvSpPr>
            <a:spLocks noGrp="1"/>
          </p:cNvSpPr>
          <p:nvPr>
            <p:ph type="body" sz="quarter" idx="10" hasCustomPrompt="1"/>
          </p:nvPr>
        </p:nvSpPr>
        <p:spPr>
          <a:xfrm>
            <a:off x="324000" y="1692000"/>
            <a:ext cx="8494713" cy="3831818"/>
          </a:xfrm>
        </p:spPr>
        <p:txBody>
          <a:bodyPr>
            <a:noAutofit/>
          </a:bodyPr>
          <a:lstStyle>
            <a:lvl1pPr marL="0" marR="0" indent="0" algn="l" defTabSz="914400" rtl="0" eaLnBrk="1" fontAlgn="auto" latinLnBrk="0" hangingPunct="1">
              <a:lnSpc>
                <a:spcPct val="100000"/>
              </a:lnSpc>
              <a:spcBef>
                <a:spcPts val="1200"/>
              </a:spcBef>
              <a:spcAft>
                <a:spcPts val="0"/>
              </a:spcAft>
              <a:buClr>
                <a:schemeClr val="accent1"/>
              </a:buClr>
              <a:buSzPct val="80000"/>
              <a:buFontTx/>
              <a:buNone/>
              <a:tabLst/>
              <a:defRPr b="0"/>
            </a:lvl1pPr>
            <a:lvl2pPr marL="270000" marR="0" indent="-180000" algn="l" defTabSz="914400" rtl="0" eaLnBrk="1" fontAlgn="auto" latinLnBrk="0" hangingPunct="1">
              <a:lnSpc>
                <a:spcPct val="100000"/>
              </a:lnSpc>
              <a:spcBef>
                <a:spcPts val="600"/>
              </a:spcBef>
              <a:spcAft>
                <a:spcPts val="0"/>
              </a:spcAft>
              <a:buClr>
                <a:schemeClr val="accent1"/>
              </a:buClr>
              <a:buSzPct val="100000"/>
              <a:buFont typeface="Wingdings" pitchFamily="2" charset="2"/>
              <a:buChar char=""/>
              <a:tabLst/>
              <a:defRPr/>
            </a:lvl2pPr>
            <a:lvl3pPr marL="450000" marR="0" indent="-180975" algn="l" defTabSz="914400" rtl="0" eaLnBrk="1" fontAlgn="auto" latinLnBrk="0" hangingPunct="1">
              <a:lnSpc>
                <a:spcPct val="100000"/>
              </a:lnSpc>
              <a:spcBef>
                <a:spcPts val="600"/>
              </a:spcBef>
              <a:spcAft>
                <a:spcPts val="0"/>
              </a:spcAft>
              <a:buClr>
                <a:schemeClr val="accent2"/>
              </a:buClr>
              <a:buSzPct val="100000"/>
              <a:buFont typeface="Arial" pitchFamily="34" charset="0"/>
              <a:buChar char="–"/>
              <a:tabLst/>
              <a:defRPr/>
            </a:lvl3pPr>
            <a:lvl4pPr marL="533400" marR="0" indent="-177800" algn="l" defTabSz="914400" rtl="0" eaLnBrk="1" fontAlgn="auto" latinLnBrk="0" hangingPunct="1">
              <a:lnSpc>
                <a:spcPct val="100000"/>
              </a:lnSpc>
              <a:spcBef>
                <a:spcPts val="600"/>
              </a:spcBef>
              <a:spcAft>
                <a:spcPts val="0"/>
              </a:spcAft>
              <a:buClr>
                <a:schemeClr val="accent2"/>
              </a:buClr>
              <a:buSzPct val="100000"/>
              <a:buFont typeface="Arial" pitchFamily="34" charset="0"/>
              <a:buChar char="–"/>
              <a:tabLst/>
              <a:defRPr sz="1600"/>
            </a:lvl4pPr>
            <a:lvl5pPr>
              <a:buClr>
                <a:schemeClr val="accent2"/>
              </a:buClr>
              <a:buFont typeface="Courier New" pitchFamily="49" charset="0"/>
              <a:buChar char="o"/>
              <a:defRPr/>
            </a:lvl5pPr>
          </a:lstStyle>
          <a:p>
            <a:pPr lvl="0"/>
            <a:r>
              <a:rPr lang="en-US" dirty="0" smtClean="0"/>
              <a:t>Agenda Item/Divider Headline</a:t>
            </a:r>
          </a:p>
          <a:p>
            <a:pPr lvl="1"/>
            <a:r>
              <a:rPr lang="en-US" dirty="0" smtClean="0"/>
              <a:t>Details</a:t>
            </a:r>
          </a:p>
          <a:p>
            <a:pPr lvl="2"/>
            <a:r>
              <a:rPr lang="en-US" dirty="0" smtClean="0"/>
              <a:t>Third Level</a:t>
            </a:r>
          </a:p>
          <a:p>
            <a:pPr lvl="4"/>
            <a:r>
              <a:rPr lang="en-US" dirty="0" smtClean="0"/>
              <a:t>Fourth Level</a:t>
            </a:r>
          </a:p>
          <a:p>
            <a:endParaRPr lang="en-US" dirty="0"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324000" y="324000"/>
            <a:ext cx="8496000" cy="756000"/>
          </a:xfrm>
          <a:prstGeom prst="rect">
            <a:avLst/>
          </a:prstGeom>
        </p:spPr>
        <p:txBody>
          <a:bodyPr vert="horz" lIns="0" tIns="0" rIns="0" bIns="0" rtlCol="0" anchor="ctr" anchorCtr="0">
            <a:noAutofit/>
          </a:bodyPr>
          <a:lstStyle/>
          <a:p>
            <a:r>
              <a:rPr lang="en-US" noProof="0" dirty="0" smtClean="0"/>
              <a:t>Insert page title</a:t>
            </a:r>
            <a:endParaRPr lang="en-US" noProof="0" dirty="0"/>
          </a:p>
        </p:txBody>
      </p:sp>
      <p:sp>
        <p:nvSpPr>
          <p:cNvPr id="3" name="Text Placeholder 2"/>
          <p:cNvSpPr>
            <a:spLocks noGrp="1"/>
          </p:cNvSpPr>
          <p:nvPr>
            <p:ph type="body" idx="1"/>
          </p:nvPr>
        </p:nvSpPr>
        <p:spPr bwMode="gray">
          <a:xfrm>
            <a:off x="324000" y="1690687"/>
            <a:ext cx="8496000" cy="4391025"/>
          </a:xfrm>
          <a:prstGeom prst="rect">
            <a:avLst/>
          </a:prstGeom>
        </p:spPr>
        <p:txBody>
          <a:bodyPr vert="horz" lIns="0" tIns="0" rIns="0" bIns="0" rtlCol="0">
            <a:noAutofit/>
          </a:bodyPr>
          <a:lstStyle/>
          <a:p>
            <a:pPr lvl="0"/>
            <a:r>
              <a:rPr lang="en-US" noProof="0" dirty="0" smtClean="0"/>
              <a:t>First level</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33" name="Rectangle 32"/>
          <p:cNvSpPr/>
          <p:nvPr/>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cxnSp>
        <p:nvCxnSpPr>
          <p:cNvPr id="8" name="Straight Connector 7"/>
          <p:cNvCxnSpPr/>
          <p:nvPr/>
        </p:nvCxnSpPr>
        <p:spPr>
          <a:xfrm>
            <a:off x="324000" y="1231200"/>
            <a:ext cx="84963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95" name="Rectangle 94"/>
          <p:cNvSpPr/>
          <p:nvPr/>
        </p:nvSpPr>
        <p:spPr bwMode="white">
          <a:xfrm>
            <a:off x="324000" y="6535738"/>
            <a:ext cx="8496000" cy="324000"/>
          </a:xfrm>
          <a:prstGeom prst="rect">
            <a:avLst/>
          </a:prstGeom>
          <a:solidFill>
            <a:schemeClr val="tx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10" name="TextBox 9"/>
          <p:cNvSpPr txBox="1"/>
          <p:nvPr/>
        </p:nvSpPr>
        <p:spPr bwMode="black">
          <a:xfrm>
            <a:off x="324000" y="6636183"/>
            <a:ext cx="1762268" cy="123111"/>
          </a:xfrm>
          <a:prstGeom prst="rect">
            <a:avLst/>
          </a:prstGeom>
          <a:noFill/>
        </p:spPr>
        <p:txBody>
          <a:bodyPr wrap="none" lIns="72000" tIns="0" rIns="0" bIns="0" rtlCol="0">
            <a:spAutoFit/>
          </a:bodyPr>
          <a:lstStyle/>
          <a:p>
            <a:pPr marL="133350" indent="-133350" algn="l">
              <a:buClr>
                <a:schemeClr val="bg1"/>
              </a:buClr>
              <a:buFont typeface="Arial" pitchFamily="34" charset="0"/>
              <a:buChar char="©"/>
              <a:tabLst/>
            </a:pPr>
            <a:r>
              <a:rPr lang="en-US" sz="800" noProof="0" dirty="0" smtClean="0">
                <a:solidFill>
                  <a:schemeClr val="bg1"/>
                </a:solidFill>
              </a:rPr>
              <a:t>2012 SAP AG. All rights reserved.</a:t>
            </a:r>
          </a:p>
        </p:txBody>
      </p:sp>
      <p:sp>
        <p:nvSpPr>
          <p:cNvPr id="34" name="TextBox 33"/>
          <p:cNvSpPr txBox="1"/>
          <p:nvPr/>
        </p:nvSpPr>
        <p:spPr bwMode="black">
          <a:xfrm>
            <a:off x="8625588" y="6636183"/>
            <a:ext cx="197737" cy="123111"/>
          </a:xfrm>
          <a:prstGeom prst="rect">
            <a:avLst/>
          </a:prstGeom>
          <a:noFill/>
        </p:spPr>
        <p:txBody>
          <a:bodyPr wrap="none" lIns="0" tIns="0" rIns="72000" bIns="0" rtlCol="0">
            <a:spAutoFit/>
          </a:bodyPr>
          <a:lstStyle/>
          <a:p>
            <a:pPr marL="93663" indent="-93663" algn="r">
              <a:buClr>
                <a:schemeClr val="accent2"/>
              </a:buClr>
              <a:buFont typeface="Arial" pitchFamily="34" charset="0"/>
              <a:buNone/>
            </a:pPr>
            <a:fld id="{0BDC132A-5C91-4078-9777-31DA19A62E0A}" type="slidenum">
              <a:rPr lang="en-US" sz="800" baseline="0" noProof="0" smtClean="0">
                <a:solidFill>
                  <a:schemeClr val="bg1"/>
                </a:solidFill>
              </a:rPr>
              <a:pPr marL="93663" indent="-93663" algn="r">
                <a:buClr>
                  <a:schemeClr val="accent2"/>
                </a:buClr>
                <a:buFont typeface="Arial" pitchFamily="34" charset="0"/>
                <a:buNone/>
              </a:pPr>
              <a:t>‹#›</a:t>
            </a:fld>
            <a:endParaRPr lang="en-US" sz="800" noProof="0" dirty="0" smtClean="0">
              <a:solidFill>
                <a:schemeClr val="bg1"/>
              </a:solidFill>
            </a:endParaRPr>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9" r:id="rId3"/>
    <p:sldLayoutId id="2147483708" r:id="rId4"/>
    <p:sldLayoutId id="2147483704" r:id="rId5"/>
    <p:sldLayoutId id="2147483689" r:id="rId6"/>
    <p:sldLayoutId id="2147483702" r:id="rId7"/>
    <p:sldLayoutId id="2147483684" r:id="rId8"/>
    <p:sldLayoutId id="2147483665" r:id="rId9"/>
    <p:sldLayoutId id="2147483683" r:id="rId10"/>
    <p:sldLayoutId id="2147483687" r:id="rId11"/>
    <p:sldLayoutId id="2147483710" r:id="rId12"/>
    <p:sldLayoutId id="2147483686" r:id="rId13"/>
    <p:sldLayoutId id="2147483669" r:id="rId14"/>
    <p:sldLayoutId id="2147483691" r:id="rId15"/>
    <p:sldLayoutId id="2147483688" r:id="rId16"/>
    <p:sldLayoutId id="2147483703" r:id="rId17"/>
    <p:sldLayoutId id="2147483685" r:id="rId18"/>
    <p:sldLayoutId id="2147483692" r:id="rId19"/>
    <p:sldLayoutId id="2147483674" r:id="rId20"/>
    <p:sldLayoutId id="2147483705" r:id="rId21"/>
  </p:sldLayoutIdLst>
  <p:hf hdr="0" ftr="0" dt="0"/>
  <p:txStyles>
    <p:titleStyle>
      <a:lvl1pPr algn="l" defTabSz="914400" rtl="0" eaLnBrk="1" latinLnBrk="0" hangingPunct="1">
        <a:spcBef>
          <a:spcPct val="0"/>
        </a:spcBef>
        <a:buNone/>
        <a:defRPr sz="2400" b="1" kern="1200">
          <a:solidFill>
            <a:schemeClr val="accent2"/>
          </a:solidFill>
          <a:latin typeface="+mj-lt"/>
          <a:ea typeface="+mj-ea"/>
          <a:cs typeface="+mj-cs"/>
        </a:defRPr>
      </a:lvl1pPr>
    </p:titleStyle>
    <p:bodyStyle>
      <a:lvl1pPr marL="0" indent="0" algn="l" defTabSz="914400" rtl="0" eaLnBrk="1" latinLnBrk="0" hangingPunct="1">
        <a:spcBef>
          <a:spcPts val="1620"/>
        </a:spcBef>
        <a:buClr>
          <a:schemeClr val="accent1"/>
        </a:buClr>
        <a:buSzPct val="80000"/>
        <a:buFontTx/>
        <a:buNone/>
        <a:defRPr sz="1800" b="1" kern="1200">
          <a:solidFill>
            <a:schemeClr val="tx1"/>
          </a:solidFill>
          <a:latin typeface="+mn-lt"/>
          <a:ea typeface="+mn-ea"/>
          <a:cs typeface="+mn-cs"/>
        </a:defRPr>
      </a:lvl1pPr>
      <a:lvl2pPr marL="0" indent="0" algn="l" defTabSz="914400" rtl="0" eaLnBrk="1" latinLnBrk="0" hangingPunct="1">
        <a:spcBef>
          <a:spcPts val="500"/>
        </a:spcBef>
        <a:buClr>
          <a:schemeClr val="accent1"/>
        </a:buClr>
        <a:buSzPct val="80000"/>
        <a:buFont typeface="Wingdings" pitchFamily="2" charset="2"/>
        <a:buNone/>
        <a:defRPr sz="1800" kern="1200">
          <a:solidFill>
            <a:schemeClr val="tx1"/>
          </a:solidFill>
          <a:latin typeface="+mn-lt"/>
          <a:ea typeface="+mn-ea"/>
          <a:cs typeface="+mn-cs"/>
        </a:defRPr>
      </a:lvl2pPr>
      <a:lvl3pPr marL="269875" indent="-180975" algn="l" defTabSz="914400" rtl="0" eaLnBrk="1" latinLnBrk="0" hangingPunct="1">
        <a:spcBef>
          <a:spcPts val="420"/>
        </a:spcBef>
        <a:buClr>
          <a:schemeClr val="accent1"/>
        </a:buClr>
        <a:buSzPct val="100000"/>
        <a:buFont typeface="Wingdings" pitchFamily="2" charset="2"/>
        <a:buChar char=""/>
        <a:defRPr sz="1600" kern="1200">
          <a:solidFill>
            <a:schemeClr val="tx1"/>
          </a:solidFill>
          <a:latin typeface="+mn-lt"/>
          <a:ea typeface="+mn-ea"/>
          <a:cs typeface="+mn-cs"/>
        </a:defRPr>
      </a:lvl3pPr>
      <a:lvl4pPr marL="447675" indent="-177800" algn="l" defTabSz="914400" rtl="0" eaLnBrk="1" latinLnBrk="0" hangingPunct="1">
        <a:spcBef>
          <a:spcPts val="420"/>
        </a:spcBef>
        <a:buClr>
          <a:schemeClr val="accent2"/>
        </a:buClr>
        <a:buSzPct val="100000"/>
        <a:buFont typeface="Arial" pitchFamily="34" charset="0"/>
        <a:buChar char="–"/>
        <a:defRPr sz="1400" kern="1200">
          <a:solidFill>
            <a:schemeClr val="tx1"/>
          </a:solidFill>
          <a:latin typeface="+mn-lt"/>
          <a:ea typeface="+mn-ea"/>
          <a:cs typeface="+mn-cs"/>
        </a:defRPr>
      </a:lvl4pPr>
      <a:lvl5pPr marL="627063" indent="-179388" algn="l" defTabSz="914400" rtl="0" eaLnBrk="1" latinLnBrk="0" hangingPunct="1">
        <a:spcBef>
          <a:spcPts val="252"/>
        </a:spcBef>
        <a:buClr>
          <a:schemeClr val="accent2"/>
        </a:buClr>
        <a:buSzPct val="100000"/>
        <a:buFont typeface="Courier New" pitchFamily="49" charset="0"/>
        <a:buChar char="o"/>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8.xml"/><Relationship Id="rId1" Type="http://schemas.openxmlformats.org/officeDocument/2006/relationships/slideLayout" Target="../slideLayouts/slideLayout16.xml"/><Relationship Id="rId4" Type="http://schemas.openxmlformats.org/officeDocument/2006/relationships/image" Target="../media/image26.jpg"/></Relationships>
</file>

<file path=ppt/slides/_rels/slide11.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7.emf"/><Relationship Id="rId7" Type="http://schemas.openxmlformats.org/officeDocument/2006/relationships/image" Target="../media/image31.gif"/><Relationship Id="rId2" Type="http://schemas.openxmlformats.org/officeDocument/2006/relationships/notesSlide" Target="../notesSlides/notesSlide9.xml"/><Relationship Id="rId1" Type="http://schemas.openxmlformats.org/officeDocument/2006/relationships/slideLayout" Target="../slideLayouts/slideLayout9.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 Id="rId9" Type="http://schemas.openxmlformats.org/officeDocument/2006/relationships/image" Target="../media/image3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18" Type="http://schemas.openxmlformats.org/officeDocument/2006/relationships/image" Target="../media/image20.png"/><Relationship Id="rId3" Type="http://schemas.openxmlformats.org/officeDocument/2006/relationships/image" Target="../media/image5.png"/><Relationship Id="rId21" Type="http://schemas.openxmlformats.org/officeDocument/2006/relationships/image" Target="../media/image23.png"/><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9.png"/><Relationship Id="rId2" Type="http://schemas.openxmlformats.org/officeDocument/2006/relationships/notesSlide" Target="../notesSlides/notesSlide2.xml"/><Relationship Id="rId16" Type="http://schemas.openxmlformats.org/officeDocument/2006/relationships/image" Target="../media/image18.png"/><Relationship Id="rId20" Type="http://schemas.openxmlformats.org/officeDocument/2006/relationships/image" Target="../media/image22.png"/><Relationship Id="rId1" Type="http://schemas.openxmlformats.org/officeDocument/2006/relationships/slideLayout" Target="../slideLayouts/slideLayout10.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19" Type="http://schemas.openxmlformats.org/officeDocument/2006/relationships/image" Target="../media/image21.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 Id="rId22" Type="http://schemas.openxmlformats.org/officeDocument/2006/relationships/image" Target="../media/image2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Templates_Guidelines\eOn\Templates\2011\Corporate\PSD_Bilder_rechts\titelbild2.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5" name="Rectangle 4"/>
          <p:cNvSpPr/>
          <p:nvPr/>
        </p:nvSpPr>
        <p:spPr bwMode="gray">
          <a:xfrm>
            <a:off x="324000" y="-1"/>
            <a:ext cx="8496000" cy="2579078"/>
          </a:xfrm>
          <a:prstGeom prst="rect">
            <a:avLst/>
          </a:prstGeom>
          <a:solidFill>
            <a:schemeClr val="bg1">
              <a:alpha val="75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pic>
        <p:nvPicPr>
          <p:cNvPr id="6" name="Picture 5" descr="SAP_grad_R_pref.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8613" y="6081713"/>
            <a:ext cx="916953" cy="454025"/>
          </a:xfrm>
          <a:prstGeom prst="rect">
            <a:avLst/>
          </a:prstGeom>
        </p:spPr>
      </p:pic>
      <p:sp>
        <p:nvSpPr>
          <p:cNvPr id="7" name="Rectangle 6"/>
          <p:cNvSpPr/>
          <p:nvPr/>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2" name="Title 1"/>
          <p:cNvSpPr>
            <a:spLocks noGrp="1"/>
          </p:cNvSpPr>
          <p:nvPr>
            <p:ph type="title"/>
          </p:nvPr>
        </p:nvSpPr>
        <p:spPr/>
        <p:txBody>
          <a:bodyPr/>
          <a:lstStyle/>
          <a:p>
            <a:r>
              <a:rPr lang="en-IE" sz="3200" dirty="0"/>
              <a:t>COCOMA – a framework for </a:t>
            </a:r>
            <a:r>
              <a:rPr lang="en-IE" sz="3200" dirty="0" err="1"/>
              <a:t>COntrolled</a:t>
            </a:r>
            <a:r>
              <a:rPr lang="en-IE" sz="3200" dirty="0"/>
              <a:t> </a:t>
            </a:r>
            <a:r>
              <a:rPr lang="en-IE" sz="3200" dirty="0" err="1"/>
              <a:t>COntentious</a:t>
            </a:r>
            <a:r>
              <a:rPr lang="en-IE" sz="3200" dirty="0"/>
              <a:t> and </a:t>
            </a:r>
            <a:r>
              <a:rPr lang="en-IE" sz="3200" dirty="0" err="1"/>
              <a:t>MAlicious</a:t>
            </a:r>
            <a:r>
              <a:rPr lang="en-IE" sz="3200" dirty="0"/>
              <a:t> patterns</a:t>
            </a:r>
            <a:endParaRPr lang="en-US" sz="3200" dirty="0"/>
          </a:p>
        </p:txBody>
      </p:sp>
      <p:sp>
        <p:nvSpPr>
          <p:cNvPr id="3" name="Subtitle 2"/>
          <p:cNvSpPr>
            <a:spLocks noGrp="1"/>
          </p:cNvSpPr>
          <p:nvPr>
            <p:ph type="subTitle" idx="1"/>
          </p:nvPr>
        </p:nvSpPr>
        <p:spPr>
          <a:xfrm>
            <a:off x="414000" y="1499870"/>
            <a:ext cx="8280000" cy="836930"/>
          </a:xfrm>
        </p:spPr>
        <p:txBody>
          <a:bodyPr/>
          <a:lstStyle/>
          <a:p>
            <a:r>
              <a:rPr lang="en-US" dirty="0" smtClean="0"/>
              <a:t>Carmelo Ragusa and Philip Robinson, </a:t>
            </a:r>
          </a:p>
          <a:p>
            <a:r>
              <a:rPr lang="en-US" dirty="0" smtClean="0"/>
              <a:t>SAP Belfast</a:t>
            </a:r>
            <a:br>
              <a:rPr lang="en-US" dirty="0" smtClean="0"/>
            </a:br>
            <a:r>
              <a:rPr lang="en-US" dirty="0" smtClean="0"/>
              <a:t>RG SPEC, 17 October 2012</a:t>
            </a:r>
          </a:p>
        </p:txBody>
      </p:sp>
    </p:spTree>
    <p:extLst>
      <p:ext uri="{BB962C8B-B14F-4D97-AF65-F5344CB8AC3E}">
        <p14:creationId xmlns:p14="http://schemas.microsoft.com/office/powerpoint/2010/main" val="1882539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Distributions in COCOMA</a:t>
            </a:r>
            <a:endParaRPr lang="en-IE" dirty="0"/>
          </a:p>
        </p:txBody>
      </p:sp>
      <p:grpSp>
        <p:nvGrpSpPr>
          <p:cNvPr id="38" name="Group 37"/>
          <p:cNvGrpSpPr/>
          <p:nvPr/>
        </p:nvGrpSpPr>
        <p:grpSpPr>
          <a:xfrm>
            <a:off x="416138" y="1466850"/>
            <a:ext cx="4064494" cy="3924300"/>
            <a:chOff x="178013" y="1466850"/>
            <a:chExt cx="4064494" cy="3924300"/>
          </a:xfrm>
        </p:grpSpPr>
        <p:sp>
          <p:nvSpPr>
            <p:cNvPr id="36" name="Rounded Rectangle 35"/>
            <p:cNvSpPr/>
            <p:nvPr/>
          </p:nvSpPr>
          <p:spPr bwMode="gray">
            <a:xfrm>
              <a:off x="178013" y="1466850"/>
              <a:ext cx="4064494" cy="3924300"/>
            </a:xfrm>
            <a:prstGeom prst="roundRect">
              <a:avLst>
                <a:gd name="adj" fmla="val 9385"/>
              </a:avLst>
            </a:prstGeom>
            <a:solidFill>
              <a:schemeClr val="accent1"/>
            </a:solidFill>
            <a:ln w="6350" algn="ctr">
              <a:noFill/>
              <a:miter lim="800000"/>
              <a:headEnd/>
              <a:tailEnd/>
            </a:ln>
          </p:spPr>
          <p:txBody>
            <a:bodyPr lIns="90000" tIns="72000" rIns="90000" bIns="72000" rtlCol="0" anchor="ctr"/>
            <a:lstStyle/>
            <a:p>
              <a:r>
                <a:rPr lang="en-IE" b="1" dirty="0">
                  <a:solidFill>
                    <a:schemeClr val="tx2"/>
                  </a:solidFill>
                </a:rPr>
                <a:t>Contentious</a:t>
              </a:r>
            </a:p>
            <a:p>
              <a:pPr marL="285750" indent="-285750">
                <a:buFont typeface="Arial" pitchFamily="34" charset="0"/>
                <a:buChar char="•"/>
              </a:pPr>
              <a:r>
                <a:rPr lang="en-IE" dirty="0">
                  <a:solidFill>
                    <a:schemeClr val="tx2"/>
                  </a:solidFill>
                </a:rPr>
                <a:t>Target resources</a:t>
              </a:r>
            </a:p>
            <a:p>
              <a:pPr marL="555625" lvl="2" indent="-285750">
                <a:buFont typeface="Arial" pitchFamily="34" charset="0"/>
                <a:buChar char="•"/>
              </a:pPr>
              <a:r>
                <a:rPr lang="en-IE" dirty="0">
                  <a:solidFill>
                    <a:schemeClr val="tx2"/>
                  </a:solidFill>
                </a:rPr>
                <a:t>CPU</a:t>
              </a:r>
            </a:p>
            <a:p>
              <a:pPr marL="555625" lvl="2" indent="-285750">
                <a:buFont typeface="Arial" pitchFamily="34" charset="0"/>
                <a:buChar char="•"/>
              </a:pPr>
              <a:r>
                <a:rPr lang="en-IE" dirty="0">
                  <a:solidFill>
                    <a:schemeClr val="tx2"/>
                  </a:solidFill>
                </a:rPr>
                <a:t>RAM</a:t>
              </a:r>
            </a:p>
            <a:p>
              <a:pPr marL="555625" lvl="2" indent="-285750">
                <a:buFont typeface="Arial" pitchFamily="34" charset="0"/>
                <a:buChar char="•"/>
              </a:pPr>
              <a:r>
                <a:rPr lang="en-IE" dirty="0">
                  <a:solidFill>
                    <a:schemeClr val="tx2"/>
                  </a:solidFill>
                </a:rPr>
                <a:t>I/O</a:t>
              </a:r>
            </a:p>
            <a:p>
              <a:pPr marL="555625" lvl="2" indent="-285750">
                <a:buFont typeface="Arial" pitchFamily="34" charset="0"/>
                <a:buChar char="•"/>
              </a:pPr>
              <a:r>
                <a:rPr lang="en-IE" dirty="0" smtClean="0">
                  <a:solidFill>
                    <a:schemeClr val="tx2"/>
                  </a:solidFill>
                </a:rPr>
                <a:t>Network</a:t>
              </a:r>
            </a:p>
            <a:p>
              <a:pPr marL="98425" lvl="1" indent="-285750">
                <a:buClr>
                  <a:schemeClr val="tx2"/>
                </a:buClr>
                <a:buFont typeface="Arial" pitchFamily="34" charset="0"/>
                <a:buChar char="•"/>
              </a:pPr>
              <a:r>
                <a:rPr lang="en-IE" dirty="0" smtClean="0">
                  <a:solidFill>
                    <a:schemeClr val="tx2"/>
                  </a:solidFill>
                </a:rPr>
                <a:t>Patterns</a:t>
              </a:r>
              <a:endParaRPr lang="en-IE" dirty="0">
                <a:solidFill>
                  <a:schemeClr val="tx2"/>
                </a:solidFill>
              </a:endParaRPr>
            </a:p>
            <a:p>
              <a:pPr marL="555625" lvl="2" indent="-285750">
                <a:buFont typeface="Arial" pitchFamily="34" charset="0"/>
                <a:buChar char="•"/>
              </a:pPr>
              <a:r>
                <a:rPr lang="en-IE" dirty="0">
                  <a:solidFill>
                    <a:schemeClr val="tx2"/>
                  </a:solidFill>
                </a:rPr>
                <a:t>Linear</a:t>
              </a:r>
            </a:p>
            <a:p>
              <a:pPr marL="555625" lvl="2" indent="-285750">
                <a:buFont typeface="Arial" pitchFamily="34" charset="0"/>
                <a:buChar char="•"/>
              </a:pPr>
              <a:r>
                <a:rPr lang="en-IE" dirty="0">
                  <a:solidFill>
                    <a:schemeClr val="tx2"/>
                  </a:solidFill>
                </a:rPr>
                <a:t>Poisson</a:t>
              </a:r>
            </a:p>
            <a:p>
              <a:pPr marL="555625" lvl="2" indent="-285750">
                <a:buFont typeface="Arial" pitchFamily="34" charset="0"/>
                <a:buChar char="•"/>
              </a:pPr>
              <a:r>
                <a:rPr lang="en-IE" dirty="0">
                  <a:solidFill>
                    <a:schemeClr val="tx2"/>
                  </a:solidFill>
                </a:rPr>
                <a:t>…</a:t>
              </a:r>
            </a:p>
            <a:p>
              <a:pPr marL="555625" lvl="2" indent="-285750">
                <a:buFont typeface="Arial" pitchFamily="34" charset="0"/>
                <a:buChar char="•"/>
              </a:pPr>
              <a:r>
                <a:rPr lang="en-IE" dirty="0">
                  <a:solidFill>
                    <a:schemeClr val="tx2"/>
                  </a:solidFill>
                </a:rPr>
                <a:t>Cloud specific</a:t>
              </a:r>
            </a:p>
          </p:txBody>
        </p: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8507" y="1620969"/>
              <a:ext cx="1524562" cy="1006211"/>
            </a:xfrm>
            <a:prstGeom prst="rect">
              <a:avLst/>
            </a:prstGeom>
          </p:spPr>
        </p:pic>
      </p:grpSp>
      <p:grpSp>
        <p:nvGrpSpPr>
          <p:cNvPr id="40" name="Group 39"/>
          <p:cNvGrpSpPr/>
          <p:nvPr/>
        </p:nvGrpSpPr>
        <p:grpSpPr>
          <a:xfrm>
            <a:off x="4791075" y="1466850"/>
            <a:ext cx="3857625" cy="3924300"/>
            <a:chOff x="4552950" y="1466850"/>
            <a:chExt cx="3857625" cy="3924300"/>
          </a:xfrm>
        </p:grpSpPr>
        <p:sp>
          <p:nvSpPr>
            <p:cNvPr id="39" name="Rounded Rectangle 38"/>
            <p:cNvSpPr/>
            <p:nvPr/>
          </p:nvSpPr>
          <p:spPr bwMode="gray">
            <a:xfrm>
              <a:off x="4552950" y="1466850"/>
              <a:ext cx="3857625" cy="3924300"/>
            </a:xfrm>
            <a:prstGeom prst="roundRect">
              <a:avLst>
                <a:gd name="adj" fmla="val 9753"/>
              </a:avLst>
            </a:prstGeom>
            <a:solidFill>
              <a:schemeClr val="accent1"/>
            </a:solidFill>
            <a:ln w="6350" algn="ctr">
              <a:noFill/>
              <a:miter lim="800000"/>
              <a:headEnd/>
              <a:tailEnd/>
            </a:ln>
          </p:spPr>
          <p:txBody>
            <a:bodyPr lIns="90000" tIns="72000" rIns="90000" bIns="72000" rtlCol="0" anchor="ctr"/>
            <a:lstStyle/>
            <a:p>
              <a:r>
                <a:rPr lang="en-IE" b="1" dirty="0">
                  <a:solidFill>
                    <a:schemeClr val="tx2"/>
                  </a:solidFill>
                </a:rPr>
                <a:t>Malicious</a:t>
              </a:r>
            </a:p>
            <a:p>
              <a:pPr marL="285750" indent="-285750">
                <a:buFont typeface="Arial" pitchFamily="34" charset="0"/>
                <a:buChar char="•"/>
              </a:pPr>
              <a:r>
                <a:rPr lang="en-IE" dirty="0">
                  <a:solidFill>
                    <a:schemeClr val="tx2"/>
                  </a:solidFill>
                </a:rPr>
                <a:t>Privileges</a:t>
              </a:r>
            </a:p>
            <a:p>
              <a:pPr marL="555625" lvl="2" indent="-285750">
                <a:buFont typeface="Arial" pitchFamily="34" charset="0"/>
                <a:buChar char="•"/>
              </a:pPr>
              <a:r>
                <a:rPr lang="en-IE" dirty="0">
                  <a:solidFill>
                    <a:schemeClr val="tx2"/>
                  </a:solidFill>
                </a:rPr>
                <a:t>Browse/listen</a:t>
              </a:r>
            </a:p>
            <a:p>
              <a:pPr marL="555625" lvl="2" indent="-285750">
                <a:buFont typeface="Arial" pitchFamily="34" charset="0"/>
                <a:buChar char="•"/>
              </a:pPr>
              <a:r>
                <a:rPr lang="en-IE" dirty="0">
                  <a:solidFill>
                    <a:schemeClr val="tx2"/>
                  </a:solidFill>
                </a:rPr>
                <a:t>Basic user</a:t>
              </a:r>
            </a:p>
            <a:p>
              <a:pPr marL="555625" lvl="2" indent="-285750">
                <a:buFont typeface="Arial" pitchFamily="34" charset="0"/>
                <a:buChar char="•"/>
              </a:pPr>
              <a:r>
                <a:rPr lang="en-IE" dirty="0">
                  <a:solidFill>
                    <a:schemeClr val="tx2"/>
                  </a:solidFill>
                </a:rPr>
                <a:t>Advanced user</a:t>
              </a:r>
            </a:p>
            <a:p>
              <a:pPr marL="555625" lvl="2" indent="-285750">
                <a:buFont typeface="Arial" pitchFamily="34" charset="0"/>
                <a:buChar char="•"/>
              </a:pPr>
              <a:r>
                <a:rPr lang="en-IE" dirty="0">
                  <a:solidFill>
                    <a:schemeClr val="tx2"/>
                  </a:solidFill>
                </a:rPr>
                <a:t>Admin user</a:t>
              </a:r>
            </a:p>
            <a:p>
              <a:pPr marL="555625" lvl="2" indent="-285750">
                <a:buFont typeface="Arial" pitchFamily="34" charset="0"/>
                <a:buChar char="•"/>
              </a:pPr>
              <a:r>
                <a:rPr lang="en-IE" dirty="0">
                  <a:solidFill>
                    <a:schemeClr val="tx2"/>
                  </a:solidFill>
                </a:rPr>
                <a:t>Owner</a:t>
              </a:r>
            </a:p>
            <a:p>
              <a:pPr marL="285750" lvl="1" indent="-285750">
                <a:buClr>
                  <a:schemeClr val="tx2"/>
                </a:buClr>
                <a:buFont typeface="Arial" pitchFamily="34" charset="0"/>
                <a:buChar char="•"/>
              </a:pPr>
              <a:r>
                <a:rPr lang="en-IE" dirty="0">
                  <a:solidFill>
                    <a:schemeClr val="tx2"/>
                  </a:solidFill>
                </a:rPr>
                <a:t>Payloads</a:t>
              </a:r>
            </a:p>
            <a:p>
              <a:pPr marL="555625" lvl="2" indent="-285750">
                <a:buFont typeface="Arial" pitchFamily="34" charset="0"/>
                <a:buChar char="•"/>
              </a:pPr>
              <a:r>
                <a:rPr lang="en-IE" dirty="0">
                  <a:solidFill>
                    <a:schemeClr val="tx2"/>
                  </a:solidFill>
                </a:rPr>
                <a:t>Snoop/scan</a:t>
              </a:r>
            </a:p>
            <a:p>
              <a:pPr marL="555625" lvl="2" indent="-285750">
                <a:buFont typeface="Arial" pitchFamily="34" charset="0"/>
                <a:buChar char="•"/>
              </a:pPr>
              <a:r>
                <a:rPr lang="en-IE" dirty="0">
                  <a:solidFill>
                    <a:schemeClr val="tx2"/>
                  </a:solidFill>
                </a:rPr>
                <a:t>Read</a:t>
              </a:r>
            </a:p>
            <a:p>
              <a:pPr marL="555625" lvl="2" indent="-285750">
                <a:buFont typeface="Arial" pitchFamily="34" charset="0"/>
                <a:buChar char="•"/>
              </a:pPr>
              <a:r>
                <a:rPr lang="en-IE" dirty="0">
                  <a:solidFill>
                    <a:schemeClr val="tx2"/>
                  </a:solidFill>
                </a:rPr>
                <a:t>Alter</a:t>
              </a:r>
            </a:p>
            <a:p>
              <a:pPr marL="555625" lvl="2" indent="-285750">
                <a:buFont typeface="Arial" pitchFamily="34" charset="0"/>
                <a:buChar char="•"/>
              </a:pPr>
              <a:r>
                <a:rPr lang="en-IE" dirty="0">
                  <a:solidFill>
                    <a:schemeClr val="tx2"/>
                  </a:solidFill>
                </a:rPr>
                <a:t>Deny/damage</a:t>
              </a:r>
            </a:p>
            <a:p>
              <a:pPr marL="555625" lvl="2" indent="-285750">
                <a:buFont typeface="Arial" pitchFamily="34" charset="0"/>
                <a:buChar char="•"/>
              </a:pPr>
              <a:r>
                <a:rPr lang="en-IE" dirty="0">
                  <a:solidFill>
                    <a:schemeClr val="tx2"/>
                  </a:solidFill>
                </a:rPr>
                <a:t>Control</a:t>
              </a:r>
            </a:p>
          </p:txBody>
        </p:sp>
        <p:pic>
          <p:nvPicPr>
            <p:cNvPr id="33" name="Picture 3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29425" y="1788980"/>
              <a:ext cx="1371600" cy="1143000"/>
            </a:xfrm>
            <a:prstGeom prst="rect">
              <a:avLst/>
            </a:prstGeom>
          </p:spPr>
        </p:pic>
      </p:grpSp>
    </p:spTree>
    <p:extLst>
      <p:ext uri="{BB962C8B-B14F-4D97-AF65-F5344CB8AC3E}">
        <p14:creationId xmlns:p14="http://schemas.microsoft.com/office/powerpoint/2010/main" val="2229029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
                                        </p:tgtEl>
                                        <p:attrNameLst>
                                          <p:attrName>style.visibility</p:attrName>
                                        </p:attrNameLst>
                                      </p:cBhvr>
                                      <p:to>
                                        <p:strVal val="visible"/>
                                      </p:to>
                                    </p:set>
                                    <p:animEffect transition="in" filter="fade">
                                      <p:cBhvr>
                                        <p:cTn id="12"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bwMode="gray">
          <a:xfrm>
            <a:off x="3016047" y="1297858"/>
            <a:ext cx="5943600" cy="5073445"/>
          </a:xfrm>
          <a:prstGeom prst="roundRect">
            <a:avLst>
              <a:gd name="adj" fmla="val 12597"/>
            </a:avLst>
          </a:prstGeom>
          <a:noFill/>
          <a:ln w="38100" algn="ctr">
            <a:solidFill>
              <a:srgbClr val="005998"/>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 name="Title 1"/>
          <p:cNvSpPr>
            <a:spLocks noGrp="1"/>
          </p:cNvSpPr>
          <p:nvPr>
            <p:ph type="title"/>
          </p:nvPr>
        </p:nvSpPr>
        <p:spPr/>
        <p:txBody>
          <a:bodyPr/>
          <a:lstStyle/>
          <a:p>
            <a:r>
              <a:rPr lang="en-IE" dirty="0" smtClean="0"/>
              <a:t>COCOMA Design</a:t>
            </a:r>
            <a:endParaRPr lang="en-IE" dirty="0"/>
          </a:p>
        </p:txBody>
      </p:sp>
      <p:grpSp>
        <p:nvGrpSpPr>
          <p:cNvPr id="3" name="Group 2"/>
          <p:cNvGrpSpPr/>
          <p:nvPr/>
        </p:nvGrpSpPr>
        <p:grpSpPr>
          <a:xfrm>
            <a:off x="61033" y="5346322"/>
            <a:ext cx="2287146" cy="1137605"/>
            <a:chOff x="-191086" y="4085448"/>
            <a:chExt cx="3398293" cy="1487601"/>
          </a:xfrm>
        </p:grpSpPr>
        <p:sp>
          <p:nvSpPr>
            <p:cNvPr id="4" name="Cube 3"/>
            <p:cNvSpPr/>
            <p:nvPr/>
          </p:nvSpPr>
          <p:spPr bwMode="gray">
            <a:xfrm>
              <a:off x="-191086" y="4563115"/>
              <a:ext cx="3398293" cy="1009934"/>
            </a:xfrm>
            <a:prstGeom prst="cube">
              <a:avLst>
                <a:gd name="adj" fmla="val 46053"/>
              </a:avLst>
            </a:prstGeom>
            <a:solidFill>
              <a:srgbClr val="66CCFF"/>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400" b="1" i="0" u="none" strike="noStrike" kern="0" cap="none" spc="0" normalizeH="0" baseline="0" noProof="0" dirty="0" smtClean="0">
                  <a:ln>
                    <a:noFill/>
                  </a:ln>
                  <a:effectLst/>
                  <a:uLnTx/>
                  <a:uFillTx/>
                  <a:ea typeface="Arial Unicode MS" pitchFamily="34" charset="-128"/>
                  <a:cs typeface="Arial Unicode MS" pitchFamily="34" charset="-128"/>
                </a:rPr>
                <a:t>Test Environment</a:t>
              </a:r>
            </a:p>
          </p:txBody>
        </p:sp>
        <p:sp>
          <p:nvSpPr>
            <p:cNvPr id="5" name="Cube 4"/>
            <p:cNvSpPr/>
            <p:nvPr/>
          </p:nvSpPr>
          <p:spPr bwMode="gray">
            <a:xfrm>
              <a:off x="122812" y="4085448"/>
              <a:ext cx="1146412" cy="846161"/>
            </a:xfrm>
            <a:prstGeom prst="cube">
              <a:avLst/>
            </a:prstGeom>
            <a:solidFill>
              <a:srgbClr val="FFC000"/>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100" b="0" i="0" u="none" strike="noStrike" kern="0" cap="none" spc="0" normalizeH="0" baseline="0" noProof="0" dirty="0" err="1" smtClean="0">
                  <a:ln>
                    <a:noFill/>
                  </a:ln>
                  <a:effectLst/>
                  <a:uLnTx/>
                  <a:uFillTx/>
                  <a:ea typeface="Arial Unicode MS" pitchFamily="34" charset="-128"/>
                  <a:cs typeface="Arial Unicode MS" pitchFamily="34" charset="-128"/>
                </a:rPr>
                <a:t>SuT</a:t>
              </a:r>
              <a:endParaRPr kumimoji="0" lang="en-IE" sz="11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6" name="Cube 5"/>
            <p:cNvSpPr/>
            <p:nvPr/>
          </p:nvSpPr>
          <p:spPr bwMode="gray">
            <a:xfrm>
              <a:off x="1220433" y="4361699"/>
              <a:ext cx="1581288" cy="574457"/>
            </a:xfrm>
            <a:prstGeom prst="cube">
              <a:avLst/>
            </a:prstGeom>
            <a:solidFill>
              <a:srgbClr val="005998"/>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050" b="0" i="0" u="none" strike="noStrike" kern="0" cap="none" spc="0" normalizeH="0" baseline="0" noProof="0" dirty="0" smtClean="0">
                  <a:ln>
                    <a:noFill/>
                  </a:ln>
                  <a:solidFill>
                    <a:schemeClr val="bg1"/>
                  </a:solidFill>
                  <a:effectLst/>
                  <a:uLnTx/>
                  <a:uFillTx/>
                  <a:ea typeface="Arial Unicode MS" pitchFamily="34" charset="-128"/>
                  <a:cs typeface="Arial Unicode MS" pitchFamily="34" charset="-128"/>
                </a:rPr>
                <a:t>COCOMA</a:t>
              </a:r>
            </a:p>
          </p:txBody>
        </p:sp>
      </p:grpSp>
      <p:cxnSp>
        <p:nvCxnSpPr>
          <p:cNvPr id="12" name="Straight Connector 11"/>
          <p:cNvCxnSpPr>
            <a:stCxn id="6" idx="0"/>
          </p:cNvCxnSpPr>
          <p:nvPr/>
        </p:nvCxnSpPr>
        <p:spPr>
          <a:xfrm flipV="1">
            <a:off x="1598063" y="2540000"/>
            <a:ext cx="1417984" cy="3017578"/>
          </a:xfrm>
          <a:prstGeom prst="line">
            <a:avLst/>
          </a:prstGeom>
          <a:ln w="38100">
            <a:solidFill>
              <a:srgbClr val="005998"/>
            </a:solidFill>
          </a:ln>
        </p:spPr>
        <p:style>
          <a:lnRef idx="1">
            <a:schemeClr val="accent1"/>
          </a:lnRef>
          <a:fillRef idx="0">
            <a:schemeClr val="accent1"/>
          </a:fillRef>
          <a:effectRef idx="0">
            <a:schemeClr val="accent1"/>
          </a:effectRef>
          <a:fontRef idx="minor">
            <a:schemeClr val="tx1"/>
          </a:fontRef>
        </p:style>
      </p:cxnSp>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8769" y="1443095"/>
            <a:ext cx="5335318" cy="4797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69911" y="5832571"/>
            <a:ext cx="475755" cy="257361"/>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78724" y="5439291"/>
            <a:ext cx="431126" cy="144461"/>
          </a:xfrm>
          <a:prstGeom prst="rect">
            <a:avLst/>
          </a:prstGeom>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68151" y="2754474"/>
            <a:ext cx="646710" cy="218440"/>
          </a:xfrm>
          <a:prstGeom prst="rect">
            <a:avLst/>
          </a:prstGeom>
        </p:spPr>
      </p:pic>
      <p:sp>
        <p:nvSpPr>
          <p:cNvPr id="27" name="TextBox 26"/>
          <p:cNvSpPr txBox="1"/>
          <p:nvPr/>
        </p:nvSpPr>
        <p:spPr>
          <a:xfrm>
            <a:off x="4397488" y="5679702"/>
            <a:ext cx="906780" cy="138499"/>
          </a:xfrm>
          <a:prstGeom prst="rect">
            <a:avLst/>
          </a:prstGeom>
          <a:solidFill>
            <a:schemeClr val="tx2">
              <a:lumMod val="20000"/>
              <a:lumOff val="80000"/>
            </a:schemeClr>
          </a:solidFill>
        </p:spPr>
        <p:txBody>
          <a:bodyPr wrap="square" lIns="0" tIns="0" rIns="0" bIns="0" rtlCol="0">
            <a:spAutoFit/>
          </a:bodyPr>
          <a:lstStyle/>
          <a:p>
            <a:pPr fontAlgn="base">
              <a:spcBef>
                <a:spcPct val="50000"/>
              </a:spcBef>
              <a:spcAft>
                <a:spcPct val="0"/>
              </a:spcAft>
              <a:buClr>
                <a:srgbClr val="F0AB00"/>
              </a:buClr>
              <a:buSzPct val="80000"/>
            </a:pPr>
            <a:r>
              <a:rPr lang="en-IE" sz="900" b="1" kern="0" dirty="0" err="1" smtClean="0">
                <a:ea typeface="Arial Unicode MS" pitchFamily="34" charset="-128"/>
                <a:cs typeface="Arial Unicode MS" pitchFamily="34" charset="-128"/>
              </a:rPr>
              <a:t>Stressapptest</a:t>
            </a:r>
            <a:endParaRPr lang="en-IE" sz="900" b="1" kern="0" dirty="0" smtClean="0">
              <a:ea typeface="Arial Unicode MS" pitchFamily="34" charset="-128"/>
              <a:cs typeface="Arial Unicode MS" pitchFamily="34" charset="-128"/>
            </a:endParaRPr>
          </a:p>
        </p:txBody>
      </p:sp>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28516" y="4095594"/>
            <a:ext cx="646710" cy="218440"/>
          </a:xfrm>
          <a:prstGeom prst="rect">
            <a:avLst/>
          </a:prstGeom>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892296" y="2004100"/>
            <a:ext cx="646710" cy="218440"/>
          </a:xfrm>
          <a:prstGeom prst="rect">
            <a:avLst/>
          </a:prstGeom>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75568" y="3102632"/>
            <a:ext cx="646710" cy="218440"/>
          </a:xfrm>
          <a:prstGeom prst="rect">
            <a:avLst/>
          </a:prstGeom>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35991" y="3280254"/>
            <a:ext cx="646710" cy="218440"/>
          </a:xfrm>
          <a:prstGeom prst="rect">
            <a:avLst/>
          </a:prstGeom>
        </p:spPr>
      </p:pic>
      <p:pic>
        <p:nvPicPr>
          <p:cNvPr id="32" name="Picture 3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87832" y="2252314"/>
            <a:ext cx="576364" cy="264604"/>
          </a:xfrm>
          <a:prstGeom prst="rect">
            <a:avLst/>
          </a:prstGeom>
        </p:spPr>
      </p:pic>
      <p:pic>
        <p:nvPicPr>
          <p:cNvPr id="20"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637275" y="5439291"/>
            <a:ext cx="193201" cy="193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6"/>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401607" y="5181291"/>
            <a:ext cx="214094" cy="16503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46384" y="3761292"/>
            <a:ext cx="646710" cy="218440"/>
          </a:xfrm>
          <a:prstGeom prst="rect">
            <a:avLst/>
          </a:prstGeom>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44796" y="3804472"/>
            <a:ext cx="646710" cy="218440"/>
          </a:xfrm>
          <a:prstGeom prst="rect">
            <a:avLst/>
          </a:prstGeom>
        </p:spPr>
      </p:pic>
    </p:spTree>
    <p:extLst>
      <p:ext uri="{BB962C8B-B14F-4D97-AF65-F5344CB8AC3E}">
        <p14:creationId xmlns:p14="http://schemas.microsoft.com/office/powerpoint/2010/main" val="16094854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nodeType="withEffect">
                                  <p:stCondLst>
                                    <p:cond delay="0"/>
                                  </p:stCondLst>
                                  <p:childTnLst>
                                    <p:set>
                                      <p:cBhvr>
                                        <p:cTn id="12" dur="1" fill="hold">
                                          <p:stCondLst>
                                            <p:cond delay="0"/>
                                          </p:stCondLst>
                                        </p:cTn>
                                        <p:tgtEl>
                                          <p:spTgt spid="7171"/>
                                        </p:tgtEl>
                                        <p:attrNameLst>
                                          <p:attrName>style.visibility</p:attrName>
                                        </p:attrNameLst>
                                      </p:cBhvr>
                                      <p:to>
                                        <p:strVal val="visible"/>
                                      </p:to>
                                    </p:set>
                                    <p:animEffect transition="in" filter="fade">
                                      <p:cBhvr>
                                        <p:cTn id="13" dur="500"/>
                                        <p:tgtEl>
                                          <p:spTgt spid="7171"/>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29"/>
                                        </p:tgtEl>
                                        <p:attrNameLst>
                                          <p:attrName>style.visibility</p:attrName>
                                        </p:attrNameLst>
                                      </p:cBhvr>
                                      <p:to>
                                        <p:strVal val="visible"/>
                                      </p:to>
                                    </p:set>
                                    <p:animEffect transition="in" filter="wipe(down)">
                                      <p:cBhvr>
                                        <p:cTn id="18" dur="500"/>
                                        <p:tgtEl>
                                          <p:spTgt spid="29"/>
                                        </p:tgtEl>
                                      </p:cBhvr>
                                    </p:animEffect>
                                  </p:childTnLst>
                                </p:cTn>
                              </p:par>
                              <p:par>
                                <p:cTn id="19" presetID="22" presetClass="entr" presetSubtype="4"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wipe(down)">
                                      <p:cBhvr>
                                        <p:cTn id="21" dur="500"/>
                                        <p:tgtEl>
                                          <p:spTgt spid="30"/>
                                        </p:tgtEl>
                                      </p:cBhvr>
                                    </p:animEffect>
                                  </p:childTnLst>
                                </p:cTn>
                              </p:par>
                              <p:par>
                                <p:cTn id="22" presetID="22" presetClass="entr" presetSubtype="4" fill="hold" nodeType="with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wipe(down)">
                                      <p:cBhvr>
                                        <p:cTn id="24" dur="500"/>
                                        <p:tgtEl>
                                          <p:spTgt spid="26"/>
                                        </p:tgtEl>
                                      </p:cBhvr>
                                    </p:animEffect>
                                  </p:childTnLst>
                                </p:cTn>
                              </p:par>
                              <p:par>
                                <p:cTn id="25" presetID="22" presetClass="entr" presetSubtype="4" fill="hold" nodeType="with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wipe(down)">
                                      <p:cBhvr>
                                        <p:cTn id="27" dur="500"/>
                                        <p:tgtEl>
                                          <p:spTgt spid="28"/>
                                        </p:tgtEl>
                                      </p:cBhvr>
                                    </p:animEffect>
                                  </p:childTnLst>
                                </p:cTn>
                              </p:par>
                              <p:par>
                                <p:cTn id="28" presetID="22" presetClass="entr" presetSubtype="4" fill="hold" nodeType="withEffect">
                                  <p:stCondLst>
                                    <p:cond delay="0"/>
                                  </p:stCondLst>
                                  <p:childTnLst>
                                    <p:set>
                                      <p:cBhvr>
                                        <p:cTn id="29" dur="1" fill="hold">
                                          <p:stCondLst>
                                            <p:cond delay="0"/>
                                          </p:stCondLst>
                                        </p:cTn>
                                        <p:tgtEl>
                                          <p:spTgt spid="31"/>
                                        </p:tgtEl>
                                        <p:attrNameLst>
                                          <p:attrName>style.visibility</p:attrName>
                                        </p:attrNameLst>
                                      </p:cBhvr>
                                      <p:to>
                                        <p:strVal val="visible"/>
                                      </p:to>
                                    </p:set>
                                    <p:animEffect transition="in" filter="wipe(down)">
                                      <p:cBhvr>
                                        <p:cTn id="30" dur="500"/>
                                        <p:tgtEl>
                                          <p:spTgt spid="31"/>
                                        </p:tgtEl>
                                      </p:cBhvr>
                                    </p:animEffect>
                                  </p:childTnLst>
                                </p:cTn>
                              </p:par>
                              <p:par>
                                <p:cTn id="31" presetID="22" presetClass="entr" presetSubtype="4"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wipe(down)">
                                      <p:cBhvr>
                                        <p:cTn id="33" dur="500"/>
                                        <p:tgtEl>
                                          <p:spTgt spid="23"/>
                                        </p:tgtEl>
                                      </p:cBhvr>
                                    </p:animEffect>
                                  </p:childTnLst>
                                </p:cTn>
                              </p:par>
                              <p:par>
                                <p:cTn id="34" presetID="22" presetClass="entr" presetSubtype="4" fill="hold" nodeType="with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wipe(down)">
                                      <p:cBhvr>
                                        <p:cTn id="36" dur="500"/>
                                        <p:tgtEl>
                                          <p:spTgt spid="2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32"/>
                                        </p:tgtEl>
                                        <p:attrNameLst>
                                          <p:attrName>style.visibility</p:attrName>
                                        </p:attrNameLst>
                                      </p:cBhvr>
                                      <p:to>
                                        <p:strVal val="visible"/>
                                      </p:to>
                                    </p:set>
                                    <p:animEffect transition="in" filter="wipe(down)">
                                      <p:cBhvr>
                                        <p:cTn id="41" dur="500"/>
                                        <p:tgtEl>
                                          <p:spTgt spid="32"/>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fade">
                                      <p:cBhvr>
                                        <p:cTn id="46" dur="500"/>
                                        <p:tgtEl>
                                          <p:spTgt spid="25"/>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fade">
                                      <p:cBhvr>
                                        <p:cTn id="51" dur="500"/>
                                        <p:tgtEl>
                                          <p:spTgt spid="21"/>
                                        </p:tgtEl>
                                      </p:cBhvr>
                                    </p:animEffect>
                                  </p:childTnLst>
                                </p:cTn>
                              </p:par>
                              <p:par>
                                <p:cTn id="52" presetID="10" presetClass="entr" presetSubtype="0" fill="hold" nodeType="with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fade">
                                      <p:cBhvr>
                                        <p:cTn id="54" dur="500"/>
                                        <p:tgtEl>
                                          <p:spTgt spid="20"/>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10" presetClass="entr" presetSubtype="0" fill="hold" nodeType="withEffect">
                                  <p:stCondLst>
                                    <p:cond delay="0"/>
                                  </p:stCondLst>
                                  <p:childTnLst>
                                    <p:set>
                                      <p:cBhvr>
                                        <p:cTn id="59" dur="1" fill="hold">
                                          <p:stCondLst>
                                            <p:cond delay="0"/>
                                          </p:stCondLst>
                                        </p:cTn>
                                        <p:tgtEl>
                                          <p:spTgt spid="22"/>
                                        </p:tgtEl>
                                        <p:attrNameLst>
                                          <p:attrName>style.visibility</p:attrName>
                                        </p:attrNameLst>
                                      </p:cBhvr>
                                      <p:to>
                                        <p:strVal val="visible"/>
                                      </p:to>
                                    </p:set>
                                    <p:animEffect transition="in" filter="fade">
                                      <p:cBhvr>
                                        <p:cTn id="6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Benefits in adopting COCOMA</a:t>
            </a:r>
            <a:endParaRPr lang="en-IE" dirty="0"/>
          </a:p>
        </p:txBody>
      </p:sp>
      <p:sp>
        <p:nvSpPr>
          <p:cNvPr id="3" name="Text Placeholder 2"/>
          <p:cNvSpPr>
            <a:spLocks noGrp="1"/>
          </p:cNvSpPr>
          <p:nvPr>
            <p:ph type="body" sz="quarter" idx="10"/>
          </p:nvPr>
        </p:nvSpPr>
        <p:spPr>
          <a:xfrm>
            <a:off x="324000" y="1258639"/>
            <a:ext cx="8494713" cy="4906665"/>
          </a:xfrm>
        </p:spPr>
        <p:txBody>
          <a:bodyPr/>
          <a:lstStyle/>
          <a:p>
            <a:pPr marL="285750" lvl="1" indent="-285750">
              <a:buFont typeface="Arial" pitchFamily="34" charset="0"/>
              <a:buChar char="•"/>
            </a:pPr>
            <a:r>
              <a:rPr lang="en-IE" dirty="0" smtClean="0"/>
              <a:t>Experimenters will be able to</a:t>
            </a:r>
          </a:p>
          <a:p>
            <a:pPr marL="555625" lvl="2" indent="-285750">
              <a:buFont typeface="Arial" pitchFamily="34" charset="0"/>
              <a:buChar char="•"/>
            </a:pPr>
            <a:r>
              <a:rPr lang="en-IE" dirty="0" smtClean="0"/>
              <a:t>study </a:t>
            </a:r>
            <a:r>
              <a:rPr lang="en-IE" dirty="0"/>
              <a:t>their system under real world effects conditions </a:t>
            </a:r>
            <a:endParaRPr lang="en-IE" dirty="0" smtClean="0"/>
          </a:p>
          <a:p>
            <a:pPr marL="555625" lvl="2" indent="-285750">
              <a:buFont typeface="Arial" pitchFamily="34" charset="0"/>
              <a:buChar char="•"/>
            </a:pPr>
            <a:r>
              <a:rPr lang="en-IE" dirty="0" smtClean="0"/>
              <a:t>control those conditions</a:t>
            </a:r>
          </a:p>
          <a:p>
            <a:pPr marL="555625" lvl="2" indent="-285750">
              <a:buFont typeface="Arial" pitchFamily="34" charset="0"/>
              <a:buChar char="•"/>
            </a:pPr>
            <a:r>
              <a:rPr lang="en-IE" dirty="0" smtClean="0"/>
              <a:t>correlate distributions and performances/results </a:t>
            </a:r>
            <a:r>
              <a:rPr lang="en-IE" dirty="0"/>
              <a:t>of </a:t>
            </a:r>
            <a:r>
              <a:rPr lang="en-IE" dirty="0" smtClean="0"/>
              <a:t>their </a:t>
            </a:r>
            <a:r>
              <a:rPr lang="en-IE" dirty="0"/>
              <a:t>system under </a:t>
            </a:r>
            <a:r>
              <a:rPr lang="en-IE" dirty="0" smtClean="0"/>
              <a:t>test</a:t>
            </a:r>
          </a:p>
          <a:p>
            <a:pPr marL="555625" lvl="2" indent="-285750">
              <a:buFont typeface="Arial" pitchFamily="34" charset="0"/>
              <a:buChar char="•"/>
            </a:pPr>
            <a:r>
              <a:rPr lang="en-IE" dirty="0" smtClean="0"/>
              <a:t>use those findings to discover weaknesses and tune/enhance</a:t>
            </a:r>
            <a:r>
              <a:rPr lang="en-IE" dirty="0"/>
              <a:t> </a:t>
            </a:r>
            <a:r>
              <a:rPr lang="en-IE" dirty="0" smtClean="0"/>
              <a:t>their system</a:t>
            </a:r>
          </a:p>
          <a:p>
            <a:pPr marL="285750" lvl="1" indent="-285750">
              <a:buFont typeface="Arial" pitchFamily="34" charset="0"/>
              <a:buChar char="•"/>
            </a:pPr>
            <a:r>
              <a:rPr lang="en-IE" dirty="0"/>
              <a:t>COCOMA will be released as open source under Apache v2 license</a:t>
            </a:r>
          </a:p>
          <a:p>
            <a:pPr marL="555625" lvl="2" indent="-285750">
              <a:buFont typeface="Arial" pitchFamily="34" charset="0"/>
              <a:buChar char="•"/>
            </a:pPr>
            <a:r>
              <a:rPr lang="en-IE" dirty="0" smtClean="0"/>
              <a:t>We envisage new distributions contributions to </a:t>
            </a:r>
            <a:r>
              <a:rPr lang="en-IE" dirty="0"/>
              <a:t>the </a:t>
            </a:r>
            <a:r>
              <a:rPr lang="en-IE" dirty="0" smtClean="0"/>
              <a:t>framework</a:t>
            </a:r>
          </a:p>
          <a:p>
            <a:pPr marL="733425" lvl="3" indent="-285750">
              <a:buFont typeface="Arial" pitchFamily="34" charset="0"/>
              <a:buChar char="•"/>
            </a:pPr>
            <a:r>
              <a:rPr lang="en-IE" dirty="0" smtClean="0"/>
              <a:t>Ideally </a:t>
            </a:r>
            <a:r>
              <a:rPr lang="en-IE" dirty="0"/>
              <a:t>“common” cloud patterns which can be validated and afterwards used by other </a:t>
            </a:r>
            <a:r>
              <a:rPr lang="en-IE" dirty="0" smtClean="0"/>
              <a:t>experimenters</a:t>
            </a:r>
            <a:endParaRPr lang="en-IE" dirty="0"/>
          </a:p>
          <a:p>
            <a:pPr marL="285750" lvl="1" indent="-285750">
              <a:buFont typeface="Arial" pitchFamily="34" charset="0"/>
              <a:buChar char="•"/>
            </a:pPr>
            <a:r>
              <a:rPr lang="en-IE" dirty="0" smtClean="0"/>
              <a:t>Easy integration within an existing infrastructure</a:t>
            </a:r>
            <a:endParaRPr lang="en-IE" dirty="0"/>
          </a:p>
          <a:p>
            <a:pPr marL="285750" lvl="1" indent="-285750">
              <a:buFont typeface="Arial" pitchFamily="34" charset="0"/>
              <a:buChar char="•"/>
            </a:pPr>
            <a:r>
              <a:rPr lang="en-IE" dirty="0" smtClean="0"/>
              <a:t>Ability to create and reproduce complex </a:t>
            </a:r>
            <a:r>
              <a:rPr lang="en-IE" dirty="0"/>
              <a:t>experimental </a:t>
            </a:r>
            <a:r>
              <a:rPr lang="en-IE" dirty="0" smtClean="0"/>
              <a:t>scenarios</a:t>
            </a:r>
            <a:endParaRPr lang="en-IE" dirty="0"/>
          </a:p>
        </p:txBody>
      </p:sp>
    </p:spTree>
    <p:extLst>
      <p:ext uri="{BB962C8B-B14F-4D97-AF65-F5344CB8AC3E}">
        <p14:creationId xmlns:p14="http://schemas.microsoft.com/office/powerpoint/2010/main" val="1601961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Potential Stakeholders</a:t>
            </a:r>
            <a:endParaRPr lang="en-IE" dirty="0"/>
          </a:p>
        </p:txBody>
      </p:sp>
      <p:sp>
        <p:nvSpPr>
          <p:cNvPr id="3" name="Text Placeholder 2"/>
          <p:cNvSpPr>
            <a:spLocks noGrp="1"/>
          </p:cNvSpPr>
          <p:nvPr>
            <p:ph type="body" sz="quarter" idx="10"/>
          </p:nvPr>
        </p:nvSpPr>
        <p:spPr>
          <a:xfrm>
            <a:off x="324000" y="1478280"/>
            <a:ext cx="8494713" cy="4759031"/>
          </a:xfrm>
        </p:spPr>
        <p:txBody>
          <a:bodyPr/>
          <a:lstStyle/>
          <a:p>
            <a:pPr marL="285750" indent="-285750" algn="just">
              <a:buFont typeface="Arial" pitchFamily="34" charset="0"/>
              <a:buChar char="•"/>
            </a:pPr>
            <a:r>
              <a:rPr lang="en-IE" dirty="0" smtClean="0"/>
              <a:t>Cloud Service Providers</a:t>
            </a:r>
          </a:p>
          <a:p>
            <a:pPr marL="555625" lvl="2" indent="-285750" algn="just">
              <a:buFont typeface="Arial" pitchFamily="34" charset="0"/>
              <a:buChar char="•"/>
            </a:pPr>
            <a:r>
              <a:rPr lang="en-IE" dirty="0" smtClean="0"/>
              <a:t>E.g. </a:t>
            </a:r>
            <a:r>
              <a:rPr lang="en-IE" dirty="0"/>
              <a:t>Enhance cloud management with </a:t>
            </a:r>
            <a:r>
              <a:rPr lang="en-IE" dirty="0" smtClean="0"/>
              <a:t>infrastructure </a:t>
            </a:r>
            <a:r>
              <a:rPr lang="en-IE" dirty="0"/>
              <a:t>assessment</a:t>
            </a:r>
            <a:endParaRPr lang="en-IE" b="0" dirty="0" smtClean="0"/>
          </a:p>
          <a:p>
            <a:pPr marL="285750" indent="-285750" algn="just">
              <a:buFont typeface="Arial" pitchFamily="34" charset="0"/>
              <a:buChar char="•"/>
            </a:pPr>
            <a:r>
              <a:rPr lang="en-IE" dirty="0"/>
              <a:t>C</a:t>
            </a:r>
            <a:r>
              <a:rPr lang="en-IE" dirty="0" smtClean="0"/>
              <a:t>loud Application Administrators</a:t>
            </a:r>
          </a:p>
          <a:p>
            <a:pPr marL="555625" lvl="2" indent="-285750" algn="just">
              <a:buFont typeface="Arial" pitchFamily="34" charset="0"/>
              <a:buChar char="•"/>
            </a:pPr>
            <a:r>
              <a:rPr lang="en-IE" dirty="0" smtClean="0"/>
              <a:t>E.g. Enhance cloud application management with platform assessment</a:t>
            </a:r>
            <a:endParaRPr lang="en-IE" b="0" dirty="0" smtClean="0"/>
          </a:p>
          <a:p>
            <a:pPr marL="285750" indent="-285750" algn="just">
              <a:buFont typeface="Arial" pitchFamily="34" charset="0"/>
              <a:buChar char="•"/>
            </a:pPr>
            <a:r>
              <a:rPr lang="en-IE" dirty="0" smtClean="0"/>
              <a:t>Application Developers and Testers</a:t>
            </a:r>
          </a:p>
          <a:p>
            <a:pPr marL="555625" lvl="2" indent="-285750" algn="just">
              <a:buFont typeface="Arial" pitchFamily="34" charset="0"/>
              <a:buChar char="•"/>
            </a:pPr>
            <a:r>
              <a:rPr lang="en-IE" dirty="0" smtClean="0"/>
              <a:t>E.g. Contributing to </a:t>
            </a:r>
            <a:r>
              <a:rPr lang="en-IE" dirty="0" err="1" smtClean="0"/>
              <a:t>PaaS</a:t>
            </a:r>
            <a:r>
              <a:rPr lang="en-IE" dirty="0" smtClean="0"/>
              <a:t> application testing best-practices</a:t>
            </a:r>
            <a:endParaRPr lang="en-IE" b="0" dirty="0" smtClean="0"/>
          </a:p>
          <a:p>
            <a:pPr marL="285750" indent="-285750" algn="just">
              <a:buFont typeface="Arial" pitchFamily="34" charset="0"/>
              <a:buChar char="•"/>
            </a:pPr>
            <a:r>
              <a:rPr lang="en-IE" dirty="0" smtClean="0"/>
              <a:t>Benchmarks and Standards Groups</a:t>
            </a:r>
          </a:p>
          <a:p>
            <a:pPr marL="555625" lvl="2" indent="-285750" algn="just">
              <a:buFont typeface="Arial" pitchFamily="34" charset="0"/>
              <a:buChar char="•"/>
            </a:pPr>
            <a:r>
              <a:rPr lang="en-IE" dirty="0" smtClean="0"/>
              <a:t>E.g. Possible contribution</a:t>
            </a:r>
            <a:r>
              <a:rPr lang="en-IE" b="0" dirty="0" smtClean="0"/>
              <a:t> to validation of cloud usage patterns (SPEC – RG Cloud WG)</a:t>
            </a:r>
            <a:endParaRPr lang="en-IE" b="0" dirty="0"/>
          </a:p>
          <a:p>
            <a:pPr algn="just"/>
            <a:endParaRPr lang="en-IE" b="0" dirty="0"/>
          </a:p>
        </p:txBody>
      </p:sp>
    </p:spTree>
    <p:extLst>
      <p:ext uri="{BB962C8B-B14F-4D97-AF65-F5344CB8AC3E}">
        <p14:creationId xmlns:p14="http://schemas.microsoft.com/office/powerpoint/2010/main" val="3613454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Thank You!</a:t>
            </a:r>
            <a:endParaRPr lang="en-US" dirty="0"/>
          </a:p>
        </p:txBody>
      </p:sp>
      <p:sp>
        <p:nvSpPr>
          <p:cNvPr id="2" name="Text Placeholder 1"/>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739931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1146694"/>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550682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The General Business Problem of Software Testing</a:t>
            </a:r>
          </a:p>
        </p:txBody>
      </p:sp>
      <p:sp>
        <p:nvSpPr>
          <p:cNvPr id="4" name="Rectangle 20"/>
          <p:cNvSpPr/>
          <p:nvPr/>
        </p:nvSpPr>
        <p:spPr>
          <a:xfrm>
            <a:off x="300554" y="5899379"/>
            <a:ext cx="8569564" cy="430883"/>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IE" sz="1100" b="0" i="0" u="none" strike="noStrike" kern="1200" cap="none" spc="0" baseline="0" dirty="0" smtClean="0">
                <a:solidFill>
                  <a:srgbClr val="000000"/>
                </a:solidFill>
                <a:uFillTx/>
                <a:latin typeface="Calibri"/>
              </a:rPr>
              <a:t>[1] </a:t>
            </a:r>
            <a:r>
              <a:rPr lang="en-IE" sz="1100" b="0" i="0" u="none" strike="noStrike" kern="1200" cap="none" spc="0" baseline="0" dirty="0">
                <a:solidFill>
                  <a:srgbClr val="000000"/>
                </a:solidFill>
                <a:uFillTx/>
                <a:latin typeface="Calibri"/>
              </a:rPr>
              <a:t>M-C. </a:t>
            </a:r>
            <a:r>
              <a:rPr lang="en-IE" sz="1100" b="0" i="0" u="none" strike="noStrike" kern="1200" cap="none" spc="0" baseline="0" dirty="0" err="1">
                <a:solidFill>
                  <a:srgbClr val="000000"/>
                </a:solidFill>
                <a:uFillTx/>
                <a:latin typeface="Calibri"/>
              </a:rPr>
              <a:t>Ballou</a:t>
            </a:r>
            <a:r>
              <a:rPr lang="en-IE" sz="1100" b="0" i="0" u="none" strike="noStrike" kern="1200" cap="none" spc="0" baseline="0" dirty="0">
                <a:solidFill>
                  <a:srgbClr val="000000"/>
                </a:solidFill>
                <a:uFillTx/>
                <a:latin typeface="Calibri"/>
              </a:rPr>
              <a:t>, "Improving Software Quality to Drive Business Agility", IDC Survey and White Paper (Sponsored by </a:t>
            </a:r>
            <a:r>
              <a:rPr lang="en-IE" sz="1100" b="0" i="0" u="none" strike="noStrike" kern="1200" cap="none" spc="0" baseline="0" dirty="0" err="1">
                <a:solidFill>
                  <a:srgbClr val="000000"/>
                </a:solidFill>
                <a:uFillTx/>
                <a:latin typeface="Calibri"/>
              </a:rPr>
              <a:t>Coverity</a:t>
            </a:r>
            <a:r>
              <a:rPr lang="en-IE" sz="1100" b="0" i="0" u="none" strike="noStrike" kern="1200" cap="none" spc="0" baseline="0" dirty="0">
                <a:solidFill>
                  <a:srgbClr val="000000"/>
                </a:solidFill>
                <a:uFillTx/>
                <a:latin typeface="Calibri"/>
              </a:rPr>
              <a:t> Inc.), 2008</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IE" sz="1100" b="0" i="0" u="none" strike="noStrike" kern="1200" cap="none" spc="0" baseline="0" dirty="0" smtClean="0">
                <a:solidFill>
                  <a:srgbClr val="000000"/>
                </a:solidFill>
                <a:uFillTx/>
                <a:latin typeface="Calibri"/>
              </a:rPr>
              <a:t>[2] </a:t>
            </a:r>
            <a:r>
              <a:rPr lang="en-IE" sz="1100" b="0" i="0" u="none" strike="noStrike" kern="1200" cap="none" spc="0" baseline="0" dirty="0">
                <a:solidFill>
                  <a:srgbClr val="000000"/>
                </a:solidFill>
                <a:uFillTx/>
                <a:latin typeface="Calibri"/>
              </a:rPr>
              <a:t>B. </a:t>
            </a:r>
            <a:r>
              <a:rPr lang="en-IE" sz="1100" b="0" i="0" u="none" strike="noStrike" kern="1200" cap="none" spc="0" baseline="0" dirty="0" err="1">
                <a:solidFill>
                  <a:srgbClr val="000000"/>
                </a:solidFill>
                <a:uFillTx/>
                <a:latin typeface="Calibri"/>
              </a:rPr>
              <a:t>Gauf</a:t>
            </a:r>
            <a:r>
              <a:rPr lang="en-IE" sz="1100" b="0" i="0" u="none" strike="noStrike" kern="1200" cap="none" spc="0" baseline="0" dirty="0">
                <a:solidFill>
                  <a:srgbClr val="000000"/>
                </a:solidFill>
                <a:uFillTx/>
                <a:latin typeface="Calibri"/>
              </a:rPr>
              <a:t>, E. Dustin, "The Case for Automated Software Testing", Journal of Software Technology, v.10, n.3, October 2007</a:t>
            </a:r>
            <a:endParaRPr lang="en-US" sz="1100" b="0" i="0" u="none" strike="noStrike" kern="1200" cap="none" spc="0" baseline="0" dirty="0">
              <a:solidFill>
                <a:srgbClr val="000000"/>
              </a:solidFill>
              <a:uFillTx/>
              <a:latin typeface="Calibri"/>
            </a:endParaRPr>
          </a:p>
        </p:txBody>
      </p:sp>
      <p:cxnSp>
        <p:nvCxnSpPr>
          <p:cNvPr id="6" name="Straight Connector 5"/>
          <p:cNvCxnSpPr/>
          <p:nvPr/>
        </p:nvCxnSpPr>
        <p:spPr>
          <a:xfrm flipV="1">
            <a:off x="300554" y="5781676"/>
            <a:ext cx="8491021" cy="1"/>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25" y="1443037"/>
            <a:ext cx="6991350" cy="2725441"/>
          </a:xfrm>
          <a:prstGeom prst="rect">
            <a:avLst/>
          </a:prstGeom>
        </p:spPr>
      </p:pic>
      <p:sp>
        <p:nvSpPr>
          <p:cNvPr id="10" name="Text Placeholder 2"/>
          <p:cNvSpPr txBox="1">
            <a:spLocks/>
          </p:cNvSpPr>
          <p:nvPr/>
        </p:nvSpPr>
        <p:spPr bwMode="auto">
          <a:xfrm>
            <a:off x="342900" y="4894689"/>
            <a:ext cx="7772043" cy="79208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 typeface="Arial" pitchFamily="34"/>
              <a:buChar char="•"/>
              <a:tabLst/>
              <a:defRPr/>
            </a:pPr>
            <a:r>
              <a:rPr kumimoji="0" lang="en-US" sz="2200" b="0" i="0" u="none" strike="noStrike" kern="0" cap="none" spc="0" normalizeH="0" baseline="0" noProof="0" dirty="0" smtClean="0">
                <a:ln>
                  <a:noFill/>
                </a:ln>
                <a:solidFill>
                  <a:schemeClr val="tx1"/>
                </a:solidFill>
                <a:effectLst/>
                <a:uLnTx/>
                <a:uFillTx/>
                <a:latin typeface="+mn-lt"/>
                <a:ea typeface="+mn-ea"/>
                <a:cs typeface="+mn-cs"/>
              </a:rPr>
              <a:t>Testing is Expensive (30 – 50% of Budget [1])</a:t>
            </a:r>
          </a:p>
          <a:p>
            <a:pPr marL="342900" marR="0" lvl="0" indent="-342900" algn="l" defTabSz="914400" rtl="0" eaLnBrk="0" fontAlgn="base" latinLnBrk="0" hangingPunct="0">
              <a:lnSpc>
                <a:spcPct val="100000"/>
              </a:lnSpc>
              <a:spcBef>
                <a:spcPct val="20000"/>
              </a:spcBef>
              <a:spcAft>
                <a:spcPct val="0"/>
              </a:spcAft>
              <a:buClrTx/>
              <a:buSzTx/>
              <a:buFont typeface="Arial" pitchFamily="34"/>
              <a:buChar char="•"/>
              <a:tabLst/>
              <a:defRPr/>
            </a:pPr>
            <a:r>
              <a:rPr kumimoji="0" lang="en-IE" sz="2200" b="0" i="0" u="none" strike="noStrike" kern="0" cap="none" spc="0" normalizeH="0" baseline="0" noProof="0" dirty="0" smtClean="0">
                <a:ln>
                  <a:noFill/>
                </a:ln>
                <a:solidFill>
                  <a:schemeClr val="tx1"/>
                </a:solidFill>
                <a:effectLst/>
                <a:uLnTx/>
                <a:uFillTx/>
                <a:latin typeface="+mn-lt"/>
                <a:ea typeface="+mn-ea"/>
                <a:cs typeface="+mn-cs"/>
              </a:rPr>
              <a:t>…but so are bugs [2]</a:t>
            </a:r>
            <a:endParaRPr kumimoji="0" lang="en-US" sz="22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449214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Using the Cloud for testing, but what does it mean?</a:t>
            </a:r>
            <a:endParaRPr lang="en-IE" dirty="0"/>
          </a:p>
        </p:txBody>
      </p:sp>
      <p:sp>
        <p:nvSpPr>
          <p:cNvPr id="3" name="Text Placeholder 2"/>
          <p:cNvSpPr>
            <a:spLocks noGrp="1"/>
          </p:cNvSpPr>
          <p:nvPr>
            <p:ph type="body" idx="4294967295"/>
          </p:nvPr>
        </p:nvSpPr>
        <p:spPr>
          <a:xfrm>
            <a:off x="685800" y="1367061"/>
            <a:ext cx="7772400" cy="4896544"/>
          </a:xfrm>
        </p:spPr>
        <p:txBody>
          <a:bodyPr/>
          <a:lstStyle/>
          <a:p>
            <a:r>
              <a:rPr lang="en-IE" sz="2000" dirty="0" smtClean="0"/>
              <a:t>Different flavours:</a:t>
            </a:r>
          </a:p>
          <a:p>
            <a:pPr lvl="1"/>
            <a:r>
              <a:rPr lang="en-IE" sz="2000" dirty="0" smtClean="0"/>
              <a:t>In-cloud testing:</a:t>
            </a:r>
          </a:p>
          <a:p>
            <a:pPr lvl="2"/>
            <a:r>
              <a:rPr lang="en-IE" sz="2000" dirty="0" smtClean="0"/>
              <a:t>Performed inside a cloud to ensure the quality of the services offered by the cloud infrastructure itself</a:t>
            </a:r>
          </a:p>
          <a:p>
            <a:pPr lvl="1"/>
            <a:r>
              <a:rPr lang="en-IE" sz="2000" dirty="0" smtClean="0"/>
              <a:t>Cloud for testing:</a:t>
            </a:r>
          </a:p>
          <a:p>
            <a:pPr lvl="2"/>
            <a:r>
              <a:rPr lang="en-IE" sz="2000" dirty="0" smtClean="0"/>
              <a:t>Using the cloud to create a critical mass of users/traffic towards a System Under Test</a:t>
            </a:r>
          </a:p>
          <a:p>
            <a:pPr lvl="1"/>
            <a:r>
              <a:rPr lang="en-IE" sz="2000" dirty="0" smtClean="0"/>
              <a:t>Over-cloud testing:</a:t>
            </a:r>
          </a:p>
          <a:p>
            <a:pPr lvl="2"/>
            <a:r>
              <a:rPr lang="en-IE" sz="2000" dirty="0" smtClean="0"/>
              <a:t>To ensure the quality of the end-to-end cloud-application over the cloud</a:t>
            </a:r>
          </a:p>
        </p:txBody>
      </p:sp>
    </p:spTree>
    <p:extLst>
      <p:ext uri="{BB962C8B-B14F-4D97-AF65-F5344CB8AC3E}">
        <p14:creationId xmlns:p14="http://schemas.microsoft.com/office/powerpoint/2010/main" val="6639510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Difficult to decide!</a:t>
            </a:r>
            <a:endParaRPr lang="en-IE"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869" y="3124198"/>
            <a:ext cx="4178356" cy="323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063" name="Group 2062"/>
          <p:cNvGrpSpPr/>
          <p:nvPr/>
        </p:nvGrpSpPr>
        <p:grpSpPr>
          <a:xfrm>
            <a:off x="219176" y="1343688"/>
            <a:ext cx="4022644" cy="3097737"/>
            <a:chOff x="12083" y="1246484"/>
            <a:chExt cx="5058311" cy="3834053"/>
          </a:xfrm>
        </p:grpSpPr>
        <p:pic>
          <p:nvPicPr>
            <p:cNvPr id="2058" name="Picture 205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083" y="2744480"/>
              <a:ext cx="2436585" cy="1491289"/>
            </a:xfrm>
            <a:prstGeom prst="rect">
              <a:avLst/>
            </a:prstGeom>
          </p:spPr>
        </p:pic>
        <p:pic>
          <p:nvPicPr>
            <p:cNvPr id="2059" name="Picture 205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8433" y="1303134"/>
              <a:ext cx="2206333" cy="1345863"/>
            </a:xfrm>
            <a:prstGeom prst="rect">
              <a:avLst/>
            </a:prstGeom>
          </p:spPr>
        </p:pic>
        <p:pic>
          <p:nvPicPr>
            <p:cNvPr id="2060" name="Picture 205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39570" y="3810402"/>
              <a:ext cx="1873049" cy="1067638"/>
            </a:xfrm>
            <a:prstGeom prst="rect">
              <a:avLst/>
            </a:prstGeom>
          </p:spPr>
        </p:pic>
        <p:pic>
          <p:nvPicPr>
            <p:cNvPr id="2061" name="Picture 206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24766" y="1246484"/>
              <a:ext cx="2445628" cy="1394008"/>
            </a:xfrm>
            <a:prstGeom prst="rect">
              <a:avLst/>
            </a:prstGeom>
          </p:spPr>
        </p:pic>
        <p:pic>
          <p:nvPicPr>
            <p:cNvPr id="2062" name="Picture 206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889929" y="2744480"/>
              <a:ext cx="1358922" cy="1029487"/>
            </a:xfrm>
            <a:prstGeom prst="rect">
              <a:avLst/>
            </a:prstGeom>
          </p:spPr>
        </p:pic>
        <p:pic>
          <p:nvPicPr>
            <p:cNvPr id="2048" name="Picture 204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47700" y="1421292"/>
              <a:ext cx="1219200" cy="1219200"/>
            </a:xfrm>
            <a:prstGeom prst="rect">
              <a:avLst/>
            </a:prstGeom>
          </p:spPr>
        </p:pic>
        <p:pic>
          <p:nvPicPr>
            <p:cNvPr id="2049" name="Picture 204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20775" y="2880524"/>
              <a:ext cx="1219200" cy="1219200"/>
            </a:xfrm>
            <a:prstGeom prst="rect">
              <a:avLst/>
            </a:prstGeom>
          </p:spPr>
        </p:pic>
        <p:pic>
          <p:nvPicPr>
            <p:cNvPr id="2051" name="Picture 2050"/>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302934" y="1421122"/>
              <a:ext cx="1219370" cy="1219370"/>
            </a:xfrm>
            <a:prstGeom prst="rect">
              <a:avLst/>
            </a:prstGeom>
          </p:spPr>
        </p:pic>
        <p:pic>
          <p:nvPicPr>
            <p:cNvPr id="2052" name="Picture 205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061083" y="2640492"/>
              <a:ext cx="967413" cy="967413"/>
            </a:xfrm>
            <a:prstGeom prst="rect">
              <a:avLst/>
            </a:prstGeom>
          </p:spPr>
        </p:pic>
        <p:pic>
          <p:nvPicPr>
            <p:cNvPr id="2053" name="Picture 205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211420" y="3861337"/>
              <a:ext cx="1219200" cy="1219200"/>
            </a:xfrm>
            <a:prstGeom prst="rect">
              <a:avLst/>
            </a:prstGeom>
          </p:spPr>
        </p:pic>
      </p:grpSp>
      <p:grpSp>
        <p:nvGrpSpPr>
          <p:cNvPr id="2077" name="Group 2076"/>
          <p:cNvGrpSpPr/>
          <p:nvPr/>
        </p:nvGrpSpPr>
        <p:grpSpPr>
          <a:xfrm>
            <a:off x="224749" y="1313425"/>
            <a:ext cx="4106834" cy="3295707"/>
            <a:chOff x="224749" y="1313425"/>
            <a:chExt cx="4106834" cy="3295707"/>
          </a:xfrm>
        </p:grpSpPr>
        <p:pic>
          <p:nvPicPr>
            <p:cNvPr id="2065" name="Picture 206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24749" y="2973283"/>
              <a:ext cx="518926" cy="518926"/>
            </a:xfrm>
            <a:prstGeom prst="rect">
              <a:avLst/>
            </a:prstGeom>
          </p:spPr>
        </p:pic>
        <p:pic>
          <p:nvPicPr>
            <p:cNvPr id="2067" name="Picture 2066"/>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22657" y="1313425"/>
              <a:ext cx="700380" cy="700380"/>
            </a:xfrm>
            <a:prstGeom prst="rect">
              <a:avLst/>
            </a:prstGeom>
          </p:spPr>
        </p:pic>
        <p:pic>
          <p:nvPicPr>
            <p:cNvPr id="2068" name="Picture 2067"/>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819809" y="4011135"/>
              <a:ext cx="597997" cy="597997"/>
            </a:xfrm>
            <a:prstGeom prst="rect">
              <a:avLst/>
            </a:prstGeom>
          </p:spPr>
        </p:pic>
        <p:pic>
          <p:nvPicPr>
            <p:cNvPr id="2069" name="Picture 206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857625" y="1735805"/>
              <a:ext cx="473958" cy="394701"/>
            </a:xfrm>
            <a:prstGeom prst="rect">
              <a:avLst/>
            </a:prstGeom>
          </p:spPr>
        </p:pic>
        <p:pic>
          <p:nvPicPr>
            <p:cNvPr id="2070" name="Picture 2069"/>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360665" y="2645902"/>
              <a:ext cx="479195" cy="399062"/>
            </a:xfrm>
            <a:prstGeom prst="rect">
              <a:avLst/>
            </a:prstGeom>
          </p:spPr>
        </p:pic>
      </p:grpSp>
      <p:grpSp>
        <p:nvGrpSpPr>
          <p:cNvPr id="2075" name="Group 2074"/>
          <p:cNvGrpSpPr/>
          <p:nvPr/>
        </p:nvGrpSpPr>
        <p:grpSpPr>
          <a:xfrm>
            <a:off x="6153098" y="1578978"/>
            <a:ext cx="796949" cy="796949"/>
            <a:chOff x="6366077" y="1269977"/>
            <a:chExt cx="796949" cy="796949"/>
          </a:xfrm>
        </p:grpSpPr>
        <p:pic>
          <p:nvPicPr>
            <p:cNvPr id="2071" name="Picture 2070"/>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6366077" y="1269977"/>
              <a:ext cx="796949" cy="796949"/>
            </a:xfrm>
            <a:prstGeom prst="rect">
              <a:avLst/>
            </a:prstGeom>
          </p:spPr>
        </p:pic>
        <p:pic>
          <p:nvPicPr>
            <p:cNvPr id="2073" name="Picture 2072"/>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764551" y="1322786"/>
              <a:ext cx="347334" cy="347334"/>
            </a:xfrm>
            <a:prstGeom prst="rect">
              <a:avLst/>
            </a:prstGeom>
          </p:spPr>
        </p:pic>
        <p:pic>
          <p:nvPicPr>
            <p:cNvPr id="2074" name="Picture 2073"/>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440963" y="1572888"/>
              <a:ext cx="396806" cy="396806"/>
            </a:xfrm>
            <a:prstGeom prst="rect">
              <a:avLst/>
            </a:prstGeom>
          </p:spPr>
        </p:pic>
      </p:grpSp>
      <p:pic>
        <p:nvPicPr>
          <p:cNvPr id="2076" name="Picture 2075"/>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6898906" y="1230976"/>
            <a:ext cx="507897" cy="507897"/>
          </a:xfrm>
          <a:prstGeom prst="rect">
            <a:avLst/>
          </a:prstGeom>
        </p:spPr>
      </p:pic>
      <p:sp>
        <p:nvSpPr>
          <p:cNvPr id="88" name="Left Arrow 87"/>
          <p:cNvSpPr/>
          <p:nvPr/>
        </p:nvSpPr>
        <p:spPr bwMode="gray">
          <a:xfrm>
            <a:off x="4705350" y="1735805"/>
            <a:ext cx="1343025" cy="542890"/>
          </a:xfrm>
          <a:prstGeom prst="leftArrow">
            <a:avLst/>
          </a:prstGeom>
          <a:solidFill>
            <a:schemeClr val="accent1"/>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b="0" i="0" u="none" strike="noStrike" kern="0" cap="none" spc="0" normalizeH="0" baseline="0" noProof="0" dirty="0" smtClean="0">
                <a:ln>
                  <a:noFill/>
                </a:ln>
                <a:effectLst/>
                <a:uLnTx/>
                <a:uFillTx/>
                <a:ea typeface="Arial Unicode MS" pitchFamily="34" charset="-128"/>
                <a:cs typeface="Arial Unicode MS" pitchFamily="34" charset="-128"/>
              </a:rPr>
              <a:t>?</a:t>
            </a:r>
          </a:p>
        </p:txBody>
      </p:sp>
      <p:sp>
        <p:nvSpPr>
          <p:cNvPr id="121" name="Left Arrow 120"/>
          <p:cNvSpPr/>
          <p:nvPr/>
        </p:nvSpPr>
        <p:spPr bwMode="gray">
          <a:xfrm rot="16200000">
            <a:off x="6571749" y="2474454"/>
            <a:ext cx="756597" cy="542890"/>
          </a:xfrm>
          <a:prstGeom prst="leftArrow">
            <a:avLst/>
          </a:prstGeom>
          <a:solidFill>
            <a:schemeClr val="accent1"/>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b="0" i="0" u="none" strike="noStrike" kern="0" cap="none" spc="0" normalizeH="0" baseline="0" noProof="0" dirty="0" smtClean="0">
                <a:ln>
                  <a:noFill/>
                </a:ln>
                <a:effectLst/>
                <a:uLnTx/>
                <a:uFillTx/>
                <a:ea typeface="Arial Unicode MS" pitchFamily="34" charset="-128"/>
                <a:cs typeface="Arial Unicode MS" pitchFamily="34" charset="-128"/>
              </a:rPr>
              <a:t>?</a:t>
            </a:r>
          </a:p>
        </p:txBody>
      </p:sp>
    </p:spTree>
    <p:extLst>
      <p:ext uri="{BB962C8B-B14F-4D97-AF65-F5344CB8AC3E}">
        <p14:creationId xmlns:p14="http://schemas.microsoft.com/office/powerpoint/2010/main" val="511950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76"/>
                                        </p:tgtEl>
                                        <p:attrNameLst>
                                          <p:attrName>style.visibility</p:attrName>
                                        </p:attrNameLst>
                                      </p:cBhvr>
                                      <p:to>
                                        <p:strVal val="visible"/>
                                      </p:to>
                                    </p:set>
                                    <p:animEffect transition="in" filter="fade">
                                      <p:cBhvr>
                                        <p:cTn id="7" dur="500"/>
                                        <p:tgtEl>
                                          <p:spTgt spid="2076"/>
                                        </p:tgtEl>
                                      </p:cBhvr>
                                    </p:animEffect>
                                  </p:childTnLst>
                                </p:cTn>
                              </p:par>
                              <p:par>
                                <p:cTn id="8" presetID="10" presetClass="entr" presetSubtype="0" fill="hold" nodeType="withEffect">
                                  <p:stCondLst>
                                    <p:cond delay="0"/>
                                  </p:stCondLst>
                                  <p:childTnLst>
                                    <p:set>
                                      <p:cBhvr>
                                        <p:cTn id="9" dur="1" fill="hold">
                                          <p:stCondLst>
                                            <p:cond delay="0"/>
                                          </p:stCondLst>
                                        </p:cTn>
                                        <p:tgtEl>
                                          <p:spTgt spid="2075"/>
                                        </p:tgtEl>
                                        <p:attrNameLst>
                                          <p:attrName>style.visibility</p:attrName>
                                        </p:attrNameLst>
                                      </p:cBhvr>
                                      <p:to>
                                        <p:strVal val="visible"/>
                                      </p:to>
                                    </p:set>
                                    <p:animEffect transition="in" filter="fade">
                                      <p:cBhvr>
                                        <p:cTn id="10" dur="500"/>
                                        <p:tgtEl>
                                          <p:spTgt spid="207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063"/>
                                        </p:tgtEl>
                                        <p:attrNameLst>
                                          <p:attrName>style.visibility</p:attrName>
                                        </p:attrNameLst>
                                      </p:cBhvr>
                                      <p:to>
                                        <p:strVal val="visible"/>
                                      </p:to>
                                    </p:set>
                                    <p:animEffect transition="in" filter="fade">
                                      <p:cBhvr>
                                        <p:cTn id="15" dur="500"/>
                                        <p:tgtEl>
                                          <p:spTgt spid="206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077"/>
                                        </p:tgtEl>
                                        <p:attrNameLst>
                                          <p:attrName>style.visibility</p:attrName>
                                        </p:attrNameLst>
                                      </p:cBhvr>
                                      <p:to>
                                        <p:strVal val="visible"/>
                                      </p:to>
                                    </p:set>
                                    <p:animEffect transition="in" filter="fade">
                                      <p:cBhvr>
                                        <p:cTn id="20" dur="500"/>
                                        <p:tgtEl>
                                          <p:spTgt spid="207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050"/>
                                        </p:tgtEl>
                                        <p:attrNameLst>
                                          <p:attrName>style.visibility</p:attrName>
                                        </p:attrNameLst>
                                      </p:cBhvr>
                                      <p:to>
                                        <p:strVal val="visible"/>
                                      </p:to>
                                    </p:set>
                                    <p:animEffect transition="in" filter="fade">
                                      <p:cBhvr>
                                        <p:cTn id="25" dur="500"/>
                                        <p:tgtEl>
                                          <p:spTgt spid="2050"/>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88"/>
                                        </p:tgtEl>
                                        <p:attrNameLst>
                                          <p:attrName>style.visibility</p:attrName>
                                        </p:attrNameLst>
                                      </p:cBhvr>
                                      <p:to>
                                        <p:strVal val="visible"/>
                                      </p:to>
                                    </p:set>
                                    <p:animEffect transition="in" filter="fade">
                                      <p:cBhvr>
                                        <p:cTn id="30" dur="500"/>
                                        <p:tgtEl>
                                          <p:spTgt spid="88"/>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21"/>
                                        </p:tgtEl>
                                        <p:attrNameLst>
                                          <p:attrName>style.visibility</p:attrName>
                                        </p:attrNameLst>
                                      </p:cBhvr>
                                      <p:to>
                                        <p:strVal val="visible"/>
                                      </p:to>
                                    </p:set>
                                    <p:animEffect transition="in" filter="fade">
                                      <p:cBhvr>
                                        <p:cTn id="33" dur="500"/>
                                        <p:tgtEl>
                                          <p:spTgt spid="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animBg="1"/>
      <p:bldP spid="1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What do we want then?</a:t>
            </a:r>
            <a:endParaRPr lang="en-IE" dirty="0"/>
          </a:p>
        </p:txBody>
      </p:sp>
      <p:sp>
        <p:nvSpPr>
          <p:cNvPr id="3" name="Text Placeholder 2"/>
          <p:cNvSpPr>
            <a:spLocks noGrp="1"/>
          </p:cNvSpPr>
          <p:nvPr>
            <p:ph type="body" sz="quarter" idx="10"/>
          </p:nvPr>
        </p:nvSpPr>
        <p:spPr>
          <a:xfrm>
            <a:off x="316185" y="1268366"/>
            <a:ext cx="8494713" cy="4546292"/>
          </a:xfrm>
        </p:spPr>
        <p:txBody>
          <a:bodyPr/>
          <a:lstStyle/>
          <a:p>
            <a:r>
              <a:rPr lang="en-IE" dirty="0" smtClean="0"/>
              <a:t>Our research questions, when executing testing of a </a:t>
            </a:r>
            <a:r>
              <a:rPr lang="en-IE" dirty="0" err="1" smtClean="0"/>
              <a:t>SuT</a:t>
            </a:r>
            <a:r>
              <a:rPr lang="en-IE" dirty="0" smtClean="0"/>
              <a:t> in a cloud infrastructure, are the following:</a:t>
            </a:r>
            <a:endParaRPr lang="en-IE" i="1" dirty="0" smtClean="0">
              <a:sym typeface="Wingdings" pitchFamily="2" charset="2"/>
            </a:endParaRPr>
          </a:p>
          <a:p>
            <a:pPr marL="285750" lvl="1" indent="-285750">
              <a:buFont typeface="Arial" pitchFamily="34" charset="0"/>
              <a:buChar char="•"/>
            </a:pPr>
            <a:r>
              <a:rPr lang="en-IE" kern="1200" dirty="0" smtClean="0">
                <a:latin typeface="Arial" charset="0"/>
              </a:rPr>
              <a:t>How can we assess the platform where tests are carried out?</a:t>
            </a:r>
          </a:p>
          <a:p>
            <a:pPr marL="285750" lvl="1" indent="-285750">
              <a:buFont typeface="Arial" pitchFamily="34" charset="0"/>
              <a:buChar char="•"/>
            </a:pPr>
            <a:r>
              <a:rPr lang="en-IE" dirty="0">
                <a:latin typeface="Arial" charset="0"/>
              </a:rPr>
              <a:t>How can we compare the different platforms where </a:t>
            </a:r>
            <a:r>
              <a:rPr lang="en-IE" dirty="0" smtClean="0">
                <a:latin typeface="Arial" charset="0"/>
              </a:rPr>
              <a:t>we can carry out our tests?</a:t>
            </a:r>
            <a:endParaRPr lang="en-IE" dirty="0">
              <a:latin typeface="Arial" charset="0"/>
            </a:endParaRPr>
          </a:p>
          <a:p>
            <a:pPr marL="285750" lvl="1" indent="-285750">
              <a:buFont typeface="Arial" pitchFamily="34" charset="0"/>
              <a:buChar char="•"/>
            </a:pPr>
            <a:r>
              <a:rPr lang="en-IE" kern="1200" dirty="0" smtClean="0">
                <a:latin typeface="Arial" charset="0"/>
              </a:rPr>
              <a:t>Which infrastructure pattern to carry out our tests is more effective for our </a:t>
            </a:r>
            <a:r>
              <a:rPr lang="en-IE" kern="1200" dirty="0" err="1" smtClean="0">
                <a:latin typeface="Arial" charset="0"/>
              </a:rPr>
              <a:t>SuT</a:t>
            </a:r>
            <a:r>
              <a:rPr lang="en-IE" kern="1200" dirty="0" smtClean="0">
                <a:latin typeface="Arial" charset="0"/>
              </a:rPr>
              <a:t> specific needs?</a:t>
            </a:r>
          </a:p>
          <a:p>
            <a:pPr lvl="1"/>
            <a:endParaRPr lang="en-IE" dirty="0">
              <a:latin typeface="Arial" charset="0"/>
            </a:endParaRPr>
          </a:p>
          <a:p>
            <a:r>
              <a:rPr lang="en-IE" dirty="0"/>
              <a:t>SAP is partner in </a:t>
            </a:r>
            <a:r>
              <a:rPr lang="en-IE" dirty="0" err="1"/>
              <a:t>BonFIRE</a:t>
            </a:r>
            <a:r>
              <a:rPr lang="en-IE" dirty="0"/>
              <a:t>*, FP7 project: </a:t>
            </a:r>
            <a:r>
              <a:rPr lang="en-IE" i="1" dirty="0"/>
              <a:t>A multi-site cloud facility for applications, services and systems research and experimentation</a:t>
            </a:r>
          </a:p>
          <a:p>
            <a:r>
              <a:rPr lang="en-IE" dirty="0"/>
              <a:t>SAP was </a:t>
            </a:r>
            <a:r>
              <a:rPr lang="en-IE" dirty="0" smtClean="0"/>
              <a:t>in </a:t>
            </a:r>
            <a:r>
              <a:rPr lang="en-IE" dirty="0"/>
              <a:t>charge of one of the native </a:t>
            </a:r>
            <a:r>
              <a:rPr lang="en-IE" dirty="0" smtClean="0"/>
              <a:t>experiments </a:t>
            </a:r>
            <a:r>
              <a:rPr lang="en-IE" dirty="0"/>
              <a:t>(concluded in May 2012</a:t>
            </a:r>
            <a:r>
              <a:rPr lang="en-IE" dirty="0" smtClean="0"/>
              <a:t>), </a:t>
            </a:r>
            <a:r>
              <a:rPr lang="en-IE" i="1" dirty="0"/>
              <a:t>Effective Cloud software </a:t>
            </a:r>
            <a:r>
              <a:rPr lang="en-IE" i="1" dirty="0" smtClean="0"/>
              <a:t>testing</a:t>
            </a:r>
            <a:endParaRPr lang="en-IE" dirty="0"/>
          </a:p>
          <a:p>
            <a:pPr lvl="1"/>
            <a:endParaRPr lang="en-IE" kern="1200" dirty="0" smtClean="0">
              <a:latin typeface="Arial" charset="0"/>
            </a:endParaRPr>
          </a:p>
        </p:txBody>
      </p:sp>
      <p:sp>
        <p:nvSpPr>
          <p:cNvPr id="4" name="TextBox 3"/>
          <p:cNvSpPr txBox="1"/>
          <p:nvPr/>
        </p:nvSpPr>
        <p:spPr>
          <a:xfrm>
            <a:off x="296980" y="5877689"/>
            <a:ext cx="8573483" cy="307777"/>
          </a:xfrm>
          <a:prstGeom prst="rect">
            <a:avLst/>
          </a:prstGeom>
          <a:noFill/>
        </p:spPr>
        <p:txBody>
          <a:bodyPr wrap="square" lIns="0" tIns="0" rIns="0" bIns="0" rtlCol="0">
            <a:spAutoFit/>
          </a:bodyPr>
          <a:lstStyle/>
          <a:p>
            <a:r>
              <a:rPr lang="en-IE" sz="1000" b="1" dirty="0" smtClean="0"/>
              <a:t>* Acknowledgment</a:t>
            </a:r>
            <a:r>
              <a:rPr lang="en-IE" sz="1000" dirty="0" smtClean="0"/>
              <a:t>: The </a:t>
            </a:r>
            <a:r>
              <a:rPr lang="en-IE" sz="1000" dirty="0" err="1"/>
              <a:t>BonFIRE</a:t>
            </a:r>
            <a:r>
              <a:rPr lang="en-IE" sz="1000" dirty="0"/>
              <a:t> project has received research funding from the EC's Seventh </a:t>
            </a:r>
            <a:r>
              <a:rPr lang="en-IE" sz="1000" dirty="0" smtClean="0"/>
              <a:t>Framework Programs </a:t>
            </a:r>
            <a:r>
              <a:rPr lang="en-IE" sz="1000" dirty="0"/>
              <a:t>(EU ICT-2009-257386 IP under </a:t>
            </a:r>
            <a:r>
              <a:rPr lang="en-IE" sz="1000" dirty="0" smtClean="0"/>
              <a:t>the Information </a:t>
            </a:r>
            <a:r>
              <a:rPr lang="en-IE" sz="1000" dirty="0"/>
              <a:t>and Communication Technologies Program</a:t>
            </a:r>
            <a:r>
              <a:rPr lang="en-IE" sz="1000" dirty="0" smtClean="0"/>
              <a:t>).</a:t>
            </a:r>
            <a:endParaRPr lang="en-IE" sz="1000" kern="0" dirty="0" smtClean="0">
              <a:ea typeface="Arial Unicode MS" pitchFamily="34" charset="-128"/>
              <a:cs typeface="Arial Unicode MS" pitchFamily="34" charset="-128"/>
            </a:endParaRPr>
          </a:p>
        </p:txBody>
      </p:sp>
      <p:cxnSp>
        <p:nvCxnSpPr>
          <p:cNvPr id="6" name="Straight Connector 5"/>
          <p:cNvCxnSpPr/>
          <p:nvPr/>
        </p:nvCxnSpPr>
        <p:spPr>
          <a:xfrm>
            <a:off x="296980" y="5869362"/>
            <a:ext cx="8479697"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6487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500"/>
                                        <p:tgtEl>
                                          <p:spTgt spid="3">
                                            <p:txEl>
                                              <p:pRg st="6" end="6"/>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fade">
                                      <p:cBhvr>
                                        <p:cTn id="3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What we have done so far</a:t>
            </a:r>
            <a:endParaRPr lang="en-IE" dirty="0"/>
          </a:p>
        </p:txBody>
      </p:sp>
      <p:sp>
        <p:nvSpPr>
          <p:cNvPr id="3" name="Text Placeholder 2"/>
          <p:cNvSpPr>
            <a:spLocks noGrp="1"/>
          </p:cNvSpPr>
          <p:nvPr>
            <p:ph type="body" sz="quarter" idx="10"/>
          </p:nvPr>
        </p:nvSpPr>
        <p:spPr>
          <a:xfrm>
            <a:off x="316185" y="1268366"/>
            <a:ext cx="8554278" cy="4546292"/>
          </a:xfrm>
        </p:spPr>
        <p:txBody>
          <a:bodyPr/>
          <a:lstStyle/>
          <a:p>
            <a:r>
              <a:rPr lang="en-IE" dirty="0" smtClean="0">
                <a:sym typeface="Wingdings" pitchFamily="2" charset="2"/>
              </a:rPr>
              <a:t> We derived a </a:t>
            </a:r>
            <a:r>
              <a:rPr lang="en-IE" kern="1200" dirty="0" smtClean="0">
                <a:latin typeface="Arial" charset="0"/>
              </a:rPr>
              <a:t>set </a:t>
            </a:r>
            <a:r>
              <a:rPr lang="en-IE" kern="1200" dirty="0">
                <a:latin typeface="Arial" charset="0"/>
              </a:rPr>
              <a:t>of criteria for assessing and comparing the effectiveness of platforms and infrastructure patterns for supporting cloud software </a:t>
            </a:r>
            <a:r>
              <a:rPr lang="en-IE" kern="1200" dirty="0" smtClean="0">
                <a:latin typeface="Arial" charset="0"/>
              </a:rPr>
              <a:t>testing:</a:t>
            </a:r>
          </a:p>
          <a:p>
            <a:pPr lvl="2"/>
            <a:r>
              <a:rPr lang="en-IE" kern="1200" dirty="0" smtClean="0">
                <a:latin typeface="Arial" charset="0"/>
              </a:rPr>
              <a:t>Identified an initial set from preliminary studies published in [3]:</a:t>
            </a:r>
          </a:p>
          <a:p>
            <a:pPr lvl="3"/>
            <a:r>
              <a:rPr lang="en-IE" kern="1200" dirty="0" smtClean="0">
                <a:latin typeface="Arial" charset="0"/>
              </a:rPr>
              <a:t>Cost-effectiveness</a:t>
            </a:r>
          </a:p>
          <a:p>
            <a:pPr lvl="3"/>
            <a:r>
              <a:rPr lang="en-IE" kern="1200" dirty="0" smtClean="0">
                <a:latin typeface="Arial" charset="0"/>
              </a:rPr>
              <a:t>Simplicity</a:t>
            </a:r>
          </a:p>
          <a:p>
            <a:pPr lvl="3"/>
            <a:r>
              <a:rPr lang="en-IE" kern="1200" dirty="0">
                <a:latin typeface="Arial" charset="0"/>
              </a:rPr>
              <a:t>T</a:t>
            </a:r>
            <a:r>
              <a:rPr lang="en-IE" kern="1200" dirty="0" smtClean="0">
                <a:latin typeface="Arial" charset="0"/>
              </a:rPr>
              <a:t>arget representation</a:t>
            </a:r>
          </a:p>
          <a:p>
            <a:pPr lvl="3"/>
            <a:r>
              <a:rPr lang="en-IE" dirty="0" err="1">
                <a:latin typeface="Arial" charset="0"/>
              </a:rPr>
              <a:t>Observability</a:t>
            </a:r>
            <a:endParaRPr lang="en-IE" dirty="0">
              <a:latin typeface="Arial" charset="0"/>
            </a:endParaRPr>
          </a:p>
          <a:p>
            <a:pPr lvl="3"/>
            <a:r>
              <a:rPr lang="en-IE" kern="1200" dirty="0" smtClean="0">
                <a:latin typeface="Arial" charset="0"/>
              </a:rPr>
              <a:t>Controllability</a:t>
            </a:r>
          </a:p>
          <a:p>
            <a:pPr lvl="3"/>
            <a:r>
              <a:rPr lang="en-IE" kern="1200" dirty="0" smtClean="0">
                <a:latin typeface="Arial" charset="0"/>
              </a:rPr>
              <a:t>Predictability</a:t>
            </a:r>
          </a:p>
          <a:p>
            <a:pPr lvl="3"/>
            <a:r>
              <a:rPr lang="en-IE" kern="1200" dirty="0" smtClean="0">
                <a:latin typeface="Arial" charset="0"/>
              </a:rPr>
              <a:t>Reproducibility</a:t>
            </a:r>
          </a:p>
          <a:p>
            <a:pPr lvl="2"/>
            <a:r>
              <a:rPr lang="en-IE" kern="1200" dirty="0" smtClean="0">
                <a:latin typeface="Arial" charset="0"/>
              </a:rPr>
              <a:t>Extended and refined from conducting our experiment in </a:t>
            </a:r>
            <a:r>
              <a:rPr lang="en-IE" kern="1200" dirty="0" err="1" smtClean="0">
                <a:latin typeface="Arial" charset="0"/>
              </a:rPr>
              <a:t>BonFIRE</a:t>
            </a:r>
            <a:r>
              <a:rPr lang="en-IE" kern="1200" dirty="0" smtClean="0">
                <a:latin typeface="Arial" charset="0"/>
              </a:rPr>
              <a:t>:</a:t>
            </a:r>
          </a:p>
          <a:p>
            <a:pPr lvl="3"/>
            <a:r>
              <a:rPr lang="en-IE" kern="1200" dirty="0" smtClean="0">
                <a:latin typeface="Arial" charset="0"/>
              </a:rPr>
              <a:t>Availability</a:t>
            </a:r>
          </a:p>
          <a:p>
            <a:pPr lvl="3"/>
            <a:r>
              <a:rPr lang="en-IE" kern="1200" dirty="0" smtClean="0">
                <a:latin typeface="Arial" charset="0"/>
              </a:rPr>
              <a:t>Reliability</a:t>
            </a:r>
          </a:p>
          <a:p>
            <a:pPr lvl="3"/>
            <a:r>
              <a:rPr lang="en-IE" dirty="0" smtClean="0">
                <a:solidFill>
                  <a:schemeClr val="accent3"/>
                </a:solidFill>
                <a:latin typeface="Arial" charset="0"/>
              </a:rPr>
              <a:t>Reproducible environment conditions</a:t>
            </a:r>
            <a:endParaRPr lang="en-IE" dirty="0" smtClean="0">
              <a:solidFill>
                <a:schemeClr val="accent3"/>
              </a:solidFill>
            </a:endParaRPr>
          </a:p>
          <a:p>
            <a:pPr lvl="1"/>
            <a:endParaRPr lang="en-IE" dirty="0"/>
          </a:p>
        </p:txBody>
      </p:sp>
      <p:cxnSp>
        <p:nvCxnSpPr>
          <p:cNvPr id="6" name="Straight Connector 5"/>
          <p:cNvCxnSpPr/>
          <p:nvPr/>
        </p:nvCxnSpPr>
        <p:spPr>
          <a:xfrm>
            <a:off x="296980" y="5869362"/>
            <a:ext cx="8479697"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18842" y="5838152"/>
            <a:ext cx="8651621" cy="400110"/>
          </a:xfrm>
          <a:prstGeom prst="rect">
            <a:avLst/>
          </a:prstGeom>
        </p:spPr>
        <p:txBody>
          <a:bodyPr wrap="square">
            <a:spAutoFit/>
          </a:bodyPr>
          <a:lstStyle/>
          <a:p>
            <a:r>
              <a:rPr lang="en-IE" sz="1000" dirty="0" smtClean="0"/>
              <a:t>[3] Robinson</a:t>
            </a:r>
            <a:r>
              <a:rPr lang="en-IE" sz="1000" dirty="0"/>
              <a:t>, P. and Ragusa, C. (2011) "Taxonomy and Requirements Rationalization for Infrastructure in Cloud-based Software Testing", Proceedings of the IEEE International Conference and Workshops on Cloud Computing Technology and Science (</a:t>
            </a:r>
            <a:r>
              <a:rPr lang="en-IE" sz="1000" dirty="0" err="1"/>
              <a:t>CloudCom</a:t>
            </a:r>
            <a:r>
              <a:rPr lang="en-IE" sz="1000" dirty="0"/>
              <a:t>)</a:t>
            </a:r>
          </a:p>
        </p:txBody>
      </p:sp>
    </p:spTree>
    <p:extLst>
      <p:ext uri="{BB962C8B-B14F-4D97-AF65-F5344CB8AC3E}">
        <p14:creationId xmlns:p14="http://schemas.microsoft.com/office/powerpoint/2010/main" val="2145037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500"/>
                                        <p:tgtEl>
                                          <p:spTgt spid="3">
                                            <p:txEl>
                                              <p:pRg st="8" end="8"/>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5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fade">
                                      <p:cBhvr>
                                        <p:cTn id="41" dur="500"/>
                                        <p:tgtEl>
                                          <p:spTgt spid="3">
                                            <p:txEl>
                                              <p:pRg st="9" end="9"/>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fade">
                                      <p:cBhvr>
                                        <p:cTn id="44" dur="500"/>
                                        <p:tgtEl>
                                          <p:spTgt spid="3">
                                            <p:txEl>
                                              <p:pRg st="10" end="10"/>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fade">
                                      <p:cBhvr>
                                        <p:cTn id="47" dur="500"/>
                                        <p:tgtEl>
                                          <p:spTgt spid="3">
                                            <p:txEl>
                                              <p:pRg st="11" end="11"/>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3">
                                            <p:txEl>
                                              <p:pRg st="12" end="12"/>
                                            </p:txEl>
                                          </p:spTgt>
                                        </p:tgtEl>
                                        <p:attrNameLst>
                                          <p:attrName>style.visibility</p:attrName>
                                        </p:attrNameLst>
                                      </p:cBhvr>
                                      <p:to>
                                        <p:strVal val="visible"/>
                                      </p:to>
                                    </p:set>
                                    <p:animEffect transition="in" filter="fade">
                                      <p:cBhvr>
                                        <p:cTn id="50"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394" y="67203"/>
            <a:ext cx="7353449" cy="1143001"/>
          </a:xfrm>
        </p:spPr>
        <p:txBody>
          <a:bodyPr/>
          <a:lstStyle/>
          <a:p>
            <a:r>
              <a:rPr lang="en-IE" sz="2400" dirty="0" smtClean="0"/>
              <a:t>Reproducing environment conditions</a:t>
            </a:r>
            <a:endParaRPr lang="en-IE" sz="2400" dirty="0"/>
          </a:p>
        </p:txBody>
      </p:sp>
      <p:grpSp>
        <p:nvGrpSpPr>
          <p:cNvPr id="3" name="Group 2"/>
          <p:cNvGrpSpPr/>
          <p:nvPr/>
        </p:nvGrpSpPr>
        <p:grpSpPr>
          <a:xfrm>
            <a:off x="2602105" y="3958184"/>
            <a:ext cx="3398293" cy="2406304"/>
            <a:chOff x="4682056" y="3853469"/>
            <a:chExt cx="3398293" cy="2406304"/>
          </a:xfrm>
        </p:grpSpPr>
        <p:sp>
          <p:nvSpPr>
            <p:cNvPr id="5" name="Cube 4"/>
            <p:cNvSpPr/>
            <p:nvPr/>
          </p:nvSpPr>
          <p:spPr bwMode="gray">
            <a:xfrm>
              <a:off x="4682056" y="5249839"/>
              <a:ext cx="3398293" cy="1009934"/>
            </a:xfrm>
            <a:prstGeom prst="cube">
              <a:avLst>
                <a:gd name="adj" fmla="val 46053"/>
              </a:avLst>
            </a:prstGeom>
            <a:solidFill>
              <a:srgbClr val="00B0F0"/>
            </a:solidFill>
            <a:ln w="6350" algn="ctr">
              <a:noFill/>
              <a:miter lim="800000"/>
              <a:headEnd/>
              <a:tailEnd/>
            </a:ln>
          </p:spPr>
          <p:txBody>
            <a:bodyPr lIns="90000" tIns="72000" rIns="90000" bIns="72000" rtlCol="0" anchor="ctr"/>
            <a:lstStyle/>
            <a:p>
              <a:pPr marR="0" defTabSz="914400" eaLnBrk="1" fontAlgn="base" latinLnBrk="0" hangingPunct="1">
                <a:lnSpc>
                  <a:spcPct val="100000"/>
                </a:lnSpc>
                <a:spcAft>
                  <a:spcPct val="0"/>
                </a:spcAft>
                <a:buClr>
                  <a:srgbClr val="F0AB00"/>
                </a:buClr>
                <a:buSzPct val="80000"/>
                <a:tabLst/>
              </a:pPr>
              <a:r>
                <a:rPr kumimoji="0" lang="en-IE" b="1" i="0" u="none" strike="noStrike" kern="0" cap="none" spc="0" normalizeH="0" baseline="0" noProof="0" dirty="0" smtClean="0">
                  <a:ln>
                    <a:noFill/>
                  </a:ln>
                  <a:effectLst/>
                  <a:uLnTx/>
                  <a:uFillTx/>
                  <a:ea typeface="Arial Unicode MS" pitchFamily="34" charset="-128"/>
                  <a:cs typeface="Arial Unicode MS" pitchFamily="34" charset="-128"/>
                </a:rPr>
                <a:t>Cloud</a:t>
              </a:r>
              <a:r>
                <a:rPr kumimoji="0" lang="en-IE" b="1" i="0" u="none" strike="noStrike" kern="0" cap="none" spc="0" normalizeH="0" noProof="0" dirty="0" smtClean="0">
                  <a:ln>
                    <a:noFill/>
                  </a:ln>
                  <a:effectLst/>
                  <a:uLnTx/>
                  <a:uFillTx/>
                  <a:ea typeface="Arial Unicode MS" pitchFamily="34" charset="-128"/>
                  <a:cs typeface="Arial Unicode MS" pitchFamily="34" charset="-128"/>
                </a:rPr>
                <a:t> </a:t>
              </a:r>
            </a:p>
            <a:p>
              <a:pPr marR="0" defTabSz="914400" eaLnBrk="1" fontAlgn="base" latinLnBrk="0" hangingPunct="1">
                <a:lnSpc>
                  <a:spcPct val="100000"/>
                </a:lnSpc>
                <a:spcAft>
                  <a:spcPct val="0"/>
                </a:spcAft>
                <a:buClr>
                  <a:srgbClr val="F0AB00"/>
                </a:buClr>
                <a:buSzPct val="80000"/>
                <a:tabLst/>
              </a:pPr>
              <a:r>
                <a:rPr kumimoji="0" lang="en-IE" b="1" i="0" u="none" strike="noStrike" kern="0" cap="none" spc="0" normalizeH="0" baseline="0" noProof="0" dirty="0" smtClean="0">
                  <a:ln>
                    <a:noFill/>
                  </a:ln>
                  <a:effectLst/>
                  <a:uLnTx/>
                  <a:uFillTx/>
                  <a:ea typeface="Arial Unicode MS" pitchFamily="34" charset="-128"/>
                  <a:cs typeface="Arial Unicode MS" pitchFamily="34" charset="-128"/>
                </a:rPr>
                <a:t>Infrastructure</a:t>
              </a:r>
            </a:p>
          </p:txBody>
        </p:sp>
        <p:sp>
          <p:nvSpPr>
            <p:cNvPr id="6" name="Cube 5"/>
            <p:cNvSpPr/>
            <p:nvPr/>
          </p:nvSpPr>
          <p:spPr bwMode="gray">
            <a:xfrm>
              <a:off x="5284086" y="4772171"/>
              <a:ext cx="936673" cy="84616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400" b="0" i="0" u="none" strike="noStrike" kern="0" cap="none" spc="0" normalizeH="0" baseline="0" noProof="0" dirty="0" smtClean="0">
                  <a:ln>
                    <a:noFill/>
                  </a:ln>
                  <a:effectLst/>
                  <a:uLnTx/>
                  <a:uFillTx/>
                  <a:ea typeface="Arial Unicode MS" pitchFamily="34" charset="-128"/>
                  <a:cs typeface="Arial Unicode MS" pitchFamily="34" charset="-128"/>
                </a:rPr>
                <a:t>Soft-ware</a:t>
              </a:r>
            </a:p>
          </p:txBody>
        </p:sp>
        <p:sp>
          <p:nvSpPr>
            <p:cNvPr id="10" name="Cube 9"/>
            <p:cNvSpPr/>
            <p:nvPr/>
          </p:nvSpPr>
          <p:spPr bwMode="gray">
            <a:xfrm>
              <a:off x="6452007" y="4772171"/>
              <a:ext cx="1074116" cy="846161"/>
            </a:xfrm>
            <a:prstGeom prst="cube">
              <a:avLst/>
            </a:prstGeom>
            <a:solidFill>
              <a:schemeClr val="tx1"/>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solidFill>
                    <a:schemeClr val="bg1"/>
                  </a:solidFill>
                  <a:effectLst/>
                  <a:uLnTx/>
                  <a:uFillTx/>
                  <a:ea typeface="Arial Unicode MS" pitchFamily="34" charset="-128"/>
                  <a:cs typeface="Arial Unicode MS" pitchFamily="34" charset="-128"/>
                </a:rPr>
                <a:t>Unknown</a:t>
              </a:r>
            </a:p>
          </p:txBody>
        </p:sp>
        <p:cxnSp>
          <p:nvCxnSpPr>
            <p:cNvPr id="12" name="Straight Arrow Connector 11"/>
            <p:cNvCxnSpPr/>
            <p:nvPr/>
          </p:nvCxnSpPr>
          <p:spPr>
            <a:xfrm flipH="1">
              <a:off x="6009219" y="5425377"/>
              <a:ext cx="442788"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6677017" y="5618332"/>
              <a:ext cx="8773" cy="30698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5625426" y="3857269"/>
              <a:ext cx="366526" cy="629106"/>
              <a:chOff x="2461144" y="2765147"/>
              <a:chExt cx="477000" cy="885138"/>
            </a:xfrm>
            <a:solidFill>
              <a:srgbClr val="999999"/>
            </a:solidFill>
          </p:grpSpPr>
          <p:sp>
            <p:nvSpPr>
              <p:cNvPr id="16" name="Regular Pentagon 15"/>
              <p:cNvSpPr/>
              <p:nvPr/>
            </p:nvSpPr>
            <p:spPr bwMode="gray">
              <a:xfrm>
                <a:off x="2461144" y="2999232"/>
                <a:ext cx="477000" cy="651053"/>
              </a:xfrm>
              <a:prstGeom prst="pentagon">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7" name="Oval 16"/>
              <p:cNvSpPr/>
              <p:nvPr/>
            </p:nvSpPr>
            <p:spPr bwMode="gray">
              <a:xfrm>
                <a:off x="2549027" y="2765147"/>
                <a:ext cx="315502" cy="358445"/>
              </a:xfrm>
              <a:prstGeom prst="ellipse">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grpSp>
          <p:nvGrpSpPr>
            <p:cNvPr id="18" name="Group 17"/>
            <p:cNvGrpSpPr/>
            <p:nvPr/>
          </p:nvGrpSpPr>
          <p:grpSpPr>
            <a:xfrm>
              <a:off x="6874522" y="3853469"/>
              <a:ext cx="366526" cy="629106"/>
              <a:chOff x="2461144" y="2765147"/>
              <a:chExt cx="477000" cy="885138"/>
            </a:xfrm>
            <a:solidFill>
              <a:schemeClr val="tx1"/>
            </a:solidFill>
          </p:grpSpPr>
          <p:sp>
            <p:nvSpPr>
              <p:cNvPr id="19" name="Regular Pentagon 18"/>
              <p:cNvSpPr/>
              <p:nvPr/>
            </p:nvSpPr>
            <p:spPr bwMode="gray">
              <a:xfrm>
                <a:off x="2461144" y="2999232"/>
                <a:ext cx="477000" cy="651053"/>
              </a:xfrm>
              <a:prstGeom prst="pentagon">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0" name="Oval 19"/>
              <p:cNvSpPr/>
              <p:nvPr/>
            </p:nvSpPr>
            <p:spPr bwMode="gray">
              <a:xfrm>
                <a:off x="2549027" y="2765147"/>
                <a:ext cx="315502" cy="358445"/>
              </a:xfrm>
              <a:prstGeom prst="ellipse">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cxnSp>
          <p:nvCxnSpPr>
            <p:cNvPr id="27" name="Straight Arrow Connector 26"/>
            <p:cNvCxnSpPr>
              <a:stCxn id="19" idx="2"/>
            </p:cNvCxnSpPr>
            <p:nvPr/>
          </p:nvCxnSpPr>
          <p:spPr>
            <a:xfrm flipH="1">
              <a:off x="6220760" y="4482574"/>
              <a:ext cx="723762" cy="28959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6008004" y="5292492"/>
              <a:ext cx="442788"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5999474" y="5123032"/>
              <a:ext cx="442788"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6880622" y="5617117"/>
              <a:ext cx="8773" cy="30698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7076912" y="5623217"/>
              <a:ext cx="8773" cy="30698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6351601" y="4413731"/>
              <a:ext cx="522921" cy="19629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6479507" y="4315260"/>
              <a:ext cx="291880" cy="14057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9" name="Text Placeholder 8"/>
          <p:cNvSpPr>
            <a:spLocks noGrp="1"/>
          </p:cNvSpPr>
          <p:nvPr>
            <p:ph type="body" sz="quarter" idx="10"/>
          </p:nvPr>
        </p:nvSpPr>
        <p:spPr>
          <a:xfrm>
            <a:off x="324000" y="1284306"/>
            <a:ext cx="8494713" cy="2599100"/>
          </a:xfrm>
        </p:spPr>
        <p:txBody>
          <a:bodyPr/>
          <a:lstStyle/>
          <a:p>
            <a:pPr marL="285750" indent="-285750">
              <a:buFont typeface="Arial" pitchFamily="34" charset="0"/>
              <a:buChar char="•"/>
            </a:pPr>
            <a:r>
              <a:rPr lang="en-IE" b="0" dirty="0" smtClean="0">
                <a:sym typeface="Wingdings" pitchFamily="2" charset="2"/>
              </a:rPr>
              <a:t>How can we create/manage/control reproducible </a:t>
            </a:r>
            <a:r>
              <a:rPr lang="en-IE" b="0" dirty="0">
                <a:sym typeface="Wingdings" pitchFamily="2" charset="2"/>
              </a:rPr>
              <a:t>environment </a:t>
            </a:r>
            <a:r>
              <a:rPr lang="en-IE" b="0" dirty="0" smtClean="0">
                <a:sym typeface="Wingdings" pitchFamily="2" charset="2"/>
              </a:rPr>
              <a:t>conditions?</a:t>
            </a:r>
          </a:p>
          <a:p>
            <a:pPr marL="285750" indent="-285750">
              <a:buFont typeface="Arial" pitchFamily="34" charset="0"/>
              <a:buChar char="•"/>
            </a:pPr>
            <a:r>
              <a:rPr lang="en-IE" b="0" dirty="0" smtClean="0">
                <a:sym typeface="Wingdings" pitchFamily="2" charset="2"/>
              </a:rPr>
              <a:t>In what environment conditions are we interested?</a:t>
            </a:r>
          </a:p>
          <a:p>
            <a:pPr marL="555625" lvl="2" indent="-285750">
              <a:buFont typeface="Arial" pitchFamily="34" charset="0"/>
              <a:buChar char="•"/>
            </a:pPr>
            <a:r>
              <a:rPr lang="en-IE" dirty="0" smtClean="0">
                <a:sym typeface="Wingdings" pitchFamily="2" charset="2"/>
              </a:rPr>
              <a:t>Contentiousness</a:t>
            </a:r>
          </a:p>
          <a:p>
            <a:pPr marL="555625" lvl="2" indent="-285750">
              <a:buFont typeface="Arial" pitchFamily="34" charset="0"/>
              <a:buChar char="•"/>
            </a:pPr>
            <a:r>
              <a:rPr lang="en-IE" b="0" dirty="0" smtClean="0">
                <a:sym typeface="Wingdings" pitchFamily="2" charset="2"/>
              </a:rPr>
              <a:t>Maliciousness</a:t>
            </a:r>
          </a:p>
          <a:p>
            <a:pPr marL="555625" lvl="2" indent="-285750">
              <a:buFont typeface="Arial" pitchFamily="34" charset="0"/>
              <a:buChar char="•"/>
            </a:pPr>
            <a:r>
              <a:rPr lang="en-IE" dirty="0" smtClean="0">
                <a:sym typeface="Wingdings" pitchFamily="2" charset="2"/>
              </a:rPr>
              <a:t>Faultiness</a:t>
            </a:r>
            <a:endParaRPr lang="en-IE" b="0" dirty="0" smtClean="0">
              <a:sym typeface="Wingdings" pitchFamily="2" charset="2"/>
            </a:endParaRPr>
          </a:p>
          <a:p>
            <a:r>
              <a:rPr lang="en-IE" b="0" dirty="0" smtClean="0">
                <a:sym typeface="Wingdings" pitchFamily="2" charset="2"/>
              </a:rPr>
              <a:t> </a:t>
            </a:r>
            <a:r>
              <a:rPr lang="en-IE" dirty="0" err="1"/>
              <a:t>CO</a:t>
            </a:r>
            <a:r>
              <a:rPr lang="en-IE" b="0" dirty="0" err="1"/>
              <a:t>ntrolled</a:t>
            </a:r>
            <a:r>
              <a:rPr lang="en-IE" b="0" dirty="0"/>
              <a:t> </a:t>
            </a:r>
            <a:r>
              <a:rPr lang="en-IE" dirty="0" err="1"/>
              <a:t>CO</a:t>
            </a:r>
            <a:r>
              <a:rPr lang="en-IE" b="0" dirty="0" err="1"/>
              <a:t>ntentious</a:t>
            </a:r>
            <a:r>
              <a:rPr lang="en-IE" b="0" dirty="0"/>
              <a:t> and </a:t>
            </a:r>
            <a:r>
              <a:rPr lang="en-IE" dirty="0" err="1"/>
              <a:t>MA</a:t>
            </a:r>
            <a:r>
              <a:rPr lang="en-IE" b="0" dirty="0" err="1"/>
              <a:t>licious</a:t>
            </a:r>
            <a:r>
              <a:rPr lang="en-IE" b="0" dirty="0"/>
              <a:t> patterns =&gt; </a:t>
            </a:r>
            <a:r>
              <a:rPr lang="en-IE" b="0" dirty="0">
                <a:solidFill>
                  <a:schemeClr val="tx2"/>
                </a:solidFill>
              </a:rPr>
              <a:t>deliberately make the platform “misbehave” – contention, faults and attacks</a:t>
            </a:r>
          </a:p>
          <a:p>
            <a:endParaRPr lang="en-IE" b="0" dirty="0"/>
          </a:p>
        </p:txBody>
      </p:sp>
    </p:spTree>
    <p:extLst>
      <p:ext uri="{BB962C8B-B14F-4D97-AF65-F5344CB8AC3E}">
        <p14:creationId xmlns:p14="http://schemas.microsoft.com/office/powerpoint/2010/main" val="3602861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9">
                                            <p:txEl>
                                              <p:pRg st="3" end="3"/>
                                            </p:txEl>
                                          </p:spTgt>
                                        </p:tgtEl>
                                        <p:attrNameLst>
                                          <p:attrName>style.visibility</p:attrName>
                                        </p:attrNameLst>
                                      </p:cBhvr>
                                      <p:to>
                                        <p:strVal val="visible"/>
                                      </p:to>
                                    </p:set>
                                    <p:animEffect transition="in" filter="fade">
                                      <p:cBhvr>
                                        <p:cTn id="20" dur="500"/>
                                        <p:tgtEl>
                                          <p:spTgt spid="9">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Effect transition="in" filter="fade">
                                      <p:cBhvr>
                                        <p:cTn id="23" dur="500"/>
                                        <p:tgtEl>
                                          <p:spTgt spid="9">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9">
                                            <p:txEl>
                                              <p:pRg st="5" end="5"/>
                                            </p:txEl>
                                          </p:spTgt>
                                        </p:tgtEl>
                                        <p:attrNameLst>
                                          <p:attrName>style.visibility</p:attrName>
                                        </p:attrNameLst>
                                      </p:cBhvr>
                                      <p:to>
                                        <p:strVal val="visible"/>
                                      </p:to>
                                    </p:set>
                                    <p:animEffect transition="in" filter="fade">
                                      <p:cBhvr>
                                        <p:cTn id="28" dur="500"/>
                                        <p:tgtEl>
                                          <p:spTgt spid="9">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fade">
                                      <p:cBhvr>
                                        <p:cTn id="3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193" y="-17463"/>
            <a:ext cx="8722303" cy="1143001"/>
          </a:xfrm>
        </p:spPr>
        <p:txBody>
          <a:bodyPr/>
          <a:lstStyle/>
          <a:p>
            <a:pPr algn="l"/>
            <a:r>
              <a:rPr lang="en-IE" sz="2400" dirty="0" smtClean="0"/>
              <a:t>Approach: Effect Emulation versus Cause Emulation</a:t>
            </a:r>
            <a:endParaRPr lang="en-IE" sz="2400" dirty="0"/>
          </a:p>
        </p:txBody>
      </p:sp>
      <p:sp>
        <p:nvSpPr>
          <p:cNvPr id="3" name="TextBox 2"/>
          <p:cNvSpPr txBox="1"/>
          <p:nvPr/>
        </p:nvSpPr>
        <p:spPr>
          <a:xfrm>
            <a:off x="491319" y="1363909"/>
            <a:ext cx="3268694" cy="1107996"/>
          </a:xfrm>
          <a:prstGeom prst="rect">
            <a:avLst/>
          </a:prstGeom>
          <a:noFill/>
        </p:spPr>
        <p:txBody>
          <a:bodyPr wrap="square" lIns="0" tIns="0" rIns="0" bIns="0" rtlCol="0">
            <a:spAutoFit/>
          </a:bodyPr>
          <a:lstStyle/>
          <a:p>
            <a:pPr fontAlgn="base">
              <a:spcBef>
                <a:spcPct val="50000"/>
              </a:spcBef>
              <a:spcAft>
                <a:spcPct val="0"/>
              </a:spcAft>
              <a:buClr>
                <a:srgbClr val="F0AB00"/>
              </a:buClr>
              <a:buSzPct val="80000"/>
            </a:pPr>
            <a:r>
              <a:rPr lang="en-IE" sz="1800" b="1" kern="0" dirty="0" smtClean="0">
                <a:solidFill>
                  <a:schemeClr val="bg2">
                    <a:lumMod val="10000"/>
                  </a:schemeClr>
                </a:solidFill>
                <a:ea typeface="Arial Unicode MS" pitchFamily="34" charset="-128"/>
                <a:cs typeface="Arial Unicode MS" pitchFamily="34" charset="-128"/>
              </a:rPr>
              <a:t>State of the art:</a:t>
            </a:r>
            <a:r>
              <a:rPr lang="en-IE" sz="1800" kern="0" dirty="0" smtClean="0">
                <a:ea typeface="Arial Unicode MS" pitchFamily="34" charset="-128"/>
                <a:cs typeface="Arial Unicode MS" pitchFamily="34" charset="-128"/>
              </a:rPr>
              <a:t> Cause Emulation in SW Testing (e.g. Create instances of </a:t>
            </a:r>
            <a:r>
              <a:rPr lang="en-IE" sz="1800" kern="0" dirty="0" err="1" smtClean="0">
                <a:ea typeface="Arial Unicode MS" pitchFamily="34" charset="-128"/>
                <a:cs typeface="Arial Unicode MS" pitchFamily="34" charset="-128"/>
              </a:rPr>
              <a:t>colocated</a:t>
            </a:r>
            <a:r>
              <a:rPr lang="en-IE" sz="1800" kern="0" dirty="0" smtClean="0">
                <a:ea typeface="Arial Unicode MS" pitchFamily="34" charset="-128"/>
                <a:cs typeface="Arial Unicode MS" pitchFamily="34" charset="-128"/>
              </a:rPr>
              <a:t> workloads)</a:t>
            </a:r>
          </a:p>
        </p:txBody>
      </p:sp>
      <p:grpSp>
        <p:nvGrpSpPr>
          <p:cNvPr id="4" name="Group 3"/>
          <p:cNvGrpSpPr/>
          <p:nvPr/>
        </p:nvGrpSpPr>
        <p:grpSpPr>
          <a:xfrm>
            <a:off x="314193" y="2620040"/>
            <a:ext cx="3398293" cy="3531021"/>
            <a:chOff x="314193" y="2620040"/>
            <a:chExt cx="3398293" cy="3531021"/>
          </a:xfrm>
        </p:grpSpPr>
        <p:sp>
          <p:nvSpPr>
            <p:cNvPr id="54" name="Cube 53"/>
            <p:cNvSpPr/>
            <p:nvPr/>
          </p:nvSpPr>
          <p:spPr bwMode="gray">
            <a:xfrm>
              <a:off x="314193" y="5008369"/>
              <a:ext cx="3398293" cy="1142692"/>
            </a:xfrm>
            <a:prstGeom prst="cube">
              <a:avLst>
                <a:gd name="adj" fmla="val 50073"/>
              </a:avLst>
            </a:prstGeom>
            <a:solidFill>
              <a:srgbClr val="66CCFF"/>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b="1" i="0" u="none" strike="noStrike" kern="0" cap="none" spc="0" normalizeH="0" baseline="0" noProof="0" dirty="0" smtClean="0">
                  <a:ln>
                    <a:noFill/>
                  </a:ln>
                  <a:effectLst/>
                  <a:uLnTx/>
                  <a:uFillTx/>
                  <a:ea typeface="Arial Unicode MS" pitchFamily="34" charset="-128"/>
                  <a:cs typeface="Arial Unicode MS" pitchFamily="34" charset="-128"/>
                </a:rPr>
                <a:t>Test Environment</a:t>
              </a:r>
            </a:p>
          </p:txBody>
        </p:sp>
        <p:sp>
          <p:nvSpPr>
            <p:cNvPr id="6" name="Cube 5"/>
            <p:cNvSpPr/>
            <p:nvPr/>
          </p:nvSpPr>
          <p:spPr bwMode="gray">
            <a:xfrm>
              <a:off x="614149" y="4663460"/>
              <a:ext cx="1146412" cy="84616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400" b="0" i="0" u="none" strike="noStrike" kern="0" cap="none" spc="0" normalizeH="0" baseline="0" noProof="0" dirty="0" err="1" smtClean="0">
                  <a:ln>
                    <a:noFill/>
                  </a:ln>
                  <a:effectLst/>
                  <a:uLnTx/>
                  <a:uFillTx/>
                  <a:ea typeface="Arial Unicode MS" pitchFamily="34" charset="-128"/>
                  <a:cs typeface="Arial Unicode MS" pitchFamily="34" charset="-128"/>
                </a:rPr>
                <a:t>SuT</a:t>
              </a: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7" name="Cube 6"/>
            <p:cNvSpPr/>
            <p:nvPr/>
          </p:nvSpPr>
          <p:spPr bwMode="gray">
            <a:xfrm>
              <a:off x="1828795" y="4657771"/>
              <a:ext cx="177421" cy="84616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effectLst/>
                  <a:uLnTx/>
                  <a:uFillTx/>
                  <a:ea typeface="Arial Unicode MS" pitchFamily="34" charset="-128"/>
                  <a:cs typeface="Arial Unicode MS" pitchFamily="34" charset="-128"/>
                </a:rPr>
                <a:t>1</a:t>
              </a:r>
            </a:p>
          </p:txBody>
        </p:sp>
        <p:sp>
          <p:nvSpPr>
            <p:cNvPr id="8" name="Cube 7"/>
            <p:cNvSpPr/>
            <p:nvPr/>
          </p:nvSpPr>
          <p:spPr bwMode="gray">
            <a:xfrm>
              <a:off x="2049435" y="4657771"/>
              <a:ext cx="177421" cy="84616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effectLst/>
                  <a:uLnTx/>
                  <a:uFillTx/>
                  <a:ea typeface="Arial Unicode MS" pitchFamily="34" charset="-128"/>
                  <a:cs typeface="Arial Unicode MS" pitchFamily="34" charset="-128"/>
                </a:rPr>
                <a:t>2</a:t>
              </a:r>
            </a:p>
          </p:txBody>
        </p:sp>
        <p:sp>
          <p:nvSpPr>
            <p:cNvPr id="9" name="Cube 8"/>
            <p:cNvSpPr/>
            <p:nvPr/>
          </p:nvSpPr>
          <p:spPr bwMode="gray">
            <a:xfrm>
              <a:off x="2283723" y="4657771"/>
              <a:ext cx="177421" cy="84616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effectLst/>
                  <a:uLnTx/>
                  <a:uFillTx/>
                  <a:ea typeface="Arial Unicode MS" pitchFamily="34" charset="-128"/>
                  <a:cs typeface="Arial Unicode MS" pitchFamily="34" charset="-128"/>
                </a:rPr>
                <a:t>3</a:t>
              </a:r>
            </a:p>
          </p:txBody>
        </p:sp>
        <p:sp>
          <p:nvSpPr>
            <p:cNvPr id="10" name="Cube 9"/>
            <p:cNvSpPr/>
            <p:nvPr/>
          </p:nvSpPr>
          <p:spPr bwMode="gray">
            <a:xfrm>
              <a:off x="3009339" y="4657771"/>
              <a:ext cx="177421" cy="84616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effectLst/>
                  <a:uLnTx/>
                  <a:uFillTx/>
                  <a:ea typeface="Arial Unicode MS" pitchFamily="34" charset="-128"/>
                  <a:cs typeface="Arial Unicode MS" pitchFamily="34" charset="-128"/>
                </a:rPr>
                <a:t>*</a:t>
              </a:r>
            </a:p>
          </p:txBody>
        </p:sp>
        <p:sp>
          <p:nvSpPr>
            <p:cNvPr id="11" name="Cube 10"/>
            <p:cNvSpPr/>
            <p:nvPr/>
          </p:nvSpPr>
          <p:spPr bwMode="gray">
            <a:xfrm>
              <a:off x="2533932" y="5084738"/>
              <a:ext cx="88710" cy="131927"/>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2" name="Cube 11"/>
            <p:cNvSpPr/>
            <p:nvPr/>
          </p:nvSpPr>
          <p:spPr bwMode="gray">
            <a:xfrm>
              <a:off x="2740924" y="5084738"/>
              <a:ext cx="88710" cy="131927"/>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3" name="Cube 12"/>
            <p:cNvSpPr/>
            <p:nvPr/>
          </p:nvSpPr>
          <p:spPr bwMode="gray">
            <a:xfrm>
              <a:off x="2642442" y="5084738"/>
              <a:ext cx="88710" cy="131927"/>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4" name="Cube 13"/>
            <p:cNvSpPr/>
            <p:nvPr/>
          </p:nvSpPr>
          <p:spPr bwMode="gray">
            <a:xfrm>
              <a:off x="2849434" y="5084738"/>
              <a:ext cx="88710" cy="131927"/>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nvGrpSpPr>
            <p:cNvPr id="17" name="Group 16"/>
            <p:cNvGrpSpPr/>
            <p:nvPr/>
          </p:nvGrpSpPr>
          <p:grpSpPr>
            <a:xfrm>
              <a:off x="1771619" y="2620040"/>
              <a:ext cx="366526" cy="629106"/>
              <a:chOff x="2461144" y="2765147"/>
              <a:chExt cx="477000" cy="885138"/>
            </a:xfrm>
            <a:solidFill>
              <a:srgbClr val="999999"/>
            </a:solidFill>
          </p:grpSpPr>
          <p:sp>
            <p:nvSpPr>
              <p:cNvPr id="15" name="Regular Pentagon 14"/>
              <p:cNvSpPr/>
              <p:nvPr/>
            </p:nvSpPr>
            <p:spPr bwMode="gray">
              <a:xfrm>
                <a:off x="2461144" y="2999232"/>
                <a:ext cx="477000" cy="651053"/>
              </a:xfrm>
              <a:prstGeom prst="pentagon">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6" name="Oval 15"/>
              <p:cNvSpPr/>
              <p:nvPr/>
            </p:nvSpPr>
            <p:spPr bwMode="gray">
              <a:xfrm>
                <a:off x="2549027" y="2765147"/>
                <a:ext cx="315502" cy="358445"/>
              </a:xfrm>
              <a:prstGeom prst="ellipse">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cxnSp>
          <p:nvCxnSpPr>
            <p:cNvPr id="19" name="Straight Arrow Connector 18"/>
            <p:cNvCxnSpPr/>
            <p:nvPr/>
          </p:nvCxnSpPr>
          <p:spPr>
            <a:xfrm>
              <a:off x="1025732" y="3884118"/>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Cube 19"/>
            <p:cNvSpPr/>
            <p:nvPr/>
          </p:nvSpPr>
          <p:spPr bwMode="gray">
            <a:xfrm>
              <a:off x="943663" y="3389397"/>
              <a:ext cx="692351" cy="380422"/>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400" b="0" i="0" u="none" strike="noStrike" kern="0" cap="none" spc="0" normalizeH="0" baseline="0" noProof="0" dirty="0" smtClean="0">
                  <a:ln>
                    <a:noFill/>
                  </a:ln>
                  <a:effectLst/>
                  <a:uLnTx/>
                  <a:uFillTx/>
                  <a:ea typeface="Arial Unicode MS" pitchFamily="34" charset="-128"/>
                  <a:cs typeface="Arial Unicode MS" pitchFamily="34" charset="-128"/>
                </a:rPr>
                <a:t>Load</a:t>
              </a:r>
            </a:p>
          </p:txBody>
        </p:sp>
        <p:sp>
          <p:nvSpPr>
            <p:cNvPr id="21" name="Cube 20"/>
            <p:cNvSpPr/>
            <p:nvPr/>
          </p:nvSpPr>
          <p:spPr bwMode="gray">
            <a:xfrm>
              <a:off x="1843425" y="3383708"/>
              <a:ext cx="169915" cy="380422"/>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effectLst/>
                  <a:uLnTx/>
                  <a:uFillTx/>
                  <a:ea typeface="Arial Unicode MS" pitchFamily="34" charset="-128"/>
                  <a:cs typeface="Arial Unicode MS" pitchFamily="34" charset="-128"/>
                </a:rPr>
                <a:t>1</a:t>
              </a:r>
            </a:p>
          </p:txBody>
        </p:sp>
        <p:sp>
          <p:nvSpPr>
            <p:cNvPr id="22" name="Cube 21"/>
            <p:cNvSpPr/>
            <p:nvPr/>
          </p:nvSpPr>
          <p:spPr bwMode="gray">
            <a:xfrm>
              <a:off x="2064065" y="3383708"/>
              <a:ext cx="169915" cy="380422"/>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effectLst/>
                  <a:uLnTx/>
                  <a:uFillTx/>
                  <a:ea typeface="Arial Unicode MS" pitchFamily="34" charset="-128"/>
                  <a:cs typeface="Arial Unicode MS" pitchFamily="34" charset="-128"/>
                </a:rPr>
                <a:t>2</a:t>
              </a:r>
            </a:p>
          </p:txBody>
        </p:sp>
        <p:sp>
          <p:nvSpPr>
            <p:cNvPr id="23" name="Cube 22"/>
            <p:cNvSpPr/>
            <p:nvPr/>
          </p:nvSpPr>
          <p:spPr bwMode="gray">
            <a:xfrm>
              <a:off x="2298353" y="3383708"/>
              <a:ext cx="169915" cy="380422"/>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effectLst/>
                  <a:uLnTx/>
                  <a:uFillTx/>
                  <a:ea typeface="Arial Unicode MS" pitchFamily="34" charset="-128"/>
                  <a:cs typeface="Arial Unicode MS" pitchFamily="34" charset="-128"/>
                </a:rPr>
                <a:t>3</a:t>
              </a:r>
            </a:p>
          </p:txBody>
        </p:sp>
        <p:sp>
          <p:nvSpPr>
            <p:cNvPr id="24" name="Cube 23"/>
            <p:cNvSpPr/>
            <p:nvPr/>
          </p:nvSpPr>
          <p:spPr bwMode="gray">
            <a:xfrm>
              <a:off x="3016654" y="3383708"/>
              <a:ext cx="169915" cy="380422"/>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effectLst/>
                  <a:uLnTx/>
                  <a:uFillTx/>
                  <a:ea typeface="Arial Unicode MS" pitchFamily="34" charset="-128"/>
                  <a:cs typeface="Arial Unicode MS" pitchFamily="34" charset="-128"/>
                </a:rPr>
                <a:t>*</a:t>
              </a:r>
            </a:p>
          </p:txBody>
        </p:sp>
        <p:sp>
          <p:nvSpPr>
            <p:cNvPr id="25" name="Cube 24"/>
            <p:cNvSpPr/>
            <p:nvPr/>
          </p:nvSpPr>
          <p:spPr bwMode="gray">
            <a:xfrm>
              <a:off x="2537493" y="3641019"/>
              <a:ext cx="84957" cy="59313"/>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6" name="Cube 25"/>
            <p:cNvSpPr/>
            <p:nvPr/>
          </p:nvSpPr>
          <p:spPr bwMode="gray">
            <a:xfrm>
              <a:off x="2744485" y="3641019"/>
              <a:ext cx="84957" cy="59313"/>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7" name="Cube 26"/>
            <p:cNvSpPr/>
            <p:nvPr/>
          </p:nvSpPr>
          <p:spPr bwMode="gray">
            <a:xfrm>
              <a:off x="2646003" y="3641019"/>
              <a:ext cx="84957" cy="59313"/>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8" name="Cube 27"/>
            <p:cNvSpPr/>
            <p:nvPr/>
          </p:nvSpPr>
          <p:spPr bwMode="gray">
            <a:xfrm>
              <a:off x="2852995" y="3641019"/>
              <a:ext cx="84957" cy="59313"/>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cxnSp>
          <p:nvCxnSpPr>
            <p:cNvPr id="30" name="Straight Arrow Connector 29"/>
            <p:cNvCxnSpPr/>
            <p:nvPr/>
          </p:nvCxnSpPr>
          <p:spPr>
            <a:xfrm>
              <a:off x="1178132" y="3884118"/>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1308587" y="3884118"/>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930394" y="3884118"/>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2133999" y="3884118"/>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359549" y="3884118"/>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3119094" y="3884118"/>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4966130" y="2601582"/>
            <a:ext cx="3398293" cy="3549479"/>
            <a:chOff x="4966130" y="2601582"/>
            <a:chExt cx="3398293" cy="3549479"/>
          </a:xfrm>
        </p:grpSpPr>
        <p:sp>
          <p:nvSpPr>
            <p:cNvPr id="36" name="Cube 35"/>
            <p:cNvSpPr/>
            <p:nvPr/>
          </p:nvSpPr>
          <p:spPr bwMode="gray">
            <a:xfrm>
              <a:off x="4966130" y="5008369"/>
              <a:ext cx="3398293" cy="1142692"/>
            </a:xfrm>
            <a:prstGeom prst="cube">
              <a:avLst>
                <a:gd name="adj" fmla="val 50073"/>
              </a:avLst>
            </a:prstGeom>
            <a:solidFill>
              <a:srgbClr val="66CCFF"/>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b="1" i="0" u="none" strike="noStrike" kern="0" cap="none" spc="0" normalizeH="0" baseline="0" noProof="0" dirty="0" smtClean="0">
                  <a:ln>
                    <a:noFill/>
                  </a:ln>
                  <a:effectLst/>
                  <a:uLnTx/>
                  <a:uFillTx/>
                  <a:ea typeface="Arial Unicode MS" pitchFamily="34" charset="-128"/>
                  <a:cs typeface="Arial Unicode MS" pitchFamily="34" charset="-128"/>
                </a:rPr>
                <a:t>Test Environment</a:t>
              </a:r>
            </a:p>
          </p:txBody>
        </p:sp>
        <p:sp>
          <p:nvSpPr>
            <p:cNvPr id="37" name="Cube 36"/>
            <p:cNvSpPr/>
            <p:nvPr/>
          </p:nvSpPr>
          <p:spPr bwMode="gray">
            <a:xfrm>
              <a:off x="5280028" y="4645002"/>
              <a:ext cx="1146412" cy="84616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400" b="0" i="0" u="none" strike="noStrike" kern="0" cap="none" spc="0" normalizeH="0" baseline="0" noProof="0" dirty="0" err="1" smtClean="0">
                  <a:ln>
                    <a:noFill/>
                  </a:ln>
                  <a:effectLst/>
                  <a:uLnTx/>
                  <a:uFillTx/>
                  <a:ea typeface="Arial Unicode MS" pitchFamily="34" charset="-128"/>
                  <a:cs typeface="Arial Unicode MS" pitchFamily="34" charset="-128"/>
                </a:rPr>
                <a:t>SuT</a:t>
              </a: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8" name="Cube 37"/>
            <p:cNvSpPr/>
            <p:nvPr/>
          </p:nvSpPr>
          <p:spPr bwMode="gray">
            <a:xfrm>
              <a:off x="6377650" y="4670543"/>
              <a:ext cx="1581288" cy="574456"/>
            </a:xfrm>
            <a:prstGeom prst="cube">
              <a:avLst/>
            </a:prstGeom>
            <a:solidFill>
              <a:srgbClr val="005998"/>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solidFill>
                    <a:schemeClr val="bg1"/>
                  </a:solidFill>
                  <a:effectLst/>
                  <a:uLnTx/>
                  <a:uFillTx/>
                  <a:ea typeface="Arial Unicode MS" pitchFamily="34" charset="-128"/>
                  <a:cs typeface="Arial Unicode MS" pitchFamily="34" charset="-128"/>
                </a:rPr>
                <a:t>COCOMA</a:t>
              </a:r>
            </a:p>
          </p:txBody>
        </p:sp>
        <p:grpSp>
          <p:nvGrpSpPr>
            <p:cNvPr id="46" name="Group 45"/>
            <p:cNvGrpSpPr/>
            <p:nvPr/>
          </p:nvGrpSpPr>
          <p:grpSpPr>
            <a:xfrm>
              <a:off x="6474073" y="2601582"/>
              <a:ext cx="366526" cy="629106"/>
              <a:chOff x="2461144" y="2765147"/>
              <a:chExt cx="477000" cy="885138"/>
            </a:xfrm>
            <a:solidFill>
              <a:srgbClr val="999999"/>
            </a:solidFill>
          </p:grpSpPr>
          <p:sp>
            <p:nvSpPr>
              <p:cNvPr id="47" name="Regular Pentagon 46"/>
              <p:cNvSpPr/>
              <p:nvPr/>
            </p:nvSpPr>
            <p:spPr bwMode="gray">
              <a:xfrm>
                <a:off x="2461144" y="2999232"/>
                <a:ext cx="477000" cy="651053"/>
              </a:xfrm>
              <a:prstGeom prst="pentagon">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48" name="Oval 47"/>
              <p:cNvSpPr/>
              <p:nvPr/>
            </p:nvSpPr>
            <p:spPr bwMode="gray">
              <a:xfrm>
                <a:off x="2549027" y="2765147"/>
                <a:ext cx="315502" cy="358445"/>
              </a:xfrm>
              <a:prstGeom prst="ellipse">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cxnSp>
          <p:nvCxnSpPr>
            <p:cNvPr id="49" name="Straight Arrow Connector 48"/>
            <p:cNvCxnSpPr/>
            <p:nvPr/>
          </p:nvCxnSpPr>
          <p:spPr>
            <a:xfrm>
              <a:off x="5691611" y="3875417"/>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Cube 49"/>
            <p:cNvSpPr/>
            <p:nvPr/>
          </p:nvSpPr>
          <p:spPr bwMode="gray">
            <a:xfrm>
              <a:off x="5609542" y="3370939"/>
              <a:ext cx="692351" cy="380422"/>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400" b="0" i="0" u="none" strike="noStrike" kern="0" cap="none" spc="0" normalizeH="0" baseline="0" noProof="0" dirty="0" smtClean="0">
                  <a:ln>
                    <a:noFill/>
                  </a:ln>
                  <a:effectLst/>
                  <a:uLnTx/>
                  <a:uFillTx/>
                  <a:ea typeface="Arial Unicode MS" pitchFamily="34" charset="-128"/>
                  <a:cs typeface="Arial Unicode MS" pitchFamily="34" charset="-128"/>
                </a:rPr>
                <a:t>Load</a:t>
              </a:r>
            </a:p>
          </p:txBody>
        </p:sp>
        <p:sp>
          <p:nvSpPr>
            <p:cNvPr id="51" name="Cube 50"/>
            <p:cNvSpPr/>
            <p:nvPr/>
          </p:nvSpPr>
          <p:spPr bwMode="gray">
            <a:xfrm>
              <a:off x="7116449" y="3370938"/>
              <a:ext cx="169915" cy="380422"/>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effectLst/>
                  <a:uLnTx/>
                  <a:uFillTx/>
                  <a:ea typeface="Arial Unicode MS" pitchFamily="34" charset="-128"/>
                  <a:cs typeface="Arial Unicode MS" pitchFamily="34" charset="-128"/>
                </a:rPr>
                <a:t>1</a:t>
              </a:r>
            </a:p>
          </p:txBody>
        </p:sp>
        <p:cxnSp>
          <p:nvCxnSpPr>
            <p:cNvPr id="59" name="Straight Arrow Connector 58"/>
            <p:cNvCxnSpPr/>
            <p:nvPr/>
          </p:nvCxnSpPr>
          <p:spPr>
            <a:xfrm>
              <a:off x="5844011" y="3875417"/>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5974466" y="3875417"/>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7208524" y="3875417"/>
              <a:ext cx="0" cy="71689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Cube 64"/>
            <p:cNvSpPr/>
            <p:nvPr/>
          </p:nvSpPr>
          <p:spPr bwMode="gray">
            <a:xfrm>
              <a:off x="6406124" y="5155614"/>
              <a:ext cx="177421" cy="255052"/>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050" b="0" i="0" u="none" strike="noStrike" kern="0" cap="none" spc="0" normalizeH="0" baseline="0" noProof="0" dirty="0" smtClean="0">
                  <a:ln>
                    <a:noFill/>
                  </a:ln>
                  <a:effectLst/>
                  <a:uLnTx/>
                  <a:uFillTx/>
                  <a:ea typeface="Arial Unicode MS" pitchFamily="34" charset="-128"/>
                  <a:cs typeface="Arial Unicode MS" pitchFamily="34" charset="-128"/>
                </a:rPr>
                <a:t>1</a:t>
              </a:r>
            </a:p>
          </p:txBody>
        </p:sp>
        <p:sp>
          <p:nvSpPr>
            <p:cNvPr id="66" name="Cube 65"/>
            <p:cNvSpPr/>
            <p:nvPr/>
          </p:nvSpPr>
          <p:spPr bwMode="gray">
            <a:xfrm>
              <a:off x="6626764" y="5155614"/>
              <a:ext cx="177421" cy="255052"/>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050" b="0" i="0" u="none" strike="noStrike" kern="0" cap="none" spc="0" normalizeH="0" baseline="0" noProof="0" dirty="0" smtClean="0">
                  <a:ln>
                    <a:noFill/>
                  </a:ln>
                  <a:effectLst/>
                  <a:uLnTx/>
                  <a:uFillTx/>
                  <a:ea typeface="Arial Unicode MS" pitchFamily="34" charset="-128"/>
                  <a:cs typeface="Arial Unicode MS" pitchFamily="34" charset="-128"/>
                </a:rPr>
                <a:t>2</a:t>
              </a:r>
            </a:p>
          </p:txBody>
        </p:sp>
        <p:sp>
          <p:nvSpPr>
            <p:cNvPr id="67" name="Cube 66"/>
            <p:cNvSpPr/>
            <p:nvPr/>
          </p:nvSpPr>
          <p:spPr bwMode="gray">
            <a:xfrm>
              <a:off x="6861052" y="5155614"/>
              <a:ext cx="177421" cy="255052"/>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050" b="0" i="0" u="none" strike="noStrike" kern="0" cap="none" spc="0" normalizeH="0" baseline="0" noProof="0" dirty="0" smtClean="0">
                  <a:ln>
                    <a:noFill/>
                  </a:ln>
                  <a:effectLst/>
                  <a:uLnTx/>
                  <a:uFillTx/>
                  <a:ea typeface="Arial Unicode MS" pitchFamily="34" charset="-128"/>
                  <a:cs typeface="Arial Unicode MS" pitchFamily="34" charset="-128"/>
                </a:rPr>
                <a:t>3</a:t>
              </a:r>
            </a:p>
          </p:txBody>
        </p:sp>
        <p:sp>
          <p:nvSpPr>
            <p:cNvPr id="68" name="Cube 67"/>
            <p:cNvSpPr/>
            <p:nvPr/>
          </p:nvSpPr>
          <p:spPr bwMode="gray">
            <a:xfrm>
              <a:off x="7586668" y="5155614"/>
              <a:ext cx="177421" cy="255052"/>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050" b="0" i="0" u="none" strike="noStrike" kern="0" cap="none" spc="0" normalizeH="0" baseline="0" noProof="0" dirty="0" smtClean="0">
                  <a:ln>
                    <a:noFill/>
                  </a:ln>
                  <a:effectLst/>
                  <a:uLnTx/>
                  <a:uFillTx/>
                  <a:ea typeface="Arial Unicode MS" pitchFamily="34" charset="-128"/>
                  <a:cs typeface="Arial Unicode MS" pitchFamily="34" charset="-128"/>
                </a:rPr>
                <a:t>*</a:t>
              </a:r>
            </a:p>
          </p:txBody>
        </p:sp>
        <p:sp>
          <p:nvSpPr>
            <p:cNvPr id="69" name="Cube 68"/>
            <p:cNvSpPr/>
            <p:nvPr/>
          </p:nvSpPr>
          <p:spPr bwMode="gray">
            <a:xfrm>
              <a:off x="7111261" y="5267608"/>
              <a:ext cx="88710" cy="81864"/>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70" name="Cube 69"/>
            <p:cNvSpPr/>
            <p:nvPr/>
          </p:nvSpPr>
          <p:spPr bwMode="gray">
            <a:xfrm>
              <a:off x="7318253" y="5267608"/>
              <a:ext cx="88710" cy="81864"/>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71" name="Cube 70"/>
            <p:cNvSpPr/>
            <p:nvPr/>
          </p:nvSpPr>
          <p:spPr bwMode="gray">
            <a:xfrm>
              <a:off x="7219771" y="5267608"/>
              <a:ext cx="88710" cy="81864"/>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72" name="Cube 71"/>
            <p:cNvSpPr/>
            <p:nvPr/>
          </p:nvSpPr>
          <p:spPr bwMode="gray">
            <a:xfrm>
              <a:off x="7426763" y="5267608"/>
              <a:ext cx="88710" cy="81864"/>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sp>
        <p:nvSpPr>
          <p:cNvPr id="73" name="TextBox 72"/>
          <p:cNvSpPr txBox="1"/>
          <p:nvPr/>
        </p:nvSpPr>
        <p:spPr>
          <a:xfrm>
            <a:off x="5335167" y="1363909"/>
            <a:ext cx="3179725" cy="1107996"/>
          </a:xfrm>
          <a:prstGeom prst="rect">
            <a:avLst/>
          </a:prstGeom>
          <a:noFill/>
        </p:spPr>
        <p:txBody>
          <a:bodyPr wrap="square" lIns="0" tIns="0" rIns="0" bIns="0" rtlCol="0">
            <a:spAutoFit/>
          </a:bodyPr>
          <a:lstStyle/>
          <a:p>
            <a:pPr fontAlgn="base">
              <a:spcBef>
                <a:spcPct val="50000"/>
              </a:spcBef>
              <a:spcAft>
                <a:spcPct val="0"/>
              </a:spcAft>
              <a:buClr>
                <a:srgbClr val="F0AB00"/>
              </a:buClr>
              <a:buSzPct val="80000"/>
            </a:pPr>
            <a:r>
              <a:rPr lang="en-IE" sz="1800" b="1" kern="0" dirty="0" smtClean="0">
                <a:solidFill>
                  <a:schemeClr val="tx2">
                    <a:lumMod val="50000"/>
                  </a:schemeClr>
                </a:solidFill>
                <a:ea typeface="Arial Unicode MS" pitchFamily="34" charset="-128"/>
                <a:cs typeface="Arial Unicode MS" pitchFamily="34" charset="-128"/>
              </a:rPr>
              <a:t>COCOMA Approach:</a:t>
            </a:r>
            <a:r>
              <a:rPr lang="en-IE" sz="1800" kern="0" dirty="0" smtClean="0">
                <a:ea typeface="Arial Unicode MS" pitchFamily="34" charset="-128"/>
                <a:cs typeface="Arial Unicode MS" pitchFamily="34" charset="-128"/>
              </a:rPr>
              <a:t> Effect Emulation in SW Testing (e.g. Emulate resource effects of </a:t>
            </a:r>
            <a:r>
              <a:rPr lang="en-IE" sz="1800" kern="0" dirty="0" err="1" smtClean="0">
                <a:ea typeface="Arial Unicode MS" pitchFamily="34" charset="-128"/>
                <a:cs typeface="Arial Unicode MS" pitchFamily="34" charset="-128"/>
              </a:rPr>
              <a:t>colocated</a:t>
            </a:r>
            <a:r>
              <a:rPr lang="en-IE" sz="1800" kern="0" dirty="0" smtClean="0">
                <a:ea typeface="Arial Unicode MS" pitchFamily="34" charset="-128"/>
                <a:cs typeface="Arial Unicode MS" pitchFamily="34" charset="-128"/>
              </a:rPr>
              <a:t> workloads)</a:t>
            </a:r>
          </a:p>
        </p:txBody>
      </p:sp>
    </p:spTree>
    <p:extLst>
      <p:ext uri="{BB962C8B-B14F-4D97-AF65-F5344CB8AC3E}">
        <p14:creationId xmlns:p14="http://schemas.microsoft.com/office/powerpoint/2010/main" val="1708883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3"/>
                                        </p:tgtEl>
                                        <p:attrNameLst>
                                          <p:attrName>style.visibility</p:attrName>
                                        </p:attrNameLst>
                                      </p:cBhvr>
                                      <p:to>
                                        <p:strVal val="visible"/>
                                      </p:to>
                                    </p:set>
                                    <p:animEffect transition="in" filter="wipe(down)">
                                      <p:cBhvr>
                                        <p:cTn id="17" dur="500"/>
                                        <p:tgtEl>
                                          <p:spTgt spid="7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down)">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Use case: COCOMA walkthrough in </a:t>
            </a:r>
            <a:r>
              <a:rPr lang="en-IE" dirty="0" err="1" smtClean="0"/>
              <a:t>BonFIRE</a:t>
            </a:r>
            <a:endParaRPr lang="en-IE" dirty="0"/>
          </a:p>
        </p:txBody>
      </p:sp>
      <p:sp>
        <p:nvSpPr>
          <p:cNvPr id="5" name="TextBox 4"/>
          <p:cNvSpPr txBox="1"/>
          <p:nvPr/>
        </p:nvSpPr>
        <p:spPr>
          <a:xfrm flipH="1">
            <a:off x="155296" y="1380828"/>
            <a:ext cx="3552608" cy="4185761"/>
          </a:xfrm>
          <a:prstGeom prst="rect">
            <a:avLst/>
          </a:prstGeom>
          <a:noFill/>
        </p:spPr>
        <p:txBody>
          <a:bodyPr wrap="square" lIns="0" tIns="0" rIns="0" bIns="0" rtlCol="0">
            <a:spAutoFit/>
          </a:bodyPr>
          <a:lstStyle>
            <a:defPPr>
              <a:defRPr lang="de-DE"/>
            </a:defPPr>
            <a:lvl1pPr fontAlgn="base">
              <a:spcAft>
                <a:spcPct val="0"/>
              </a:spcAft>
              <a:buClr>
                <a:srgbClr val="F0AB00"/>
              </a:buClr>
              <a:buSzPct val="80000"/>
              <a:defRPr kern="0">
                <a:ea typeface="Arial Unicode MS" pitchFamily="34" charset="-128"/>
                <a:cs typeface="Arial Unicode MS" pitchFamily="34" charset="-128"/>
              </a:defRPr>
            </a:lvl1pPr>
          </a:lstStyle>
          <a:p>
            <a:pPr marL="285750" indent="-285750">
              <a:buFont typeface="Arial" pitchFamily="34" charset="0"/>
              <a:buChar char="•"/>
            </a:pPr>
            <a:r>
              <a:rPr lang="en-IE" sz="1600" dirty="0" smtClean="0"/>
              <a:t>From </a:t>
            </a:r>
            <a:r>
              <a:rPr lang="en-IE" sz="1600" dirty="0" err="1" smtClean="0"/>
              <a:t>RESTfully</a:t>
            </a:r>
            <a:r>
              <a:rPr lang="en-IE" sz="1600" dirty="0" smtClean="0"/>
              <a:t> client</a:t>
            </a:r>
          </a:p>
          <a:p>
            <a:pPr marL="742950" lvl="1" indent="-285750">
              <a:buFont typeface="Arial" pitchFamily="34" charset="0"/>
              <a:buChar char="•"/>
            </a:pPr>
            <a:r>
              <a:rPr lang="en-IE" sz="1600" dirty="0" smtClean="0"/>
              <a:t>Deploy </a:t>
            </a:r>
            <a:r>
              <a:rPr lang="en-IE" sz="1600" dirty="0" err="1" smtClean="0"/>
              <a:t>SuT</a:t>
            </a:r>
            <a:r>
              <a:rPr lang="en-IE" sz="1600" dirty="0" smtClean="0"/>
              <a:t>, </a:t>
            </a:r>
            <a:r>
              <a:rPr lang="en-IE" sz="1600" dirty="0" err="1" smtClean="0"/>
              <a:t>Zabbix</a:t>
            </a:r>
            <a:r>
              <a:rPr lang="en-IE" sz="1600" dirty="0" smtClean="0"/>
              <a:t> and COCOMA</a:t>
            </a:r>
          </a:p>
          <a:p>
            <a:pPr marL="742950" lvl="1" indent="-285750">
              <a:buFont typeface="Arial" pitchFamily="34" charset="0"/>
              <a:buChar char="•"/>
            </a:pPr>
            <a:r>
              <a:rPr lang="en-IE" sz="1600" dirty="0" smtClean="0"/>
              <a:t>Create emulation</a:t>
            </a:r>
          </a:p>
          <a:p>
            <a:pPr marL="285750" indent="-285750">
              <a:buFont typeface="Arial" pitchFamily="34" charset="0"/>
              <a:buChar char="•"/>
            </a:pPr>
            <a:r>
              <a:rPr lang="en-IE" sz="1600" dirty="0" smtClean="0"/>
              <a:t>From COCOMA</a:t>
            </a:r>
          </a:p>
          <a:p>
            <a:pPr marL="742950" lvl="1" indent="-285750">
              <a:buFont typeface="Arial" pitchFamily="34" charset="0"/>
              <a:buChar char="•"/>
            </a:pPr>
            <a:r>
              <a:rPr lang="en-IE" sz="1600" dirty="0" smtClean="0"/>
              <a:t>Create a distribution</a:t>
            </a:r>
          </a:p>
          <a:p>
            <a:pPr marL="742950" lvl="1" indent="-285750">
              <a:buFont typeface="Arial" pitchFamily="34" charset="0"/>
              <a:buChar char="•"/>
            </a:pPr>
            <a:r>
              <a:rPr lang="en-IE" sz="1600" dirty="0" smtClean="0"/>
              <a:t>Schedule runs of the distribution</a:t>
            </a:r>
          </a:p>
          <a:p>
            <a:pPr marL="742950" lvl="1" indent="-285750">
              <a:buFont typeface="Arial" pitchFamily="34" charset="0"/>
              <a:buChar char="•"/>
            </a:pPr>
            <a:r>
              <a:rPr lang="en-IE" sz="1600" dirty="0" smtClean="0"/>
              <a:t>Send metrics values to </a:t>
            </a:r>
            <a:r>
              <a:rPr lang="en-IE" sz="1600" dirty="0" err="1" smtClean="0"/>
              <a:t>Zabbix</a:t>
            </a:r>
            <a:endParaRPr lang="en-IE" sz="1600" dirty="0" smtClean="0"/>
          </a:p>
          <a:p>
            <a:pPr marL="285750" indent="-285750">
              <a:buFont typeface="Arial" pitchFamily="34" charset="0"/>
              <a:buChar char="•"/>
            </a:pPr>
            <a:r>
              <a:rPr lang="en-IE" sz="1600" dirty="0" smtClean="0"/>
              <a:t>Start Load to </a:t>
            </a:r>
            <a:r>
              <a:rPr lang="en-IE" sz="1600" dirty="0" err="1" smtClean="0"/>
              <a:t>SuT</a:t>
            </a:r>
            <a:endParaRPr lang="en-IE" sz="1600" dirty="0" smtClean="0"/>
          </a:p>
          <a:p>
            <a:pPr marL="285750" indent="-285750">
              <a:buFont typeface="Arial" pitchFamily="34" charset="0"/>
              <a:buChar char="•"/>
            </a:pPr>
            <a:r>
              <a:rPr lang="en-IE" sz="1600" dirty="0" smtClean="0"/>
              <a:t>From </a:t>
            </a:r>
            <a:r>
              <a:rPr lang="en-IE" sz="1600" dirty="0" err="1" smtClean="0"/>
              <a:t>RESTfully</a:t>
            </a:r>
            <a:r>
              <a:rPr lang="en-IE" sz="1600" dirty="0" smtClean="0"/>
              <a:t> client</a:t>
            </a:r>
          </a:p>
          <a:p>
            <a:pPr marL="742950" lvl="1" indent="-285750">
              <a:buFont typeface="Arial" pitchFamily="34" charset="0"/>
              <a:buChar char="•"/>
            </a:pPr>
            <a:r>
              <a:rPr lang="en-IE" sz="1600" dirty="0" smtClean="0"/>
              <a:t>Manage emulation</a:t>
            </a:r>
          </a:p>
          <a:p>
            <a:pPr marL="1200150" lvl="2" indent="-285750">
              <a:buFont typeface="Arial" pitchFamily="34" charset="0"/>
              <a:buChar char="•"/>
            </a:pPr>
            <a:r>
              <a:rPr lang="en-IE" sz="1600" dirty="0" smtClean="0"/>
              <a:t>Check status</a:t>
            </a:r>
            <a:endParaRPr lang="en-IE" sz="1600" dirty="0"/>
          </a:p>
          <a:p>
            <a:pPr marL="1200150" lvl="2" indent="-285750">
              <a:buFont typeface="Arial" pitchFamily="34" charset="0"/>
              <a:buChar char="•"/>
            </a:pPr>
            <a:r>
              <a:rPr lang="en-IE" sz="1600" dirty="0" smtClean="0"/>
              <a:t>Delete</a:t>
            </a:r>
          </a:p>
          <a:p>
            <a:pPr marL="1200150" lvl="2" indent="-285750">
              <a:buFont typeface="Arial" pitchFamily="34" charset="0"/>
              <a:buChar char="•"/>
            </a:pPr>
            <a:r>
              <a:rPr lang="en-IE" sz="1600" dirty="0" smtClean="0"/>
              <a:t>…</a:t>
            </a:r>
          </a:p>
          <a:p>
            <a:pPr marL="285750" indent="-285750">
              <a:buFont typeface="Arial" pitchFamily="34" charset="0"/>
              <a:buChar char="•"/>
            </a:pPr>
            <a:r>
              <a:rPr lang="en-IE" sz="1600" dirty="0" smtClean="0"/>
              <a:t>From COCOMA</a:t>
            </a:r>
          </a:p>
          <a:p>
            <a:pPr marL="742950" lvl="1" indent="-285750">
              <a:buFont typeface="Arial" pitchFamily="34" charset="0"/>
              <a:buChar char="•"/>
            </a:pPr>
            <a:r>
              <a:rPr lang="en-IE" sz="1600" dirty="0" smtClean="0"/>
              <a:t>Emulation Logs are saved</a:t>
            </a:r>
          </a:p>
        </p:txBody>
      </p:sp>
      <p:sp>
        <p:nvSpPr>
          <p:cNvPr id="7" name="Cube 6"/>
          <p:cNvSpPr/>
          <p:nvPr/>
        </p:nvSpPr>
        <p:spPr bwMode="gray">
          <a:xfrm>
            <a:off x="3779912" y="4584323"/>
            <a:ext cx="5256584" cy="1463259"/>
          </a:xfrm>
          <a:prstGeom prst="cube">
            <a:avLst>
              <a:gd name="adj" fmla="val 50073"/>
            </a:avLst>
          </a:prstGeom>
          <a:solidFill>
            <a:srgbClr val="66CCFF"/>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b="1" i="0" u="none" strike="noStrike" kern="0" cap="none" spc="0" normalizeH="0" baseline="0" noProof="0" dirty="0" err="1" smtClean="0">
                <a:ln>
                  <a:noFill/>
                </a:ln>
                <a:effectLst/>
                <a:uLnTx/>
                <a:uFillTx/>
                <a:ea typeface="Arial Unicode MS" pitchFamily="34" charset="-128"/>
                <a:cs typeface="Arial Unicode MS" pitchFamily="34" charset="-128"/>
              </a:rPr>
              <a:t>BonFIRE</a:t>
            </a:r>
            <a:r>
              <a:rPr kumimoji="0" lang="en-IE" b="1" i="0" u="none" strike="noStrike" kern="0" cap="none" spc="0" normalizeH="0" baseline="0" noProof="0" dirty="0" smtClean="0">
                <a:ln>
                  <a:noFill/>
                </a:ln>
                <a:effectLst/>
                <a:uLnTx/>
                <a:uFillTx/>
                <a:ea typeface="Arial Unicode MS" pitchFamily="34" charset="-128"/>
                <a:cs typeface="Arial Unicode MS" pitchFamily="34" charset="-128"/>
              </a:rPr>
              <a:t> </a:t>
            </a:r>
            <a:r>
              <a:rPr kumimoji="0" lang="en-IE" b="1" i="0" u="none" strike="noStrike" kern="0" cap="none" spc="0" normalizeH="0" baseline="0" noProof="0" dirty="0" err="1" smtClean="0">
                <a:ln>
                  <a:noFill/>
                </a:ln>
                <a:effectLst/>
                <a:uLnTx/>
                <a:uFillTx/>
                <a:ea typeface="Arial Unicode MS" pitchFamily="34" charset="-128"/>
                <a:cs typeface="Arial Unicode MS" pitchFamily="34" charset="-128"/>
              </a:rPr>
              <a:t>Onrequest</a:t>
            </a:r>
            <a:endParaRPr kumimoji="0" lang="en-IE" b="1"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8" name="Cube 7"/>
          <p:cNvSpPr/>
          <p:nvPr/>
        </p:nvSpPr>
        <p:spPr bwMode="gray">
          <a:xfrm>
            <a:off x="4212764" y="4119018"/>
            <a:ext cx="1580854" cy="108354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400" b="0" i="0" u="none" strike="noStrike" kern="0" cap="none" spc="0" normalizeH="0" baseline="0" noProof="0" dirty="0" err="1" smtClean="0">
                <a:ln>
                  <a:noFill/>
                </a:ln>
                <a:effectLst/>
                <a:uLnTx/>
                <a:uFillTx/>
                <a:ea typeface="Arial Unicode MS" pitchFamily="34" charset="-128"/>
                <a:cs typeface="Arial Unicode MS" pitchFamily="34" charset="-128"/>
              </a:rPr>
              <a:t>SuT</a:t>
            </a: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nvGrpSpPr>
          <p:cNvPr id="10" name="Group 9"/>
          <p:cNvGrpSpPr/>
          <p:nvPr/>
        </p:nvGrpSpPr>
        <p:grpSpPr>
          <a:xfrm>
            <a:off x="5923989" y="1405282"/>
            <a:ext cx="172541" cy="326233"/>
            <a:chOff x="2461144" y="2765147"/>
            <a:chExt cx="477000" cy="885138"/>
          </a:xfrm>
          <a:solidFill>
            <a:srgbClr val="999999"/>
          </a:solidFill>
        </p:grpSpPr>
        <p:sp>
          <p:nvSpPr>
            <p:cNvPr id="25" name="Regular Pentagon 24"/>
            <p:cNvSpPr/>
            <p:nvPr/>
          </p:nvSpPr>
          <p:spPr bwMode="gray">
            <a:xfrm>
              <a:off x="2461144" y="2999232"/>
              <a:ext cx="477000" cy="651053"/>
            </a:xfrm>
            <a:prstGeom prst="pentagon">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6" name="Oval 25"/>
            <p:cNvSpPr/>
            <p:nvPr/>
          </p:nvSpPr>
          <p:spPr bwMode="gray">
            <a:xfrm>
              <a:off x="2549027" y="2765147"/>
              <a:ext cx="315502" cy="358445"/>
            </a:xfrm>
            <a:prstGeom prst="ellipse">
              <a:avLst/>
            </a:prstGeom>
            <a:grp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cxnSp>
        <p:nvCxnSpPr>
          <p:cNvPr id="11" name="Straight Arrow Connector 10"/>
          <p:cNvCxnSpPr/>
          <p:nvPr/>
        </p:nvCxnSpPr>
        <p:spPr>
          <a:xfrm>
            <a:off x="4780320" y="3133536"/>
            <a:ext cx="0" cy="918004"/>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Cube 11"/>
          <p:cNvSpPr/>
          <p:nvPr/>
        </p:nvSpPr>
        <p:spPr bwMode="gray">
          <a:xfrm>
            <a:off x="4667150" y="2487533"/>
            <a:ext cx="954723" cy="487144"/>
          </a:xfrm>
          <a:prstGeom prst="cube">
            <a:avLst/>
          </a:prstGeom>
          <a:solidFill>
            <a:srgbClr val="999999"/>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400" b="0" i="0" u="none" strike="noStrike" kern="0" cap="none" spc="0" normalizeH="0" baseline="0" noProof="0" dirty="0" smtClean="0">
                <a:ln>
                  <a:noFill/>
                </a:ln>
                <a:effectLst/>
                <a:uLnTx/>
                <a:uFillTx/>
                <a:ea typeface="Arial Unicode MS" pitchFamily="34" charset="-128"/>
                <a:cs typeface="Arial Unicode MS" pitchFamily="34" charset="-128"/>
              </a:rPr>
              <a:t>Load</a:t>
            </a:r>
          </a:p>
        </p:txBody>
      </p:sp>
      <p:cxnSp>
        <p:nvCxnSpPr>
          <p:cNvPr id="14" name="Straight Arrow Connector 13"/>
          <p:cNvCxnSpPr/>
          <p:nvPr/>
        </p:nvCxnSpPr>
        <p:spPr>
          <a:xfrm>
            <a:off x="4990473" y="3133536"/>
            <a:ext cx="0" cy="918004"/>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170365" y="3133536"/>
            <a:ext cx="0" cy="918004"/>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615067" y="3133536"/>
            <a:ext cx="0" cy="918004"/>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Cube 16"/>
          <p:cNvSpPr/>
          <p:nvPr/>
        </p:nvSpPr>
        <p:spPr bwMode="gray">
          <a:xfrm>
            <a:off x="6516216" y="4679429"/>
            <a:ext cx="244656" cy="515156"/>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050" b="0" i="0" u="none" strike="noStrike" kern="0" cap="none" spc="0" normalizeH="0" baseline="0" noProof="0" dirty="0" smtClean="0">
                <a:ln>
                  <a:noFill/>
                </a:ln>
                <a:effectLst/>
                <a:uLnTx/>
                <a:uFillTx/>
                <a:ea typeface="Arial Unicode MS" pitchFamily="34" charset="-128"/>
                <a:cs typeface="Arial Unicode MS" pitchFamily="34" charset="-128"/>
              </a:rPr>
              <a:t>1</a:t>
            </a:r>
          </a:p>
        </p:txBody>
      </p:sp>
      <p:sp>
        <p:nvSpPr>
          <p:cNvPr id="18" name="Cube 17"/>
          <p:cNvSpPr/>
          <p:nvPr/>
        </p:nvSpPr>
        <p:spPr bwMode="gray">
          <a:xfrm>
            <a:off x="6812845" y="4755894"/>
            <a:ext cx="244656" cy="43869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050" b="0" i="0" u="none" strike="noStrike" kern="0" cap="none" spc="0" normalizeH="0" baseline="0" noProof="0" dirty="0" smtClean="0">
                <a:ln>
                  <a:noFill/>
                </a:ln>
                <a:effectLst/>
                <a:uLnTx/>
                <a:uFillTx/>
                <a:ea typeface="Arial Unicode MS" pitchFamily="34" charset="-128"/>
                <a:cs typeface="Arial Unicode MS" pitchFamily="34" charset="-128"/>
              </a:rPr>
              <a:t>2</a:t>
            </a:r>
          </a:p>
        </p:txBody>
      </p:sp>
      <p:sp>
        <p:nvSpPr>
          <p:cNvPr id="19" name="Cube 18"/>
          <p:cNvSpPr/>
          <p:nvPr/>
        </p:nvSpPr>
        <p:spPr bwMode="gray">
          <a:xfrm>
            <a:off x="7135918" y="4867981"/>
            <a:ext cx="244656" cy="326604"/>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050" b="0" i="0" u="none" strike="noStrike" kern="0" cap="none" spc="0" normalizeH="0" baseline="0" noProof="0" dirty="0" smtClean="0">
                <a:ln>
                  <a:noFill/>
                </a:ln>
                <a:effectLst/>
                <a:uLnTx/>
                <a:uFillTx/>
                <a:ea typeface="Arial Unicode MS" pitchFamily="34" charset="-128"/>
                <a:cs typeface="Arial Unicode MS" pitchFamily="34" charset="-128"/>
              </a:rPr>
              <a:t>3</a:t>
            </a:r>
          </a:p>
        </p:txBody>
      </p:sp>
      <p:sp>
        <p:nvSpPr>
          <p:cNvPr id="20" name="Cube 19"/>
          <p:cNvSpPr/>
          <p:nvPr/>
        </p:nvSpPr>
        <p:spPr bwMode="gray">
          <a:xfrm>
            <a:off x="8136512" y="4755894"/>
            <a:ext cx="244656" cy="438691"/>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050" b="0" i="0" u="none" strike="noStrike" kern="0" cap="none" spc="0" normalizeH="0" baseline="0" noProof="0" dirty="0" smtClean="0">
                <a:ln>
                  <a:noFill/>
                </a:ln>
                <a:effectLst/>
                <a:uLnTx/>
                <a:uFillTx/>
                <a:ea typeface="Arial Unicode MS" pitchFamily="34" charset="-128"/>
                <a:cs typeface="Arial Unicode MS" pitchFamily="34" charset="-128"/>
              </a:rPr>
              <a:t>*</a:t>
            </a:r>
          </a:p>
        </p:txBody>
      </p:sp>
      <p:sp>
        <p:nvSpPr>
          <p:cNvPr id="21" name="Cube 20"/>
          <p:cNvSpPr/>
          <p:nvPr/>
        </p:nvSpPr>
        <p:spPr bwMode="gray">
          <a:xfrm>
            <a:off x="7480946" y="5011394"/>
            <a:ext cx="122328" cy="170917"/>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2" name="Cube 21"/>
          <p:cNvSpPr/>
          <p:nvPr/>
        </p:nvSpPr>
        <p:spPr bwMode="gray">
          <a:xfrm>
            <a:off x="7766378" y="4867981"/>
            <a:ext cx="122328" cy="314330"/>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3" name="Cube 22"/>
          <p:cNvSpPr/>
          <p:nvPr/>
        </p:nvSpPr>
        <p:spPr bwMode="gray">
          <a:xfrm>
            <a:off x="7630575" y="4937007"/>
            <a:ext cx="135803" cy="245305"/>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4" name="Cube 23"/>
          <p:cNvSpPr/>
          <p:nvPr/>
        </p:nvSpPr>
        <p:spPr bwMode="gray">
          <a:xfrm>
            <a:off x="7916010" y="4937007"/>
            <a:ext cx="122328" cy="245305"/>
          </a:xfrm>
          <a:prstGeom prst="cube">
            <a:avLst/>
          </a:prstGeom>
          <a:solidFill>
            <a:schemeClr val="accent1"/>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7" name="Rounded Rectangle 26"/>
          <p:cNvSpPr/>
          <p:nvPr/>
        </p:nvSpPr>
        <p:spPr bwMode="auto">
          <a:xfrm>
            <a:off x="6152975" y="1577887"/>
            <a:ext cx="600273" cy="32083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IE" sz="600" b="0" i="0" u="none" strike="noStrike" cap="none" normalizeH="0" baseline="0" dirty="0" err="1" smtClean="0">
                <a:ln>
                  <a:noFill/>
                </a:ln>
                <a:solidFill>
                  <a:schemeClr val="tx1"/>
                </a:solidFill>
                <a:effectLst/>
                <a:latin typeface="Arial" charset="0"/>
              </a:rPr>
              <a:t>RESTfully</a:t>
            </a:r>
            <a:r>
              <a:rPr kumimoji="0" lang="en-IE" sz="600" b="0" i="0" u="none" strike="noStrike" cap="none" normalizeH="0" baseline="0" dirty="0" smtClean="0">
                <a:ln>
                  <a:noFill/>
                </a:ln>
                <a:solidFill>
                  <a:schemeClr val="tx1"/>
                </a:solidFill>
                <a:effectLst/>
                <a:latin typeface="Arial" charset="0"/>
              </a:rPr>
              <a:t> script</a:t>
            </a:r>
          </a:p>
        </p:txBody>
      </p:sp>
      <p:sp>
        <p:nvSpPr>
          <p:cNvPr id="28" name="Cube 27"/>
          <p:cNvSpPr/>
          <p:nvPr/>
        </p:nvSpPr>
        <p:spPr bwMode="gray">
          <a:xfrm>
            <a:off x="5853264" y="3592539"/>
            <a:ext cx="302912" cy="1494667"/>
          </a:xfrm>
          <a:prstGeom prst="cube">
            <a:avLst/>
          </a:prstGeom>
          <a:solidFill>
            <a:srgbClr val="FF0000"/>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400" b="0" i="0" u="none" strike="noStrike" kern="0" cap="none" spc="0" normalizeH="0" baseline="0" noProof="0" dirty="0" err="1" smtClean="0">
                <a:ln>
                  <a:noFill/>
                </a:ln>
                <a:effectLst/>
                <a:uLnTx/>
                <a:uFillTx/>
                <a:ea typeface="Arial Unicode MS" pitchFamily="34" charset="-128"/>
                <a:cs typeface="Arial Unicode MS" pitchFamily="34" charset="-128"/>
              </a:rPr>
              <a:t>Zabbix</a:t>
            </a:r>
            <a:endParaRPr kumimoji="0" lang="en-IE" sz="14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0" name="Rounded Rectangle 29"/>
          <p:cNvSpPr/>
          <p:nvPr/>
        </p:nvSpPr>
        <p:spPr bwMode="auto">
          <a:xfrm>
            <a:off x="7308304" y="2702415"/>
            <a:ext cx="596600" cy="32083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IE" sz="600" b="0" i="0" u="none" strike="noStrike" cap="none" normalizeH="0" baseline="0" dirty="0" smtClean="0">
                <a:ln>
                  <a:noFill/>
                </a:ln>
                <a:solidFill>
                  <a:schemeClr val="tx1"/>
                </a:solidFill>
                <a:effectLst/>
                <a:latin typeface="Arial" charset="0"/>
              </a:rPr>
              <a:t>Create emulation</a:t>
            </a:r>
          </a:p>
        </p:txBody>
      </p:sp>
      <p:cxnSp>
        <p:nvCxnSpPr>
          <p:cNvPr id="31" name="Straight Arrow Connector 30"/>
          <p:cNvCxnSpPr>
            <a:stCxn id="27" idx="3"/>
          </p:cNvCxnSpPr>
          <p:nvPr/>
        </p:nvCxnSpPr>
        <p:spPr>
          <a:xfrm>
            <a:off x="6753248" y="1738302"/>
            <a:ext cx="806343" cy="88710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5170365" y="1611536"/>
            <a:ext cx="736539" cy="875997"/>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Cube 8"/>
          <p:cNvSpPr/>
          <p:nvPr/>
        </p:nvSpPr>
        <p:spPr bwMode="gray">
          <a:xfrm>
            <a:off x="6390681" y="4339872"/>
            <a:ext cx="2180530" cy="699598"/>
          </a:xfrm>
          <a:prstGeom prst="cube">
            <a:avLst/>
          </a:prstGeom>
          <a:solidFill>
            <a:srgbClr val="005998">
              <a:alpha val="76000"/>
            </a:srgbClr>
          </a:solidFill>
          <a:ln w="6350" algn="ctr">
            <a:noFill/>
            <a:miter lim="800000"/>
            <a:headEnd/>
            <a:tailEnd/>
          </a:ln>
        </p:spPr>
        <p:txBody>
          <a:bodyPr lIns="90000" tIns="180000" rIns="90000" bIns="0" rtlCol="0" anchor="b" anchorCtr="0"/>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1200" b="0" i="0" u="none" strike="noStrike" kern="0" cap="none" spc="0" normalizeH="0" baseline="0" noProof="0" dirty="0" smtClean="0">
                <a:ln>
                  <a:noFill/>
                </a:ln>
                <a:solidFill>
                  <a:schemeClr val="bg1"/>
                </a:solidFill>
                <a:effectLst/>
                <a:uLnTx/>
                <a:uFillTx/>
                <a:ea typeface="Arial Unicode MS" pitchFamily="34" charset="-128"/>
                <a:cs typeface="Arial Unicode MS" pitchFamily="34" charset="-128"/>
              </a:rPr>
              <a:t>COCOMA</a:t>
            </a:r>
          </a:p>
        </p:txBody>
      </p:sp>
      <p:cxnSp>
        <p:nvCxnSpPr>
          <p:cNvPr id="44" name="Straight Arrow Connector 43"/>
          <p:cNvCxnSpPr/>
          <p:nvPr/>
        </p:nvCxnSpPr>
        <p:spPr>
          <a:xfrm>
            <a:off x="6390681" y="1965882"/>
            <a:ext cx="0" cy="148941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Down Arrow 45"/>
          <p:cNvSpPr/>
          <p:nvPr/>
        </p:nvSpPr>
        <p:spPr bwMode="auto">
          <a:xfrm rot="5400000">
            <a:off x="6188694" y="4740618"/>
            <a:ext cx="216025" cy="162819"/>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IE" sz="1800" b="0" i="0" u="none" strike="noStrike" cap="none" normalizeH="0" baseline="0" smtClean="0">
              <a:ln>
                <a:noFill/>
              </a:ln>
              <a:solidFill>
                <a:schemeClr val="tx1"/>
              </a:solidFill>
              <a:effectLst/>
              <a:latin typeface="Arial" charset="0"/>
            </a:endParaRPr>
          </a:p>
        </p:txBody>
      </p:sp>
      <p:sp>
        <p:nvSpPr>
          <p:cNvPr id="47" name="Rounded Rectangle 46"/>
          <p:cNvSpPr/>
          <p:nvPr/>
        </p:nvSpPr>
        <p:spPr bwMode="auto">
          <a:xfrm>
            <a:off x="7960540" y="2710587"/>
            <a:ext cx="596600" cy="32083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IE" sz="600" b="0" i="0" u="none" strike="noStrike" cap="none" normalizeH="0" baseline="0" dirty="0" smtClean="0">
                <a:ln>
                  <a:noFill/>
                </a:ln>
                <a:solidFill>
                  <a:schemeClr val="tx1"/>
                </a:solidFill>
                <a:effectLst/>
                <a:latin typeface="Arial" charset="0"/>
              </a:rPr>
              <a:t>Check emulation</a:t>
            </a:r>
          </a:p>
        </p:txBody>
      </p:sp>
      <p:cxnSp>
        <p:nvCxnSpPr>
          <p:cNvPr id="48" name="Straight Arrow Connector 47"/>
          <p:cNvCxnSpPr/>
          <p:nvPr/>
        </p:nvCxnSpPr>
        <p:spPr>
          <a:xfrm>
            <a:off x="8243240" y="3162987"/>
            <a:ext cx="0" cy="918004"/>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6812845" y="1731515"/>
            <a:ext cx="1374919" cy="923339"/>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Cube 50"/>
          <p:cNvSpPr/>
          <p:nvPr/>
        </p:nvSpPr>
        <p:spPr bwMode="gray">
          <a:xfrm>
            <a:off x="6513652" y="4679429"/>
            <a:ext cx="1867516" cy="216299"/>
          </a:xfrm>
          <a:prstGeom prst="cube">
            <a:avLst/>
          </a:prstGeom>
          <a:solidFill>
            <a:srgbClr val="9900CC">
              <a:alpha val="36000"/>
            </a:srgbClr>
          </a:solidFill>
          <a:ln w="6350" algn="ctr">
            <a:noFill/>
            <a:miter lim="800000"/>
            <a:headEnd/>
            <a:tailEnd/>
          </a:ln>
        </p:spPr>
        <p:txBody>
          <a:bodyPr lIns="90000" tIns="72000" rIns="90000" bIns="72000" rtlCol="0" anchor="ctr"/>
          <a:lstStyle/>
          <a:p>
            <a:pPr marR="0" algn="r" defTabSz="914400" eaLnBrk="1" fontAlgn="base" latinLnBrk="0" hangingPunct="1">
              <a:lnSpc>
                <a:spcPct val="100000"/>
              </a:lnSpc>
              <a:spcBef>
                <a:spcPct val="50000"/>
              </a:spcBef>
              <a:spcAft>
                <a:spcPct val="0"/>
              </a:spcAft>
              <a:buClr>
                <a:srgbClr val="F0AB00"/>
              </a:buClr>
              <a:buSzPct val="80000"/>
              <a:tabLst/>
            </a:pPr>
            <a:r>
              <a:rPr kumimoji="0" lang="en-IE" sz="900" b="1" i="0" u="none" strike="noStrike" kern="0" cap="none" spc="0" normalizeH="0" baseline="0" noProof="0" dirty="0" smtClean="0">
                <a:ln>
                  <a:noFill/>
                </a:ln>
                <a:solidFill>
                  <a:srgbClr val="3366CC"/>
                </a:solidFill>
                <a:effectLst/>
                <a:uLnTx/>
                <a:uFillTx/>
                <a:ea typeface="Arial Unicode MS" pitchFamily="34" charset="-128"/>
                <a:cs typeface="Arial Unicode MS" pitchFamily="34" charset="-128"/>
              </a:rPr>
              <a:t>Distribution</a:t>
            </a:r>
          </a:p>
        </p:txBody>
      </p:sp>
      <p:sp>
        <p:nvSpPr>
          <p:cNvPr id="52" name="Cube 51"/>
          <p:cNvSpPr/>
          <p:nvPr/>
        </p:nvSpPr>
        <p:spPr bwMode="gray">
          <a:xfrm>
            <a:off x="6936146" y="4539595"/>
            <a:ext cx="901325" cy="216299"/>
          </a:xfrm>
          <a:prstGeom prst="cube">
            <a:avLst/>
          </a:prstGeom>
          <a:solidFill>
            <a:srgbClr val="00CC00">
              <a:alpha val="35686"/>
            </a:srgb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IE" sz="900" b="1" i="0" u="none" strike="noStrike" kern="0" cap="none" spc="0" normalizeH="0" baseline="0" noProof="0" dirty="0" smtClean="0">
                <a:ln>
                  <a:noFill/>
                </a:ln>
                <a:solidFill>
                  <a:srgbClr val="3366CC"/>
                </a:solidFill>
                <a:effectLst/>
                <a:uLnTx/>
                <a:uFillTx/>
                <a:ea typeface="Arial Unicode MS" pitchFamily="34" charset="-128"/>
                <a:cs typeface="Arial Unicode MS" pitchFamily="34" charset="-128"/>
              </a:rPr>
              <a:t>Emulation</a:t>
            </a:r>
          </a:p>
        </p:txBody>
      </p:sp>
    </p:spTree>
    <p:extLst>
      <p:ext uri="{BB962C8B-B14F-4D97-AF65-F5344CB8AC3E}">
        <p14:creationId xmlns:p14="http://schemas.microsoft.com/office/powerpoint/2010/main" val="7851870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44"/>
                                        </p:tgtEl>
                                        <p:attrNameLst>
                                          <p:attrName>style.visibility</p:attrName>
                                        </p:attrNameLst>
                                      </p:cBhvr>
                                      <p:to>
                                        <p:strVal val="visible"/>
                                      </p:to>
                                    </p:set>
                                    <p:animEffect transition="in" filter="fade">
                                      <p:cBhvr>
                                        <p:cTn id="14" dur="5000"/>
                                        <p:tgtEl>
                                          <p:spTgt spid="44"/>
                                        </p:tgtEl>
                                      </p:cBhvr>
                                    </p:animEffect>
                                  </p:childTnLst>
                                  <p:subTnLst>
                                    <p:set>
                                      <p:cBhvr override="childStyle">
                                        <p:cTn dur="1" fill="hold" display="0" masterRel="sameClick" afterEffect="1">
                                          <p:stCondLst>
                                            <p:cond evt="end" delay="0">
                                              <p:tn val="12"/>
                                            </p:cond>
                                          </p:stCondLst>
                                        </p:cTn>
                                        <p:tgtEl>
                                          <p:spTgt spid="44"/>
                                        </p:tgtEl>
                                        <p:attrNameLst>
                                          <p:attrName>style.visibility</p:attrName>
                                        </p:attrNameLst>
                                      </p:cBhvr>
                                      <p:to>
                                        <p:strVal val="hidden"/>
                                      </p:to>
                                    </p:set>
                                  </p:subTnLst>
                                </p:cTn>
                              </p:par>
                              <p:par>
                                <p:cTn id="15" presetID="10"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8"/>
                                        </p:tgtEl>
                                        <p:attrNameLst>
                                          <p:attrName>style.visibility</p:attrName>
                                        </p:attrNameLst>
                                      </p:cBhvr>
                                      <p:to>
                                        <p:strVal val="visible"/>
                                      </p:to>
                                    </p:set>
                                    <p:animEffect transition="in" filter="fade">
                                      <p:cBhvr>
                                        <p:cTn id="20" dur="500"/>
                                        <p:tgtEl>
                                          <p:spTgt spid="2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Effect transition="in" filter="fade">
                                      <p:cBhvr>
                                        <p:cTn id="31" dur="500"/>
                                        <p:tgtEl>
                                          <p:spTgt spid="5">
                                            <p:txEl>
                                              <p:pRg st="2" end="2"/>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1"/>
                                        </p:tgtEl>
                                        <p:attrNameLst>
                                          <p:attrName>style.visibility</p:attrName>
                                        </p:attrNameLst>
                                      </p:cBhvr>
                                      <p:to>
                                        <p:strVal val="visible"/>
                                      </p:to>
                                    </p:set>
                                    <p:animEffect transition="in" filter="fade">
                                      <p:cBhvr>
                                        <p:cTn id="34" dur="5000"/>
                                        <p:tgtEl>
                                          <p:spTgt spid="31"/>
                                        </p:tgtEl>
                                      </p:cBhvr>
                                    </p:animEffect>
                                  </p:childTnLst>
                                  <p:subTnLst>
                                    <p:set>
                                      <p:cBhvr override="childStyle">
                                        <p:cTn dur="1" fill="hold" display="0" masterRel="sameClick" afterEffect="1">
                                          <p:stCondLst>
                                            <p:cond evt="end" delay="0">
                                              <p:tn val="32"/>
                                            </p:cond>
                                          </p:stCondLst>
                                        </p:cTn>
                                        <p:tgtEl>
                                          <p:spTgt spid="31"/>
                                        </p:tgtEl>
                                        <p:attrNameLst>
                                          <p:attrName>style.visibility</p:attrName>
                                        </p:attrNameLst>
                                      </p:cBhvr>
                                      <p:to>
                                        <p:strVal val="hidden"/>
                                      </p:to>
                                    </p:set>
                                  </p:subTnLst>
                                </p:cTn>
                              </p:par>
                              <p:par>
                                <p:cTn id="35" presetID="10"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fade">
                                      <p:cBhvr>
                                        <p:cTn id="37" dur="5000"/>
                                        <p:tgtEl>
                                          <p:spTgt spid="30"/>
                                        </p:tgtEl>
                                      </p:cBhvr>
                                    </p:animEffect>
                                  </p:childTnLst>
                                  <p:subTnLst>
                                    <p:set>
                                      <p:cBhvr override="childStyle">
                                        <p:cTn dur="1" fill="hold" display="0" masterRel="sameClick" afterEffect="1">
                                          <p:stCondLst>
                                            <p:cond evt="end" delay="0">
                                              <p:tn val="35"/>
                                            </p:cond>
                                          </p:stCondLst>
                                        </p:cTn>
                                        <p:tgtEl>
                                          <p:spTgt spid="30"/>
                                        </p:tgtEl>
                                        <p:attrNameLst>
                                          <p:attrName>style.visibility</p:attrName>
                                        </p:attrNameLst>
                                      </p:cBhvr>
                                      <p:to>
                                        <p:strVal val="hidden"/>
                                      </p:to>
                                    </p:set>
                                  </p:subTnLst>
                                </p:cTn>
                              </p:par>
                              <p:par>
                                <p:cTn id="38" presetID="10" presetClass="entr" presetSubtype="0" fill="hold"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5000"/>
                                        <p:tgtEl>
                                          <p:spTgt spid="16"/>
                                        </p:tgtEl>
                                      </p:cBhvr>
                                    </p:animEffect>
                                  </p:childTnLst>
                                  <p:subTnLst>
                                    <p:set>
                                      <p:cBhvr override="childStyle">
                                        <p:cTn dur="1" fill="hold" display="0" masterRel="sameClick" afterEffect="1">
                                          <p:stCondLst>
                                            <p:cond evt="end" delay="0">
                                              <p:tn val="38"/>
                                            </p:cond>
                                          </p:stCondLst>
                                        </p:cTn>
                                        <p:tgtEl>
                                          <p:spTgt spid="16"/>
                                        </p:tgtEl>
                                        <p:attrNameLst>
                                          <p:attrName>style.visibility</p:attrName>
                                        </p:attrNameLst>
                                      </p:cBhvr>
                                      <p:to>
                                        <p:strVal val="hidden"/>
                                      </p:to>
                                    </p:set>
                                  </p:subTnLst>
                                </p:cTn>
                              </p:par>
                              <p:par>
                                <p:cTn id="41" presetID="10" presetClass="entr" presetSubtype="0" fill="hold" grpId="0" nodeType="withEffect">
                                  <p:stCondLst>
                                    <p:cond delay="1500"/>
                                  </p:stCondLst>
                                  <p:childTnLst>
                                    <p:set>
                                      <p:cBhvr>
                                        <p:cTn id="42" dur="1" fill="hold">
                                          <p:stCondLst>
                                            <p:cond delay="0"/>
                                          </p:stCondLst>
                                        </p:cTn>
                                        <p:tgtEl>
                                          <p:spTgt spid="52"/>
                                        </p:tgtEl>
                                        <p:attrNameLst>
                                          <p:attrName>style.visibility</p:attrName>
                                        </p:attrNameLst>
                                      </p:cBhvr>
                                      <p:to>
                                        <p:strVal val="visible"/>
                                      </p:to>
                                    </p:set>
                                    <p:animEffect transition="in" filter="fade">
                                      <p:cBhvr>
                                        <p:cTn id="43" dur="500"/>
                                        <p:tgtEl>
                                          <p:spTgt spid="52"/>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5">
                                            <p:txEl>
                                              <p:pRg st="3" end="3"/>
                                            </p:txEl>
                                          </p:spTgt>
                                        </p:tgtEl>
                                        <p:attrNameLst>
                                          <p:attrName>style.visibility</p:attrName>
                                        </p:attrNameLst>
                                      </p:cBhvr>
                                      <p:to>
                                        <p:strVal val="visible"/>
                                      </p:to>
                                    </p:set>
                                    <p:animEffect transition="in" filter="fade">
                                      <p:cBhvr>
                                        <p:cTn id="48" dur="500"/>
                                        <p:tgtEl>
                                          <p:spTgt spid="5">
                                            <p:txEl>
                                              <p:pRg st="3" end="3"/>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5">
                                            <p:txEl>
                                              <p:pRg st="4" end="4"/>
                                            </p:txEl>
                                          </p:spTgt>
                                        </p:tgtEl>
                                        <p:attrNameLst>
                                          <p:attrName>style.visibility</p:attrName>
                                        </p:attrNameLst>
                                      </p:cBhvr>
                                      <p:to>
                                        <p:strVal val="visible"/>
                                      </p:to>
                                    </p:set>
                                    <p:animEffect transition="in" filter="fade">
                                      <p:cBhvr>
                                        <p:cTn id="51" dur="500"/>
                                        <p:tgtEl>
                                          <p:spTgt spid="5">
                                            <p:txEl>
                                              <p:pRg st="4" end="4"/>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5">
                                            <p:txEl>
                                              <p:pRg st="5" end="5"/>
                                            </p:txEl>
                                          </p:spTgt>
                                        </p:tgtEl>
                                        <p:attrNameLst>
                                          <p:attrName>style.visibility</p:attrName>
                                        </p:attrNameLst>
                                      </p:cBhvr>
                                      <p:to>
                                        <p:strVal val="visible"/>
                                      </p:to>
                                    </p:set>
                                    <p:animEffect transition="in" filter="fade">
                                      <p:cBhvr>
                                        <p:cTn id="54" dur="500"/>
                                        <p:tgtEl>
                                          <p:spTgt spid="5">
                                            <p:txEl>
                                              <p:pRg st="5" end="5"/>
                                            </p:txEl>
                                          </p:spTgt>
                                        </p:tgtEl>
                                      </p:cBhvr>
                                    </p:animEffect>
                                  </p:childTnLst>
                                </p:cTn>
                              </p:par>
                              <p:par>
                                <p:cTn id="55" presetID="10" presetClass="entr" presetSubtype="0" fill="hold" grpId="0" nodeType="withEffect">
                                  <p:stCondLst>
                                    <p:cond delay="1500"/>
                                  </p:stCondLst>
                                  <p:childTnLst>
                                    <p:set>
                                      <p:cBhvr>
                                        <p:cTn id="56" dur="1" fill="hold">
                                          <p:stCondLst>
                                            <p:cond delay="0"/>
                                          </p:stCondLst>
                                        </p:cTn>
                                        <p:tgtEl>
                                          <p:spTgt spid="51"/>
                                        </p:tgtEl>
                                        <p:attrNameLst>
                                          <p:attrName>style.visibility</p:attrName>
                                        </p:attrNameLst>
                                      </p:cBhvr>
                                      <p:to>
                                        <p:strVal val="visible"/>
                                      </p:to>
                                    </p:set>
                                    <p:animEffect transition="in" filter="fade">
                                      <p:cBhvr>
                                        <p:cTn id="57" dur="500"/>
                                        <p:tgtEl>
                                          <p:spTgt spid="51"/>
                                        </p:tgtEl>
                                      </p:cBhvr>
                                    </p:animEffect>
                                  </p:childTnLst>
                                </p:cTn>
                              </p:par>
                            </p:childTnLst>
                          </p:cTn>
                        </p:par>
                        <p:par>
                          <p:cTn id="58" fill="hold">
                            <p:stCondLst>
                              <p:cond delay="2000"/>
                            </p:stCondLst>
                            <p:childTnLst>
                              <p:par>
                                <p:cTn id="59" presetID="10" presetClass="entr" presetSubtype="0" fill="hold" grpId="0" nodeType="afterEffect">
                                  <p:stCondLst>
                                    <p:cond delay="1500"/>
                                  </p:stCondLst>
                                  <p:childTnLst>
                                    <p:set>
                                      <p:cBhvr>
                                        <p:cTn id="60" dur="1" fill="hold">
                                          <p:stCondLst>
                                            <p:cond delay="0"/>
                                          </p:stCondLst>
                                        </p:cTn>
                                        <p:tgtEl>
                                          <p:spTgt spid="17"/>
                                        </p:tgtEl>
                                        <p:attrNameLst>
                                          <p:attrName>style.visibility</p:attrName>
                                        </p:attrNameLst>
                                      </p:cBhvr>
                                      <p:to>
                                        <p:strVal val="visible"/>
                                      </p:to>
                                    </p:set>
                                    <p:animEffect transition="in" filter="fade">
                                      <p:cBhvr>
                                        <p:cTn id="61" dur="500"/>
                                        <p:tgtEl>
                                          <p:spTgt spid="17"/>
                                        </p:tgtEl>
                                      </p:cBhvr>
                                    </p:animEffect>
                                  </p:childTnLst>
                                </p:cTn>
                              </p:par>
                              <p:par>
                                <p:cTn id="62" presetID="10" presetClass="entr" presetSubtype="0" fill="hold" grpId="0" nodeType="withEffect">
                                  <p:stCondLst>
                                    <p:cond delay="1500"/>
                                  </p:stCondLst>
                                  <p:childTnLst>
                                    <p:set>
                                      <p:cBhvr>
                                        <p:cTn id="63" dur="1" fill="hold">
                                          <p:stCondLst>
                                            <p:cond delay="0"/>
                                          </p:stCondLst>
                                        </p:cTn>
                                        <p:tgtEl>
                                          <p:spTgt spid="18"/>
                                        </p:tgtEl>
                                        <p:attrNameLst>
                                          <p:attrName>style.visibility</p:attrName>
                                        </p:attrNameLst>
                                      </p:cBhvr>
                                      <p:to>
                                        <p:strVal val="visible"/>
                                      </p:to>
                                    </p:set>
                                    <p:animEffect transition="in" filter="fade">
                                      <p:cBhvr>
                                        <p:cTn id="64" dur="500"/>
                                        <p:tgtEl>
                                          <p:spTgt spid="18"/>
                                        </p:tgtEl>
                                      </p:cBhvr>
                                    </p:animEffect>
                                  </p:childTnLst>
                                </p:cTn>
                              </p:par>
                              <p:par>
                                <p:cTn id="65" presetID="10" presetClass="entr" presetSubtype="0" fill="hold" grpId="0" nodeType="withEffect">
                                  <p:stCondLst>
                                    <p:cond delay="1500"/>
                                  </p:stCondLst>
                                  <p:childTnLst>
                                    <p:set>
                                      <p:cBhvr>
                                        <p:cTn id="66" dur="1" fill="hold">
                                          <p:stCondLst>
                                            <p:cond delay="0"/>
                                          </p:stCondLst>
                                        </p:cTn>
                                        <p:tgtEl>
                                          <p:spTgt spid="19"/>
                                        </p:tgtEl>
                                        <p:attrNameLst>
                                          <p:attrName>style.visibility</p:attrName>
                                        </p:attrNameLst>
                                      </p:cBhvr>
                                      <p:to>
                                        <p:strVal val="visible"/>
                                      </p:to>
                                    </p:set>
                                    <p:animEffect transition="in" filter="fade">
                                      <p:cBhvr>
                                        <p:cTn id="67" dur="500"/>
                                        <p:tgtEl>
                                          <p:spTgt spid="19"/>
                                        </p:tgtEl>
                                      </p:cBhvr>
                                    </p:animEffect>
                                  </p:childTnLst>
                                </p:cTn>
                              </p:par>
                              <p:par>
                                <p:cTn id="68" presetID="10" presetClass="entr" presetSubtype="0" fill="hold" grpId="0" nodeType="withEffect">
                                  <p:stCondLst>
                                    <p:cond delay="1500"/>
                                  </p:stCondLst>
                                  <p:childTnLst>
                                    <p:set>
                                      <p:cBhvr>
                                        <p:cTn id="69" dur="1" fill="hold">
                                          <p:stCondLst>
                                            <p:cond delay="0"/>
                                          </p:stCondLst>
                                        </p:cTn>
                                        <p:tgtEl>
                                          <p:spTgt spid="21"/>
                                        </p:tgtEl>
                                        <p:attrNameLst>
                                          <p:attrName>style.visibility</p:attrName>
                                        </p:attrNameLst>
                                      </p:cBhvr>
                                      <p:to>
                                        <p:strVal val="visible"/>
                                      </p:to>
                                    </p:set>
                                    <p:animEffect transition="in" filter="fade">
                                      <p:cBhvr>
                                        <p:cTn id="70" dur="500"/>
                                        <p:tgtEl>
                                          <p:spTgt spid="21"/>
                                        </p:tgtEl>
                                      </p:cBhvr>
                                    </p:animEffect>
                                  </p:childTnLst>
                                </p:cTn>
                              </p:par>
                              <p:par>
                                <p:cTn id="71" presetID="10" presetClass="entr" presetSubtype="0" fill="hold" grpId="0" nodeType="withEffect">
                                  <p:stCondLst>
                                    <p:cond delay="1500"/>
                                  </p:stCondLst>
                                  <p:childTnLst>
                                    <p:set>
                                      <p:cBhvr>
                                        <p:cTn id="72" dur="1" fill="hold">
                                          <p:stCondLst>
                                            <p:cond delay="0"/>
                                          </p:stCondLst>
                                        </p:cTn>
                                        <p:tgtEl>
                                          <p:spTgt spid="23"/>
                                        </p:tgtEl>
                                        <p:attrNameLst>
                                          <p:attrName>style.visibility</p:attrName>
                                        </p:attrNameLst>
                                      </p:cBhvr>
                                      <p:to>
                                        <p:strVal val="visible"/>
                                      </p:to>
                                    </p:set>
                                    <p:animEffect transition="in" filter="fade">
                                      <p:cBhvr>
                                        <p:cTn id="73" dur="500"/>
                                        <p:tgtEl>
                                          <p:spTgt spid="23"/>
                                        </p:tgtEl>
                                      </p:cBhvr>
                                    </p:animEffect>
                                  </p:childTnLst>
                                </p:cTn>
                              </p:par>
                              <p:par>
                                <p:cTn id="74" presetID="10" presetClass="entr" presetSubtype="0" fill="hold" grpId="0" nodeType="withEffect">
                                  <p:stCondLst>
                                    <p:cond delay="1500"/>
                                  </p:stCondLst>
                                  <p:childTnLst>
                                    <p:set>
                                      <p:cBhvr>
                                        <p:cTn id="75" dur="1" fill="hold">
                                          <p:stCondLst>
                                            <p:cond delay="0"/>
                                          </p:stCondLst>
                                        </p:cTn>
                                        <p:tgtEl>
                                          <p:spTgt spid="22"/>
                                        </p:tgtEl>
                                        <p:attrNameLst>
                                          <p:attrName>style.visibility</p:attrName>
                                        </p:attrNameLst>
                                      </p:cBhvr>
                                      <p:to>
                                        <p:strVal val="visible"/>
                                      </p:to>
                                    </p:set>
                                    <p:animEffect transition="in" filter="fade">
                                      <p:cBhvr>
                                        <p:cTn id="76" dur="500"/>
                                        <p:tgtEl>
                                          <p:spTgt spid="22"/>
                                        </p:tgtEl>
                                      </p:cBhvr>
                                    </p:animEffect>
                                  </p:childTnLst>
                                </p:cTn>
                              </p:par>
                              <p:par>
                                <p:cTn id="77" presetID="10" presetClass="entr" presetSubtype="0" fill="hold" grpId="0" nodeType="withEffect">
                                  <p:stCondLst>
                                    <p:cond delay="1500"/>
                                  </p:stCondLst>
                                  <p:childTnLst>
                                    <p:set>
                                      <p:cBhvr>
                                        <p:cTn id="78" dur="1" fill="hold">
                                          <p:stCondLst>
                                            <p:cond delay="0"/>
                                          </p:stCondLst>
                                        </p:cTn>
                                        <p:tgtEl>
                                          <p:spTgt spid="24"/>
                                        </p:tgtEl>
                                        <p:attrNameLst>
                                          <p:attrName>style.visibility</p:attrName>
                                        </p:attrNameLst>
                                      </p:cBhvr>
                                      <p:to>
                                        <p:strVal val="visible"/>
                                      </p:to>
                                    </p:set>
                                    <p:animEffect transition="in" filter="fade">
                                      <p:cBhvr>
                                        <p:cTn id="79" dur="500"/>
                                        <p:tgtEl>
                                          <p:spTgt spid="24"/>
                                        </p:tgtEl>
                                      </p:cBhvr>
                                    </p:animEffect>
                                  </p:childTnLst>
                                </p:cTn>
                              </p:par>
                              <p:par>
                                <p:cTn id="80" presetID="10" presetClass="entr" presetSubtype="0" fill="hold" grpId="0" nodeType="withEffect">
                                  <p:stCondLst>
                                    <p:cond delay="1500"/>
                                  </p:stCondLst>
                                  <p:childTnLst>
                                    <p:set>
                                      <p:cBhvr>
                                        <p:cTn id="81" dur="1" fill="hold">
                                          <p:stCondLst>
                                            <p:cond delay="0"/>
                                          </p:stCondLst>
                                        </p:cTn>
                                        <p:tgtEl>
                                          <p:spTgt spid="20"/>
                                        </p:tgtEl>
                                        <p:attrNameLst>
                                          <p:attrName>style.visibility</p:attrName>
                                        </p:attrNameLst>
                                      </p:cBhvr>
                                      <p:to>
                                        <p:strVal val="visible"/>
                                      </p:to>
                                    </p:set>
                                    <p:animEffect transition="in" filter="fade">
                                      <p:cBhvr>
                                        <p:cTn id="82" dur="500"/>
                                        <p:tgtEl>
                                          <p:spTgt spid="20"/>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5">
                                            <p:txEl>
                                              <p:pRg st="6" end="6"/>
                                            </p:txEl>
                                          </p:spTgt>
                                        </p:tgtEl>
                                        <p:attrNameLst>
                                          <p:attrName>style.visibility</p:attrName>
                                        </p:attrNameLst>
                                      </p:cBhvr>
                                      <p:to>
                                        <p:strVal val="visible"/>
                                      </p:to>
                                    </p:set>
                                    <p:animEffect transition="in" filter="fade">
                                      <p:cBhvr>
                                        <p:cTn id="87" dur="500"/>
                                        <p:tgtEl>
                                          <p:spTgt spid="5">
                                            <p:txEl>
                                              <p:pRg st="6" end="6"/>
                                            </p:txEl>
                                          </p:spTgt>
                                        </p:tgtEl>
                                      </p:cBhvr>
                                    </p:animEffect>
                                  </p:childTnLst>
                                </p:cTn>
                              </p:par>
                            </p:childTnLst>
                          </p:cTn>
                        </p:par>
                        <p:par>
                          <p:cTn id="88" fill="hold">
                            <p:stCondLst>
                              <p:cond delay="500"/>
                            </p:stCondLst>
                            <p:childTnLst>
                              <p:par>
                                <p:cTn id="89" presetID="10" presetClass="entr" presetSubtype="0" repeatCount="indefinite" fill="hold" grpId="0" nodeType="afterEffect">
                                  <p:stCondLst>
                                    <p:cond delay="0"/>
                                  </p:stCondLst>
                                  <p:childTnLst>
                                    <p:set>
                                      <p:cBhvr>
                                        <p:cTn id="90" dur="1" fill="hold">
                                          <p:stCondLst>
                                            <p:cond delay="0"/>
                                          </p:stCondLst>
                                        </p:cTn>
                                        <p:tgtEl>
                                          <p:spTgt spid="46"/>
                                        </p:tgtEl>
                                        <p:attrNameLst>
                                          <p:attrName>style.visibility</p:attrName>
                                        </p:attrNameLst>
                                      </p:cBhvr>
                                      <p:to>
                                        <p:strVal val="visible"/>
                                      </p:to>
                                    </p:set>
                                    <p:animEffect transition="in" filter="fade">
                                      <p:cBhvr>
                                        <p:cTn id="91" dur="500"/>
                                        <p:tgtEl>
                                          <p:spTgt spid="46"/>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5">
                                            <p:txEl>
                                              <p:pRg st="7" end="7"/>
                                            </p:txEl>
                                          </p:spTgt>
                                        </p:tgtEl>
                                        <p:attrNameLst>
                                          <p:attrName>style.visibility</p:attrName>
                                        </p:attrNameLst>
                                      </p:cBhvr>
                                      <p:to>
                                        <p:strVal val="visible"/>
                                      </p:to>
                                    </p:set>
                                    <p:animEffect transition="in" filter="fade">
                                      <p:cBhvr>
                                        <p:cTn id="96" dur="500"/>
                                        <p:tgtEl>
                                          <p:spTgt spid="5">
                                            <p:txEl>
                                              <p:pRg st="7" end="7"/>
                                            </p:txEl>
                                          </p:spTgt>
                                        </p:tgtEl>
                                      </p:cBhvr>
                                    </p:animEffect>
                                  </p:childTnLst>
                                </p:cTn>
                              </p:par>
                            </p:childTnLst>
                          </p:cTn>
                        </p:par>
                        <p:par>
                          <p:cTn id="97" fill="hold">
                            <p:stCondLst>
                              <p:cond delay="500"/>
                            </p:stCondLst>
                            <p:childTnLst>
                              <p:par>
                                <p:cTn id="98" presetID="10" presetClass="entr" presetSubtype="0" fill="hold" nodeType="afterEffect">
                                  <p:stCondLst>
                                    <p:cond delay="0"/>
                                  </p:stCondLst>
                                  <p:childTnLst>
                                    <p:set>
                                      <p:cBhvr>
                                        <p:cTn id="99" dur="1" fill="hold">
                                          <p:stCondLst>
                                            <p:cond delay="0"/>
                                          </p:stCondLst>
                                        </p:cTn>
                                        <p:tgtEl>
                                          <p:spTgt spid="35"/>
                                        </p:tgtEl>
                                        <p:attrNameLst>
                                          <p:attrName>style.visibility</p:attrName>
                                        </p:attrNameLst>
                                      </p:cBhvr>
                                      <p:to>
                                        <p:strVal val="visible"/>
                                      </p:to>
                                    </p:set>
                                    <p:animEffect transition="in" filter="fade">
                                      <p:cBhvr>
                                        <p:cTn id="100" dur="5000"/>
                                        <p:tgtEl>
                                          <p:spTgt spid="35"/>
                                        </p:tgtEl>
                                      </p:cBhvr>
                                    </p:animEffect>
                                  </p:childTnLst>
                                  <p:subTnLst>
                                    <p:set>
                                      <p:cBhvr override="childStyle">
                                        <p:cTn dur="1" fill="hold" display="0" masterRel="sameClick" afterEffect="1">
                                          <p:stCondLst>
                                            <p:cond evt="end" delay="0">
                                              <p:tn val="98"/>
                                            </p:cond>
                                          </p:stCondLst>
                                        </p:cTn>
                                        <p:tgtEl>
                                          <p:spTgt spid="35"/>
                                        </p:tgtEl>
                                        <p:attrNameLst>
                                          <p:attrName>style.visibility</p:attrName>
                                        </p:attrNameLst>
                                      </p:cBhvr>
                                      <p:to>
                                        <p:strVal val="hidden"/>
                                      </p:to>
                                    </p:set>
                                  </p:subTnLst>
                                </p:cTn>
                              </p:par>
                              <p:par>
                                <p:cTn id="101" presetID="10" presetClass="entr" presetSubtype="0" fill="hold" grpId="0" nodeType="withEffect">
                                  <p:stCondLst>
                                    <p:cond delay="0"/>
                                  </p:stCondLst>
                                  <p:childTnLst>
                                    <p:set>
                                      <p:cBhvr>
                                        <p:cTn id="102" dur="1" fill="hold">
                                          <p:stCondLst>
                                            <p:cond delay="0"/>
                                          </p:stCondLst>
                                        </p:cTn>
                                        <p:tgtEl>
                                          <p:spTgt spid="12"/>
                                        </p:tgtEl>
                                        <p:attrNameLst>
                                          <p:attrName>style.visibility</p:attrName>
                                        </p:attrNameLst>
                                      </p:cBhvr>
                                      <p:to>
                                        <p:strVal val="visible"/>
                                      </p:to>
                                    </p:set>
                                    <p:animEffect transition="in" filter="fade">
                                      <p:cBhvr>
                                        <p:cTn id="103" dur="500"/>
                                        <p:tgtEl>
                                          <p:spTgt spid="12"/>
                                        </p:tgtEl>
                                      </p:cBhvr>
                                    </p:animEffect>
                                  </p:childTnLst>
                                </p:cTn>
                              </p:par>
                              <p:par>
                                <p:cTn id="104" presetID="10" presetClass="entr" presetSubtype="0" fill="hold" nodeType="withEffect">
                                  <p:stCondLst>
                                    <p:cond delay="0"/>
                                  </p:stCondLst>
                                  <p:childTnLst>
                                    <p:set>
                                      <p:cBhvr>
                                        <p:cTn id="105" dur="1" fill="hold">
                                          <p:stCondLst>
                                            <p:cond delay="0"/>
                                          </p:stCondLst>
                                        </p:cTn>
                                        <p:tgtEl>
                                          <p:spTgt spid="15"/>
                                        </p:tgtEl>
                                        <p:attrNameLst>
                                          <p:attrName>style.visibility</p:attrName>
                                        </p:attrNameLst>
                                      </p:cBhvr>
                                      <p:to>
                                        <p:strVal val="visible"/>
                                      </p:to>
                                    </p:set>
                                    <p:animEffect transition="in" filter="fade">
                                      <p:cBhvr>
                                        <p:cTn id="106" dur="500"/>
                                        <p:tgtEl>
                                          <p:spTgt spid="15"/>
                                        </p:tgtEl>
                                      </p:cBhvr>
                                    </p:animEffect>
                                  </p:childTnLst>
                                </p:cTn>
                              </p:par>
                              <p:par>
                                <p:cTn id="107" presetID="10" presetClass="entr" presetSubtype="0" fill="hold" nodeType="withEffect">
                                  <p:stCondLst>
                                    <p:cond delay="0"/>
                                  </p:stCondLst>
                                  <p:childTnLst>
                                    <p:set>
                                      <p:cBhvr>
                                        <p:cTn id="108" dur="1" fill="hold">
                                          <p:stCondLst>
                                            <p:cond delay="0"/>
                                          </p:stCondLst>
                                        </p:cTn>
                                        <p:tgtEl>
                                          <p:spTgt spid="14"/>
                                        </p:tgtEl>
                                        <p:attrNameLst>
                                          <p:attrName>style.visibility</p:attrName>
                                        </p:attrNameLst>
                                      </p:cBhvr>
                                      <p:to>
                                        <p:strVal val="visible"/>
                                      </p:to>
                                    </p:set>
                                    <p:animEffect transition="in" filter="fade">
                                      <p:cBhvr>
                                        <p:cTn id="109" dur="500"/>
                                        <p:tgtEl>
                                          <p:spTgt spid="14"/>
                                        </p:tgtEl>
                                      </p:cBhvr>
                                    </p:animEffect>
                                  </p:childTnLst>
                                </p:cTn>
                              </p:par>
                              <p:par>
                                <p:cTn id="110" presetID="10" presetClass="entr" presetSubtype="0" fill="hold" nodeType="withEffect">
                                  <p:stCondLst>
                                    <p:cond delay="0"/>
                                  </p:stCondLst>
                                  <p:childTnLst>
                                    <p:set>
                                      <p:cBhvr>
                                        <p:cTn id="111" dur="1" fill="hold">
                                          <p:stCondLst>
                                            <p:cond delay="0"/>
                                          </p:stCondLst>
                                        </p:cTn>
                                        <p:tgtEl>
                                          <p:spTgt spid="11"/>
                                        </p:tgtEl>
                                        <p:attrNameLst>
                                          <p:attrName>style.visibility</p:attrName>
                                        </p:attrNameLst>
                                      </p:cBhvr>
                                      <p:to>
                                        <p:strVal val="visible"/>
                                      </p:to>
                                    </p:set>
                                    <p:animEffect transition="in" filter="fade">
                                      <p:cBhvr>
                                        <p:cTn id="112" dur="500"/>
                                        <p:tgtEl>
                                          <p:spTgt spid="11"/>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5">
                                            <p:txEl>
                                              <p:pRg st="8" end="8"/>
                                            </p:txEl>
                                          </p:spTgt>
                                        </p:tgtEl>
                                        <p:attrNameLst>
                                          <p:attrName>style.visibility</p:attrName>
                                        </p:attrNameLst>
                                      </p:cBhvr>
                                      <p:to>
                                        <p:strVal val="visible"/>
                                      </p:to>
                                    </p:set>
                                    <p:animEffect transition="in" filter="fade">
                                      <p:cBhvr>
                                        <p:cTn id="117" dur="500"/>
                                        <p:tgtEl>
                                          <p:spTgt spid="5">
                                            <p:txEl>
                                              <p:pRg st="8" end="8"/>
                                            </p:txEl>
                                          </p:spTgt>
                                        </p:tgtEl>
                                      </p:cBhvr>
                                    </p:animEffect>
                                  </p:childTnLst>
                                </p:cTn>
                              </p:par>
                              <p:par>
                                <p:cTn id="118" presetID="10" presetClass="entr" presetSubtype="0" fill="hold" nodeType="withEffect">
                                  <p:stCondLst>
                                    <p:cond delay="0"/>
                                  </p:stCondLst>
                                  <p:childTnLst>
                                    <p:set>
                                      <p:cBhvr>
                                        <p:cTn id="119" dur="1" fill="hold">
                                          <p:stCondLst>
                                            <p:cond delay="0"/>
                                          </p:stCondLst>
                                        </p:cTn>
                                        <p:tgtEl>
                                          <p:spTgt spid="5">
                                            <p:txEl>
                                              <p:pRg st="9" end="9"/>
                                            </p:txEl>
                                          </p:spTgt>
                                        </p:tgtEl>
                                        <p:attrNameLst>
                                          <p:attrName>style.visibility</p:attrName>
                                        </p:attrNameLst>
                                      </p:cBhvr>
                                      <p:to>
                                        <p:strVal val="visible"/>
                                      </p:to>
                                    </p:set>
                                    <p:animEffect transition="in" filter="fade">
                                      <p:cBhvr>
                                        <p:cTn id="120" dur="500"/>
                                        <p:tgtEl>
                                          <p:spTgt spid="5">
                                            <p:txEl>
                                              <p:pRg st="9" end="9"/>
                                            </p:txEl>
                                          </p:spTgt>
                                        </p:tgtEl>
                                      </p:cBhvr>
                                    </p:animEffect>
                                  </p:childTnLst>
                                </p:cTn>
                              </p:par>
                              <p:par>
                                <p:cTn id="121" presetID="10" presetClass="entr" presetSubtype="0" fill="hold" nodeType="withEffect">
                                  <p:stCondLst>
                                    <p:cond delay="0"/>
                                  </p:stCondLst>
                                  <p:childTnLst>
                                    <p:set>
                                      <p:cBhvr>
                                        <p:cTn id="122" dur="1" fill="hold">
                                          <p:stCondLst>
                                            <p:cond delay="0"/>
                                          </p:stCondLst>
                                        </p:cTn>
                                        <p:tgtEl>
                                          <p:spTgt spid="5">
                                            <p:txEl>
                                              <p:pRg st="10" end="10"/>
                                            </p:txEl>
                                          </p:spTgt>
                                        </p:tgtEl>
                                        <p:attrNameLst>
                                          <p:attrName>style.visibility</p:attrName>
                                        </p:attrNameLst>
                                      </p:cBhvr>
                                      <p:to>
                                        <p:strVal val="visible"/>
                                      </p:to>
                                    </p:set>
                                    <p:animEffect transition="in" filter="fade">
                                      <p:cBhvr>
                                        <p:cTn id="123" dur="500"/>
                                        <p:tgtEl>
                                          <p:spTgt spid="5">
                                            <p:txEl>
                                              <p:pRg st="10" end="10"/>
                                            </p:txEl>
                                          </p:spTgt>
                                        </p:tgtEl>
                                      </p:cBhvr>
                                    </p:animEffect>
                                  </p:childTnLst>
                                </p:cTn>
                              </p:par>
                              <p:par>
                                <p:cTn id="124" presetID="10" presetClass="entr" presetSubtype="0" fill="hold" nodeType="withEffect">
                                  <p:stCondLst>
                                    <p:cond delay="0"/>
                                  </p:stCondLst>
                                  <p:childTnLst>
                                    <p:set>
                                      <p:cBhvr>
                                        <p:cTn id="125" dur="1" fill="hold">
                                          <p:stCondLst>
                                            <p:cond delay="0"/>
                                          </p:stCondLst>
                                        </p:cTn>
                                        <p:tgtEl>
                                          <p:spTgt spid="5">
                                            <p:txEl>
                                              <p:pRg st="11" end="11"/>
                                            </p:txEl>
                                          </p:spTgt>
                                        </p:tgtEl>
                                        <p:attrNameLst>
                                          <p:attrName>style.visibility</p:attrName>
                                        </p:attrNameLst>
                                      </p:cBhvr>
                                      <p:to>
                                        <p:strVal val="visible"/>
                                      </p:to>
                                    </p:set>
                                    <p:animEffect transition="in" filter="fade">
                                      <p:cBhvr>
                                        <p:cTn id="126" dur="500"/>
                                        <p:tgtEl>
                                          <p:spTgt spid="5">
                                            <p:txEl>
                                              <p:pRg st="11" end="11"/>
                                            </p:txEl>
                                          </p:spTgt>
                                        </p:tgtEl>
                                      </p:cBhvr>
                                    </p:animEffect>
                                  </p:childTnLst>
                                </p:cTn>
                              </p:par>
                              <p:par>
                                <p:cTn id="127" presetID="10" presetClass="entr" presetSubtype="0" fill="hold" nodeType="withEffect">
                                  <p:stCondLst>
                                    <p:cond delay="0"/>
                                  </p:stCondLst>
                                  <p:childTnLst>
                                    <p:set>
                                      <p:cBhvr>
                                        <p:cTn id="128" dur="1" fill="hold">
                                          <p:stCondLst>
                                            <p:cond delay="0"/>
                                          </p:stCondLst>
                                        </p:cTn>
                                        <p:tgtEl>
                                          <p:spTgt spid="5">
                                            <p:txEl>
                                              <p:pRg st="12" end="12"/>
                                            </p:txEl>
                                          </p:spTgt>
                                        </p:tgtEl>
                                        <p:attrNameLst>
                                          <p:attrName>style.visibility</p:attrName>
                                        </p:attrNameLst>
                                      </p:cBhvr>
                                      <p:to>
                                        <p:strVal val="visible"/>
                                      </p:to>
                                    </p:set>
                                    <p:animEffect transition="in" filter="fade">
                                      <p:cBhvr>
                                        <p:cTn id="129" dur="500"/>
                                        <p:tgtEl>
                                          <p:spTgt spid="5">
                                            <p:txEl>
                                              <p:pRg st="12" end="12"/>
                                            </p:txEl>
                                          </p:spTgt>
                                        </p:tgtEl>
                                      </p:cBhvr>
                                    </p:animEffect>
                                  </p:childTnLst>
                                </p:cTn>
                              </p:par>
                            </p:childTnLst>
                          </p:cTn>
                        </p:par>
                        <p:par>
                          <p:cTn id="130" fill="hold">
                            <p:stCondLst>
                              <p:cond delay="500"/>
                            </p:stCondLst>
                            <p:childTnLst>
                              <p:par>
                                <p:cTn id="131" presetID="10" presetClass="entr" presetSubtype="0" fill="hold" nodeType="afterEffect">
                                  <p:stCondLst>
                                    <p:cond delay="0"/>
                                  </p:stCondLst>
                                  <p:childTnLst>
                                    <p:set>
                                      <p:cBhvr>
                                        <p:cTn id="132" dur="1" fill="hold">
                                          <p:stCondLst>
                                            <p:cond delay="0"/>
                                          </p:stCondLst>
                                        </p:cTn>
                                        <p:tgtEl>
                                          <p:spTgt spid="49"/>
                                        </p:tgtEl>
                                        <p:attrNameLst>
                                          <p:attrName>style.visibility</p:attrName>
                                        </p:attrNameLst>
                                      </p:cBhvr>
                                      <p:to>
                                        <p:strVal val="visible"/>
                                      </p:to>
                                    </p:set>
                                    <p:animEffect transition="in" filter="fade">
                                      <p:cBhvr>
                                        <p:cTn id="133" dur="5000"/>
                                        <p:tgtEl>
                                          <p:spTgt spid="49"/>
                                        </p:tgtEl>
                                      </p:cBhvr>
                                    </p:animEffect>
                                  </p:childTnLst>
                                  <p:subTnLst>
                                    <p:set>
                                      <p:cBhvr override="childStyle">
                                        <p:cTn dur="1" fill="hold" display="0" masterRel="sameClick" afterEffect="1">
                                          <p:stCondLst>
                                            <p:cond evt="end" delay="0">
                                              <p:tn val="131"/>
                                            </p:cond>
                                          </p:stCondLst>
                                        </p:cTn>
                                        <p:tgtEl>
                                          <p:spTgt spid="49"/>
                                        </p:tgtEl>
                                        <p:attrNameLst>
                                          <p:attrName>style.visibility</p:attrName>
                                        </p:attrNameLst>
                                      </p:cBhvr>
                                      <p:to>
                                        <p:strVal val="hidden"/>
                                      </p:to>
                                    </p:set>
                                  </p:subTnLst>
                                </p:cTn>
                              </p:par>
                              <p:par>
                                <p:cTn id="134" presetID="10" presetClass="entr" presetSubtype="0" fill="hold" grpId="0" nodeType="withEffect">
                                  <p:stCondLst>
                                    <p:cond delay="0"/>
                                  </p:stCondLst>
                                  <p:childTnLst>
                                    <p:set>
                                      <p:cBhvr>
                                        <p:cTn id="135" dur="1" fill="hold">
                                          <p:stCondLst>
                                            <p:cond delay="0"/>
                                          </p:stCondLst>
                                        </p:cTn>
                                        <p:tgtEl>
                                          <p:spTgt spid="47"/>
                                        </p:tgtEl>
                                        <p:attrNameLst>
                                          <p:attrName>style.visibility</p:attrName>
                                        </p:attrNameLst>
                                      </p:cBhvr>
                                      <p:to>
                                        <p:strVal val="visible"/>
                                      </p:to>
                                    </p:set>
                                    <p:animEffect transition="in" filter="fade">
                                      <p:cBhvr>
                                        <p:cTn id="136" dur="5000"/>
                                        <p:tgtEl>
                                          <p:spTgt spid="47"/>
                                        </p:tgtEl>
                                      </p:cBhvr>
                                    </p:animEffect>
                                  </p:childTnLst>
                                  <p:subTnLst>
                                    <p:set>
                                      <p:cBhvr override="childStyle">
                                        <p:cTn dur="1" fill="hold" display="0" masterRel="sameClick" afterEffect="1">
                                          <p:stCondLst>
                                            <p:cond evt="end" delay="0">
                                              <p:tn val="134"/>
                                            </p:cond>
                                          </p:stCondLst>
                                        </p:cTn>
                                        <p:tgtEl>
                                          <p:spTgt spid="47"/>
                                        </p:tgtEl>
                                        <p:attrNameLst>
                                          <p:attrName>style.visibility</p:attrName>
                                        </p:attrNameLst>
                                      </p:cBhvr>
                                      <p:to>
                                        <p:strVal val="hidden"/>
                                      </p:to>
                                    </p:set>
                                  </p:subTnLst>
                                </p:cTn>
                              </p:par>
                              <p:par>
                                <p:cTn id="137" presetID="10" presetClass="entr" presetSubtype="0" fill="hold" nodeType="withEffect">
                                  <p:stCondLst>
                                    <p:cond delay="0"/>
                                  </p:stCondLst>
                                  <p:childTnLst>
                                    <p:set>
                                      <p:cBhvr>
                                        <p:cTn id="138" dur="1" fill="hold">
                                          <p:stCondLst>
                                            <p:cond delay="0"/>
                                          </p:stCondLst>
                                        </p:cTn>
                                        <p:tgtEl>
                                          <p:spTgt spid="48"/>
                                        </p:tgtEl>
                                        <p:attrNameLst>
                                          <p:attrName>style.visibility</p:attrName>
                                        </p:attrNameLst>
                                      </p:cBhvr>
                                      <p:to>
                                        <p:strVal val="visible"/>
                                      </p:to>
                                    </p:set>
                                    <p:animEffect transition="in" filter="fade">
                                      <p:cBhvr>
                                        <p:cTn id="139" dur="5000"/>
                                        <p:tgtEl>
                                          <p:spTgt spid="48"/>
                                        </p:tgtEl>
                                      </p:cBhvr>
                                    </p:animEffect>
                                  </p:childTnLst>
                                  <p:subTnLst>
                                    <p:set>
                                      <p:cBhvr override="childStyle">
                                        <p:cTn dur="1" fill="hold" display="0" masterRel="sameClick" afterEffect="1">
                                          <p:stCondLst>
                                            <p:cond evt="end" delay="0">
                                              <p:tn val="137"/>
                                            </p:cond>
                                          </p:stCondLst>
                                        </p:cTn>
                                        <p:tgtEl>
                                          <p:spTgt spid="48"/>
                                        </p:tgtEl>
                                        <p:attrNameLst>
                                          <p:attrName>style.visibility</p:attrName>
                                        </p:attrNameLst>
                                      </p:cBhvr>
                                      <p:to>
                                        <p:strVal val="hidden"/>
                                      </p:to>
                                    </p:set>
                                  </p:subTnLst>
                                </p:cTn>
                              </p:par>
                            </p:childTnLst>
                          </p:cTn>
                        </p:par>
                      </p:childTnLst>
                    </p:cTn>
                  </p:par>
                  <p:par>
                    <p:cTn id="140" fill="hold">
                      <p:stCondLst>
                        <p:cond delay="indefinite"/>
                      </p:stCondLst>
                      <p:childTnLst>
                        <p:par>
                          <p:cTn id="141" fill="hold">
                            <p:stCondLst>
                              <p:cond delay="0"/>
                            </p:stCondLst>
                            <p:childTnLst>
                              <p:par>
                                <p:cTn id="142" presetID="10" presetClass="entr" presetSubtype="0" fill="hold" nodeType="clickEffect">
                                  <p:stCondLst>
                                    <p:cond delay="0"/>
                                  </p:stCondLst>
                                  <p:childTnLst>
                                    <p:set>
                                      <p:cBhvr>
                                        <p:cTn id="143" dur="1" fill="hold">
                                          <p:stCondLst>
                                            <p:cond delay="0"/>
                                          </p:stCondLst>
                                        </p:cTn>
                                        <p:tgtEl>
                                          <p:spTgt spid="5">
                                            <p:txEl>
                                              <p:pRg st="13" end="13"/>
                                            </p:txEl>
                                          </p:spTgt>
                                        </p:tgtEl>
                                        <p:attrNameLst>
                                          <p:attrName>style.visibility</p:attrName>
                                        </p:attrNameLst>
                                      </p:cBhvr>
                                      <p:to>
                                        <p:strVal val="visible"/>
                                      </p:to>
                                    </p:set>
                                    <p:animEffect transition="in" filter="fade">
                                      <p:cBhvr>
                                        <p:cTn id="144" dur="500"/>
                                        <p:tgtEl>
                                          <p:spTgt spid="5">
                                            <p:txEl>
                                              <p:pRg st="13" end="13"/>
                                            </p:txEl>
                                          </p:spTgt>
                                        </p:tgtEl>
                                      </p:cBhvr>
                                    </p:animEffect>
                                  </p:childTnLst>
                                </p:cTn>
                              </p:par>
                              <p:par>
                                <p:cTn id="145" presetID="10" presetClass="entr" presetSubtype="0" fill="hold" nodeType="withEffect">
                                  <p:stCondLst>
                                    <p:cond delay="0"/>
                                  </p:stCondLst>
                                  <p:childTnLst>
                                    <p:set>
                                      <p:cBhvr>
                                        <p:cTn id="146" dur="1" fill="hold">
                                          <p:stCondLst>
                                            <p:cond delay="0"/>
                                          </p:stCondLst>
                                        </p:cTn>
                                        <p:tgtEl>
                                          <p:spTgt spid="5">
                                            <p:txEl>
                                              <p:pRg st="14" end="14"/>
                                            </p:txEl>
                                          </p:spTgt>
                                        </p:tgtEl>
                                        <p:attrNameLst>
                                          <p:attrName>style.visibility</p:attrName>
                                        </p:attrNameLst>
                                      </p:cBhvr>
                                      <p:to>
                                        <p:strVal val="visible"/>
                                      </p:to>
                                    </p:set>
                                    <p:animEffect transition="in" filter="fade">
                                      <p:cBhvr>
                                        <p:cTn id="147" dur="500"/>
                                        <p:tgtEl>
                                          <p:spTgt spid="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17" grpId="0" animBg="1"/>
      <p:bldP spid="18" grpId="0" animBg="1"/>
      <p:bldP spid="19" grpId="0" animBg="1"/>
      <p:bldP spid="20" grpId="0" animBg="1"/>
      <p:bldP spid="21" grpId="0" animBg="1"/>
      <p:bldP spid="22" grpId="0" animBg="1"/>
      <p:bldP spid="23" grpId="0" animBg="1"/>
      <p:bldP spid="24" grpId="0" animBg="1"/>
      <p:bldP spid="27" grpId="0" animBg="1"/>
      <p:bldP spid="28" grpId="0" animBg="1"/>
      <p:bldP spid="30" grpId="0" animBg="1"/>
      <p:bldP spid="9" grpId="0" animBg="1"/>
      <p:bldP spid="46" grpId="0" animBg="1"/>
      <p:bldP spid="47" grpId="0" animBg="1"/>
      <p:bldP spid="51" grpId="0" animBg="1"/>
      <p:bldP spid="52" grpId="0" animBg="1"/>
    </p:bldLst>
  </p:timing>
</p:sld>
</file>

<file path=ppt/theme/theme1.xml><?xml version="1.0" encoding="utf-8"?>
<a:theme xmlns:a="http://schemas.openxmlformats.org/drawingml/2006/main" name="SAP ppt template 2011">
  <a:themeElements>
    <a:clrScheme name="SAP_Colors2011_1.1">
      <a:dk1>
        <a:srgbClr val="000000"/>
      </a:dk1>
      <a:lt1>
        <a:srgbClr val="FFFFFF"/>
      </a:lt1>
      <a:dk2>
        <a:srgbClr val="0076CB"/>
      </a:dk2>
      <a:lt2>
        <a:srgbClr val="CCCCCC"/>
      </a:lt2>
      <a:accent1>
        <a:srgbClr val="F0AB00"/>
      </a:accent1>
      <a:accent2>
        <a:srgbClr val="666666"/>
      </a:accent2>
      <a:accent3>
        <a:srgbClr val="0076CB"/>
      </a:accent3>
      <a:accent4>
        <a:srgbClr val="4FB81C"/>
      </a:accent4>
      <a:accent5>
        <a:srgbClr val="E35500"/>
      </a:accent5>
      <a:accent6>
        <a:srgbClr val="760A85"/>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6350" algn="ctr">
          <a:no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b="0" i="0" u="none" strike="noStrike" kern="0" cap="none" spc="0" normalizeH="0" baseline="0" noProof="0" dirty="0" smtClean="0">
            <a:ln>
              <a:noFill/>
            </a:ln>
            <a:effectLst/>
            <a:uLnTx/>
            <a:uFillTx/>
            <a:ea typeface="Arial Unicode MS" pitchFamily="34" charset="-128"/>
            <a:cs typeface="Arial Unicode MS" pitchFamily="34" charset="-128"/>
          </a:defRPr>
        </a:defPPr>
      </a:lst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fontAlgn="base">
          <a:spcBef>
            <a:spcPct val="50000"/>
          </a:spcBef>
          <a:spcAft>
            <a:spcPct val="0"/>
          </a:spcAft>
          <a:buClr>
            <a:srgbClr val="F0AB00"/>
          </a:buClr>
          <a:buSzPct val="80000"/>
          <a:defRPr sz="1800" kern="0" dirty="0" err="1" smtClean="0">
            <a:ea typeface="Arial Unicode MS" pitchFamily="34" charset="-128"/>
            <a:cs typeface="Arial Unicode MS" pitchFamily="34" charset="-128"/>
          </a:defRPr>
        </a:defPPr>
      </a:lstStyle>
    </a:txDef>
  </a:objectDefaults>
  <a:extraClrSchemeLst/>
</a:theme>
</file>

<file path=ppt/theme/theme2.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SAP ppt template 2011</Template>
  <TotalTime>7968</TotalTime>
  <Words>1891</Words>
  <Application>Microsoft Office PowerPoint</Application>
  <PresentationFormat>On-screen Show (4:3)</PresentationFormat>
  <Paragraphs>221</Paragraphs>
  <Slides>16</Slides>
  <Notes>13</Notes>
  <HiddenSlides>2</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SAP ppt template 2011</vt:lpstr>
      <vt:lpstr>COCOMA – a framework for COntrolled COntentious and MAlicious patterns</vt:lpstr>
      <vt:lpstr>The General Business Problem of Software Testing</vt:lpstr>
      <vt:lpstr>Using the Cloud for testing, but what does it mean?</vt:lpstr>
      <vt:lpstr>Difficult to decide!</vt:lpstr>
      <vt:lpstr>What do we want then?</vt:lpstr>
      <vt:lpstr>What we have done so far</vt:lpstr>
      <vt:lpstr>Reproducing environment conditions</vt:lpstr>
      <vt:lpstr>Approach: Effect Emulation versus Cause Emulation</vt:lpstr>
      <vt:lpstr>Use case: COCOMA walkthrough in BonFIRE</vt:lpstr>
      <vt:lpstr>Distributions in COCOMA</vt:lpstr>
      <vt:lpstr>COCOMA Design</vt:lpstr>
      <vt:lpstr>Benefits in adopting COCOMA</vt:lpstr>
      <vt:lpstr>Potential Stakeholders</vt:lpstr>
      <vt:lpstr>Thank You!</vt:lpstr>
      <vt:lpstr>PowerPoint Presentation</vt:lpstr>
      <vt:lpstr>PowerPoint Presentation</vt:lpstr>
    </vt:vector>
  </TitlesOfParts>
  <Company>SAP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Presentation Title</dc:title>
  <dc:creator>Anisha</dc:creator>
  <cp:lastModifiedBy>Ragusa, Carmelo</cp:lastModifiedBy>
  <cp:revision>376</cp:revision>
  <cp:lastPrinted>2012-08-03T11:14:08Z</cp:lastPrinted>
  <dcterms:created xsi:type="dcterms:W3CDTF">2012-04-30T23:03:36Z</dcterms:created>
  <dcterms:modified xsi:type="dcterms:W3CDTF">2012-10-17T14:58:00Z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-1216930396</vt:i4>
  </property>
  <property fmtid="{D5CDD505-2E9C-101B-9397-08002B2CF9AE}" pid="3" name="_NewReviewCycle">
    <vt:lpwstr/>
  </property>
  <property fmtid="{D5CDD505-2E9C-101B-9397-08002B2CF9AE}" pid="4" name="_EmailSubject">
    <vt:lpwstr>Presentation slides for CoCoMa</vt:lpwstr>
  </property>
  <property fmtid="{D5CDD505-2E9C-101B-9397-08002B2CF9AE}" pid="5" name="_AuthorEmail">
    <vt:lpwstr>carmelo.ragusa@sap.com</vt:lpwstr>
  </property>
  <property fmtid="{D5CDD505-2E9C-101B-9397-08002B2CF9AE}" pid="6" name="_AuthorEmailDisplayName">
    <vt:lpwstr>Ragusa, Carmelo</vt:lpwstr>
  </property>
  <property fmtid="{D5CDD505-2E9C-101B-9397-08002B2CF9AE}" pid="7" name="_PreviousAdHocReviewCycleID">
    <vt:i4>-874122081</vt:i4>
  </property>
</Properties>
</file>