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40" r:id="rId2"/>
    <p:sldId id="447" r:id="rId3"/>
    <p:sldId id="345" r:id="rId4"/>
    <p:sldId id="446" r:id="rId5"/>
    <p:sldId id="349" r:id="rId6"/>
    <p:sldId id="438" r:id="rId7"/>
    <p:sldId id="402" r:id="rId8"/>
    <p:sldId id="403" r:id="rId9"/>
    <p:sldId id="404" r:id="rId10"/>
    <p:sldId id="407" r:id="rId11"/>
    <p:sldId id="448" r:id="rId12"/>
    <p:sldId id="408" r:id="rId13"/>
    <p:sldId id="409" r:id="rId14"/>
    <p:sldId id="410" r:id="rId15"/>
    <p:sldId id="411" r:id="rId16"/>
    <p:sldId id="413" r:id="rId17"/>
    <p:sldId id="414" r:id="rId18"/>
    <p:sldId id="415" r:id="rId19"/>
    <p:sldId id="416" r:id="rId20"/>
    <p:sldId id="421" r:id="rId21"/>
    <p:sldId id="422" r:id="rId22"/>
    <p:sldId id="440" r:id="rId23"/>
    <p:sldId id="385" r:id="rId24"/>
    <p:sldId id="441" r:id="rId25"/>
    <p:sldId id="388" r:id="rId26"/>
    <p:sldId id="435" r:id="rId27"/>
    <p:sldId id="436" r:id="rId28"/>
    <p:sldId id="442" r:id="rId29"/>
    <p:sldId id="449" r:id="rId30"/>
    <p:sldId id="390" r:id="rId31"/>
    <p:sldId id="310" r:id="rId32"/>
    <p:sldId id="427" r:id="rId33"/>
    <p:sldId id="443" r:id="rId34"/>
    <p:sldId id="347" r:id="rId35"/>
    <p:sldId id="439" r:id="rId36"/>
    <p:sldId id="392" r:id="rId37"/>
    <p:sldId id="423" r:id="rId38"/>
    <p:sldId id="424" r:id="rId39"/>
    <p:sldId id="425" r:id="rId40"/>
    <p:sldId id="426" r:id="rId41"/>
    <p:sldId id="265" r:id="rId42"/>
    <p:sldId id="339" r:id="rId43"/>
    <p:sldId id="330" r:id="rId44"/>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CC"/>
    <a:srgbClr val="003283"/>
    <a:srgbClr val="A26C00"/>
    <a:srgbClr val="FF0000"/>
    <a:srgbClr val="F0AB00"/>
    <a:srgbClr val="005998"/>
    <a:srgbClr val="CC3300"/>
    <a:srgbClr val="666666"/>
    <a:srgbClr val="2B3F7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3849" autoAdjust="0"/>
  </p:normalViewPr>
  <p:slideViewPr>
    <p:cSldViewPr snapToGrid="0" showGuides="1">
      <p:cViewPr>
        <p:scale>
          <a:sx n="100" d="100"/>
          <a:sy n="100" d="100"/>
        </p:scale>
        <p:origin x="-2298" y="-438"/>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340032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Tree>
    <p:extLst>
      <p:ext uri="{BB962C8B-B14F-4D97-AF65-F5344CB8AC3E}">
        <p14:creationId xmlns:p14="http://schemas.microsoft.com/office/powerpoint/2010/main" val="391929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Tree>
    <p:extLst>
      <p:ext uri="{BB962C8B-B14F-4D97-AF65-F5344CB8AC3E}">
        <p14:creationId xmlns:p14="http://schemas.microsoft.com/office/powerpoint/2010/main" val="298809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Tree>
    <p:extLst>
      <p:ext uri="{BB962C8B-B14F-4D97-AF65-F5344CB8AC3E}">
        <p14:creationId xmlns:p14="http://schemas.microsoft.com/office/powerpoint/2010/main" val="27942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narrate this slide use "workload</a:t>
            </a:r>
          </a:p>
          <a:p>
            <a:r>
              <a:rPr lang="en-US" sz="1200" b="0" i="0" u="none" strike="noStrike" kern="1200" baseline="0" dirty="0" smtClean="0">
                <a:solidFill>
                  <a:schemeClr val="tx1"/>
                </a:solidFill>
                <a:latin typeface="+mn-lt"/>
                <a:ea typeface="+mn-ea"/>
                <a:cs typeface="+mn-cs"/>
              </a:rPr>
              <a:t>unit" instead of "piece of workload".</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Tree>
    <p:extLst>
      <p:ext uri="{BB962C8B-B14F-4D97-AF65-F5344CB8AC3E}">
        <p14:creationId xmlns:p14="http://schemas.microsoft.com/office/powerpoint/2010/main" val="391777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Tree>
    <p:extLst>
      <p:ext uri="{BB962C8B-B14F-4D97-AF65-F5344CB8AC3E}">
        <p14:creationId xmlns:p14="http://schemas.microsoft.com/office/powerpoint/2010/main" val="237069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17</a:t>
            </a:fld>
            <a:endParaRPr lang="en-US" dirty="0"/>
          </a:p>
        </p:txBody>
      </p:sp>
    </p:spTree>
    <p:extLst>
      <p:ext uri="{BB962C8B-B14F-4D97-AF65-F5344CB8AC3E}">
        <p14:creationId xmlns:p14="http://schemas.microsoft.com/office/powerpoint/2010/main" val="2983285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18</a:t>
            </a:fld>
            <a:endParaRPr lang="en-US" dirty="0"/>
          </a:p>
        </p:txBody>
      </p:sp>
    </p:spTree>
    <p:extLst>
      <p:ext uri="{BB962C8B-B14F-4D97-AF65-F5344CB8AC3E}">
        <p14:creationId xmlns:p14="http://schemas.microsoft.com/office/powerpoint/2010/main" val="194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19</a:t>
            </a:fld>
            <a:endParaRPr lang="en-US" dirty="0"/>
          </a:p>
        </p:txBody>
      </p:sp>
    </p:spTree>
    <p:extLst>
      <p:ext uri="{BB962C8B-B14F-4D97-AF65-F5344CB8AC3E}">
        <p14:creationId xmlns:p14="http://schemas.microsoft.com/office/powerpoint/2010/main" val="308997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20</a:t>
            </a:fld>
            <a:endParaRPr lang="en-US" dirty="0"/>
          </a:p>
        </p:txBody>
      </p:sp>
    </p:spTree>
    <p:extLst>
      <p:ext uri="{BB962C8B-B14F-4D97-AF65-F5344CB8AC3E}">
        <p14:creationId xmlns:p14="http://schemas.microsoft.com/office/powerpoint/2010/main" val="165213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Tree>
    <p:extLst>
      <p:ext uri="{BB962C8B-B14F-4D97-AF65-F5344CB8AC3E}">
        <p14:creationId xmlns:p14="http://schemas.microsoft.com/office/powerpoint/2010/main" val="426168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21</a:t>
            </a:fld>
            <a:endParaRPr lang="en-US" dirty="0"/>
          </a:p>
        </p:txBody>
      </p:sp>
    </p:spTree>
    <p:extLst>
      <p:ext uri="{BB962C8B-B14F-4D97-AF65-F5344CB8AC3E}">
        <p14:creationId xmlns:p14="http://schemas.microsoft.com/office/powerpoint/2010/main" val="328481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22</a:t>
            </a:fld>
            <a:endParaRPr lang="en-US" dirty="0"/>
          </a:p>
        </p:txBody>
      </p:sp>
    </p:spTree>
    <p:extLst>
      <p:ext uri="{BB962C8B-B14F-4D97-AF65-F5344CB8AC3E}">
        <p14:creationId xmlns:p14="http://schemas.microsoft.com/office/powerpoint/2010/main" val="132214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23</a:t>
            </a:fld>
            <a:endParaRPr lang="en-US" dirty="0"/>
          </a:p>
        </p:txBody>
      </p:sp>
    </p:spTree>
    <p:extLst>
      <p:ext uri="{BB962C8B-B14F-4D97-AF65-F5344CB8AC3E}">
        <p14:creationId xmlns:p14="http://schemas.microsoft.com/office/powerpoint/2010/main" val="1322148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24</a:t>
            </a:fld>
            <a:endParaRPr lang="en-US" dirty="0"/>
          </a:p>
        </p:txBody>
      </p:sp>
    </p:spTree>
    <p:extLst>
      <p:ext uri="{BB962C8B-B14F-4D97-AF65-F5344CB8AC3E}">
        <p14:creationId xmlns:p14="http://schemas.microsoft.com/office/powerpoint/2010/main" val="2224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25</a:t>
            </a:fld>
            <a:endParaRPr lang="en-US" dirty="0"/>
          </a:p>
        </p:txBody>
      </p:sp>
    </p:spTree>
    <p:extLst>
      <p:ext uri="{BB962C8B-B14F-4D97-AF65-F5344CB8AC3E}">
        <p14:creationId xmlns:p14="http://schemas.microsoft.com/office/powerpoint/2010/main" val="3429352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26</a:t>
            </a:fld>
            <a:endParaRPr lang="en-US" dirty="0"/>
          </a:p>
        </p:txBody>
      </p:sp>
    </p:spTree>
    <p:extLst>
      <p:ext uri="{BB962C8B-B14F-4D97-AF65-F5344CB8AC3E}">
        <p14:creationId xmlns:p14="http://schemas.microsoft.com/office/powerpoint/2010/main" val="3350692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27</a:t>
            </a:fld>
            <a:endParaRPr lang="en-US" dirty="0"/>
          </a:p>
        </p:txBody>
      </p:sp>
    </p:spTree>
    <p:extLst>
      <p:ext uri="{BB962C8B-B14F-4D97-AF65-F5344CB8AC3E}">
        <p14:creationId xmlns:p14="http://schemas.microsoft.com/office/powerpoint/2010/main" val="3350692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30</a:t>
            </a:fld>
            <a:endParaRPr lang="en-US" dirty="0"/>
          </a:p>
        </p:txBody>
      </p:sp>
    </p:spTree>
    <p:extLst>
      <p:ext uri="{BB962C8B-B14F-4D97-AF65-F5344CB8AC3E}">
        <p14:creationId xmlns:p14="http://schemas.microsoft.com/office/powerpoint/2010/main" val="3208519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a:t>
            </a:fld>
            <a:endParaRPr lang="en-US" dirty="0"/>
          </a:p>
        </p:txBody>
      </p:sp>
    </p:spTree>
    <p:extLst>
      <p:ext uri="{BB962C8B-B14F-4D97-AF65-F5344CB8AC3E}">
        <p14:creationId xmlns:p14="http://schemas.microsoft.com/office/powerpoint/2010/main" val="4261685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33</a:t>
            </a:fld>
            <a:endParaRPr lang="en-US" dirty="0"/>
          </a:p>
        </p:txBody>
      </p:sp>
    </p:spTree>
    <p:extLst>
      <p:ext uri="{BB962C8B-B14F-4D97-AF65-F5344CB8AC3E}">
        <p14:creationId xmlns:p14="http://schemas.microsoft.com/office/powerpoint/2010/main" val="143536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34</a:t>
            </a:fld>
            <a:endParaRPr lang="en-US" dirty="0"/>
          </a:p>
        </p:txBody>
      </p:sp>
    </p:spTree>
    <p:extLst>
      <p:ext uri="{BB962C8B-B14F-4D97-AF65-F5344CB8AC3E}">
        <p14:creationId xmlns:p14="http://schemas.microsoft.com/office/powerpoint/2010/main" val="2636119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35</a:t>
            </a:fld>
            <a:endParaRPr lang="en-US" dirty="0"/>
          </a:p>
        </p:txBody>
      </p:sp>
    </p:spTree>
    <p:extLst>
      <p:ext uri="{BB962C8B-B14F-4D97-AF65-F5344CB8AC3E}">
        <p14:creationId xmlns:p14="http://schemas.microsoft.com/office/powerpoint/2010/main" val="874850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38</a:t>
            </a:fld>
            <a:endParaRPr lang="en-US" dirty="0"/>
          </a:p>
        </p:txBody>
      </p:sp>
    </p:spTree>
    <p:extLst>
      <p:ext uri="{BB962C8B-B14F-4D97-AF65-F5344CB8AC3E}">
        <p14:creationId xmlns:p14="http://schemas.microsoft.com/office/powerpoint/2010/main" val="876767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39</a:t>
            </a:fld>
            <a:endParaRPr lang="en-US" dirty="0"/>
          </a:p>
        </p:txBody>
      </p:sp>
    </p:spTree>
    <p:extLst>
      <p:ext uri="{BB962C8B-B14F-4D97-AF65-F5344CB8AC3E}">
        <p14:creationId xmlns:p14="http://schemas.microsoft.com/office/powerpoint/2010/main" val="2270515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40</a:t>
            </a:fld>
            <a:endParaRPr lang="en-US" dirty="0"/>
          </a:p>
        </p:txBody>
      </p:sp>
    </p:spTree>
    <p:extLst>
      <p:ext uri="{BB962C8B-B14F-4D97-AF65-F5344CB8AC3E}">
        <p14:creationId xmlns:p14="http://schemas.microsoft.com/office/powerpoint/2010/main" val="3284817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41</a:t>
            </a:fld>
            <a:endParaRPr lang="en-US"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5</a:t>
            </a:fld>
            <a:endParaRPr lang="en-US" dirty="0"/>
          </a:p>
        </p:txBody>
      </p:sp>
    </p:spTree>
    <p:extLst>
      <p:ext uri="{BB962C8B-B14F-4D97-AF65-F5344CB8AC3E}">
        <p14:creationId xmlns:p14="http://schemas.microsoft.com/office/powerpoint/2010/main" val="4023952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6</a:t>
            </a:fld>
            <a:endParaRPr lang="en-US" dirty="0"/>
          </a:p>
        </p:txBody>
      </p:sp>
    </p:spTree>
    <p:extLst>
      <p:ext uri="{BB962C8B-B14F-4D97-AF65-F5344CB8AC3E}">
        <p14:creationId xmlns:p14="http://schemas.microsoft.com/office/powerpoint/2010/main" val="275000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7</a:t>
            </a:fld>
            <a:endParaRPr lang="en-US" dirty="0"/>
          </a:p>
        </p:txBody>
      </p:sp>
    </p:spTree>
    <p:extLst>
      <p:ext uri="{BB962C8B-B14F-4D97-AF65-F5344CB8AC3E}">
        <p14:creationId xmlns:p14="http://schemas.microsoft.com/office/powerpoint/2010/main" val="395275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Tree>
    <p:extLst>
      <p:ext uri="{BB962C8B-B14F-4D97-AF65-F5344CB8AC3E}">
        <p14:creationId xmlns:p14="http://schemas.microsoft.com/office/powerpoint/2010/main" val="395275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Tree>
    <p:extLst>
      <p:ext uri="{BB962C8B-B14F-4D97-AF65-F5344CB8AC3E}">
        <p14:creationId xmlns:p14="http://schemas.microsoft.com/office/powerpoint/2010/main" val="291913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Tree>
    <p:extLst>
      <p:ext uri="{BB962C8B-B14F-4D97-AF65-F5344CB8AC3E}">
        <p14:creationId xmlns:p14="http://schemas.microsoft.com/office/powerpoint/2010/main" val="2397077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smtClean="0">
                <a:solidFill>
                  <a:schemeClr val="accent2"/>
                </a:solidFill>
                <a:latin typeface="+mj-lt"/>
                <a:ea typeface="+mj-ea"/>
                <a:cs typeface="+mj-cs"/>
              </a:rPr>
              <a:t>© 2012 SAP AG. All rights reserved.</a:t>
            </a:r>
            <a:endParaRPr lang="en-US" sz="2400" b="1" kern="1200" noProof="0" dirty="0" smtClean="0">
              <a:solidFill>
                <a:schemeClr val="accent2"/>
              </a:solidFill>
              <a:latin typeface="+mj-lt"/>
              <a:ea typeface="+mj-ea"/>
              <a:cs typeface="+mj-cs"/>
            </a:endParaRPr>
          </a:p>
        </p:txBody>
      </p:sp>
      <p:sp>
        <p:nvSpPr>
          <p:cNvPr id="5" name="TextBox 4"/>
          <p:cNvSpPr txBox="1"/>
          <p:nvPr userDrawn="1"/>
        </p:nvSpPr>
        <p:spPr bwMode="gray">
          <a:xfrm>
            <a:off x="324000" y="1673528"/>
            <a:ext cx="4165200" cy="437042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Citrix, ICA, Program Neighborhood, MetaFrame, WinFrame, VideoFrame, and MultiWin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are trademarks or registered trademarks of Citrix Systems Inc.</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HTML, XML, XHTML, and W3C are trademarks or registered trademarks of W3C</a:t>
            </a:r>
            <a:r>
              <a:rPr lang="en-US" sz="800" kern="1200" baseline="30000" noProof="1" smtClean="0">
                <a:solidFill>
                  <a:schemeClr val="tx1"/>
                </a:solidFill>
                <a:latin typeface="Arial"/>
                <a:ea typeface="MS PGothic" pitchFamily="34" charset="-128"/>
                <a:cs typeface="+mn-cs"/>
              </a:rPr>
              <a:t>®</a:t>
            </a:r>
            <a:r>
              <a:rPr lang="en-US" sz="800" kern="1200" noProof="1" smtClean="0">
                <a:solidFill>
                  <a:schemeClr val="tx1"/>
                </a:solidFill>
                <a:latin typeface="Arial"/>
                <a:ea typeface="MS PGothic" pitchFamily="34" charset="-128"/>
                <a:cs typeface="+mn-cs"/>
              </a:rPr>
              <a:t>,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World Wide Web Consortium, Massachusetts Institute of Technology. </a:t>
            </a:r>
          </a:p>
          <a:p>
            <a:pPr marL="0" marR="0" indent="0" algn="l" defTabSz="914400" rtl="0" eaLnBrk="1" fontAlgn="auto" latinLnBrk="0" hangingPunct="1">
              <a:lnSpc>
                <a:spcPct val="100000"/>
              </a:lnSpc>
              <a:spcBef>
                <a:spcPts val="600"/>
              </a:spcBef>
              <a:spcAft>
                <a:spcPts val="0"/>
              </a:spcAft>
              <a:buClrTx/>
              <a:buSzTx/>
              <a:buFontTx/>
              <a:buNone/>
              <a:tabLst/>
              <a:defRPr/>
            </a:pPr>
            <a:r>
              <a:rPr lang="en-US" sz="800" kern="1200" noProof="1" smtClean="0">
                <a:solidFill>
                  <a:schemeClr val="tx1"/>
                </a:solidFill>
                <a:latin typeface="Arial"/>
                <a:ea typeface="MS PGothic" pitchFamily="34" charset="-128"/>
                <a:cs typeface="+mn-cs"/>
              </a:rPr>
              <a:t>Apple, App Store, iBooks, iPad, iPhone, iPhoto, iPod, iTunes, Multi-Touch, Objective-C, Retina, Safari, Siri, and Xcode are trademarks or registered trademarks of Apple Inc.</a:t>
            </a:r>
          </a:p>
          <a:p>
            <a:pPr marL="0" marR="0" indent="0" algn="l" defTabSz="914400" rtl="0" eaLnBrk="1" fontAlgn="auto" latinLnBrk="0" hangingPunct="1">
              <a:lnSpc>
                <a:spcPct val="100000"/>
              </a:lnSpc>
              <a:spcBef>
                <a:spcPts val="600"/>
              </a:spcBef>
              <a:spcAft>
                <a:spcPts val="0"/>
              </a:spcAft>
              <a:buClrTx/>
              <a:buSzTx/>
              <a:buFontTx/>
              <a:buNone/>
              <a:tabLst/>
              <a:defRPr/>
            </a:pPr>
            <a:r>
              <a:rPr lang="en-US" sz="800" kern="1200" noProof="1" smtClean="0">
                <a:solidFill>
                  <a:schemeClr val="tx1"/>
                </a:solidFill>
                <a:latin typeface="Arial"/>
                <a:ea typeface="MS PGothic" pitchFamily="34" charset="-128"/>
                <a:cs typeface="+mn-cs"/>
              </a:rPr>
              <a:t>IOS is a registered trademark of Cisco Systems Inc.</a:t>
            </a:r>
          </a:p>
          <a:p>
            <a:pPr marL="0" marR="0" indent="0" algn="l" defTabSz="914400" rtl="0" eaLnBrk="1" fontAlgn="auto" latinLnBrk="0" hangingPunct="1">
              <a:lnSpc>
                <a:spcPct val="100000"/>
              </a:lnSpc>
              <a:spcBef>
                <a:spcPts val="600"/>
              </a:spcBef>
              <a:spcAft>
                <a:spcPts val="0"/>
              </a:spcAft>
              <a:buClrTx/>
              <a:buSzTx/>
              <a:buFontTx/>
              <a:buNone/>
              <a:tabLst/>
              <a:defRPr/>
            </a:pPr>
            <a:r>
              <a:rPr lang="en-US"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8"/>
            <a:ext cx="4165200" cy="429348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Crossgate, m@gic EDDY, B2B 360°, and B2B 360° Services are registered trademarks of Crossgate AG in Germany and other countries. Crossgate is an SAP company.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smtClean="0">
                <a:solidFill>
                  <a:schemeClr val="accent2"/>
                </a:solidFill>
                <a:latin typeface="+mj-lt"/>
                <a:ea typeface="+mj-ea"/>
                <a:cs typeface="+mj-cs"/>
              </a:rPr>
              <a:t>© 2012 SAP AG. Alle Rechte vorbehalten.</a:t>
            </a:r>
            <a:endParaRPr lang="en-US" sz="2400" b="1" kern="1200" noProof="0" dirty="0" smtClean="0">
              <a:solidFill>
                <a:schemeClr val="accent2"/>
              </a:solidFill>
              <a:latin typeface="+mj-lt"/>
              <a:ea typeface="+mj-ea"/>
              <a:cs typeface="+mj-cs"/>
            </a:endParaRPr>
          </a:p>
        </p:txBody>
      </p:sp>
      <p:sp>
        <p:nvSpPr>
          <p:cNvPr id="6" name="TextBox 5"/>
          <p:cNvSpPr txBox="1"/>
          <p:nvPr userDrawn="1"/>
        </p:nvSpPr>
        <p:spPr bwMode="gray">
          <a:xfrm>
            <a:off x="324000" y="1692000"/>
            <a:ext cx="4165200" cy="4308872"/>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Oracle und Java sind eingetragene Marken von Oracle und/oder ihrer Tochtergesellschaften.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Citrix, ICA, Program Neighborhood, MetaFrame, WinFrame, VideoFrame und MultiWin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sind Marken oder eingetragene Marken von Citrix Systems,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HTML, XML, XHTML und W3C sind Marken oder eingetragene Marken des W3C</a:t>
            </a:r>
            <a:r>
              <a:rPr lang="en-US" sz="800" kern="1200" baseline="30000" noProof="1" smtClean="0">
                <a:solidFill>
                  <a:schemeClr val="tx1"/>
                </a:solidFill>
                <a:latin typeface="Arial"/>
                <a:ea typeface="MS PGothic" pitchFamily="34" charset="-128"/>
                <a:cs typeface="+mn-cs"/>
              </a:rPr>
              <a:t>®</a:t>
            </a:r>
            <a:r>
              <a:rPr lang="en-US" sz="800" kern="1200" noProof="1" smtClean="0">
                <a:solidFill>
                  <a:schemeClr val="tx1"/>
                </a:solidFill>
                <a:latin typeface="Arial"/>
                <a:ea typeface="MS PGothic" pitchFamily="34" charset="-128"/>
                <a:cs typeface="+mn-cs"/>
              </a:rPr>
              <a:t>,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World Wide Web Consortium, Massachusetts Institute of Technology.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Apple, App Store, iBooks, iPad, iPhone, iPhoto, iPod, iTunes, Multi-Touch, Objective-C, Retina, Safari, Siri und Xcode sind Marken oder eingetragene Marken der Apple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IOS ist eine eingetragene Marke von Cisco Systems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00"/>
            <a:ext cx="4165200" cy="45037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INTERMEC ist eine eingetragene Marke der Intermec Technologies Corporation.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Wi-Fi ist eine eingetragene Marke der Wi-Fi Alliance.</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Bluetooth ist eine eingetragene Marke von Bluetooth SIG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Motorola ist eine eingetragene Marke von Motorola Trademark Holdings, LLC.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Computop ist eine eingetragene Marke der Computop Wirtschaftsinformatik GmbH.</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oder eingetragene Marken der Business Objects Software Ltd. Business Objects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Crossgate, m@gic EDDY, B2B 360°, B2B 360°Services sind eingetragene Marken der Crossgate AG in Deutschland und anderen Ländern. Crossgate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Die in dieser Publikation enthaltene Information ist Eigentum der SAP. Weitergabe und Vervielfältigung dieser Publikation oder von Teilen daraus sind, zu welchem Zweck und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in welcher Form auch immer, nur mit ausdrücklicher schriftlicher Genehmigung durch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 gestattet.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hyperlink" Target="//upload.wikimedia.org/wikipedia/commons/7/7b/Traffic_lights_3_states.svg" TargetMode="Externa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hyperlink" Target="//upload.wikimedia.org/wikipedia/commons/7/7b/Traffic_lights_3_states.sv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promotion\Studenten\_Stellen\uni\performanceIso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969"/>
            <a:ext cx="9144000" cy="6852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24000" y="-2"/>
            <a:ext cx="8496000" cy="2476502"/>
          </a:xfrm>
          <a:prstGeom prst="rect">
            <a:avLst/>
          </a:prstGeom>
          <a:solidFill>
            <a:srgbClr val="FFFFFF">
              <a:alpha val="74902"/>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14000" y="316626"/>
            <a:ext cx="8280000" cy="738000"/>
          </a:xfrm>
        </p:spPr>
        <p:txBody>
          <a:bodyPr/>
          <a:lstStyle/>
          <a:p>
            <a:r>
              <a:rPr lang="en-US" sz="2800" dirty="0"/>
              <a:t>Metrics and Techniques for Quantifying Performance Isolation in Cloud Environments</a:t>
            </a:r>
          </a:p>
        </p:txBody>
      </p:sp>
      <p:sp>
        <p:nvSpPr>
          <p:cNvPr id="3" name="Subtitle 2"/>
          <p:cNvSpPr>
            <a:spLocks noGrp="1"/>
          </p:cNvSpPr>
          <p:nvPr>
            <p:ph type="subTitle" idx="1"/>
          </p:nvPr>
        </p:nvSpPr>
        <p:spPr>
          <a:xfrm>
            <a:off x="421373" y="1270223"/>
            <a:ext cx="8313051" cy="492443"/>
          </a:xfrm>
        </p:spPr>
        <p:txBody>
          <a:bodyPr/>
          <a:lstStyle/>
          <a:p>
            <a:r>
              <a:rPr lang="en-US" u="sng" dirty="0" smtClean="0"/>
              <a:t>Rouven Krebs (SAP AG)</a:t>
            </a:r>
            <a:r>
              <a:rPr lang="en-US" dirty="0" smtClean="0"/>
              <a:t>, Christof Momm (SAP AG), Samuel Kounev (KIT)</a:t>
            </a:r>
          </a:p>
          <a:p>
            <a:r>
              <a:rPr lang="en-US" dirty="0" smtClean="0"/>
              <a:t/>
            </a:r>
            <a:br>
              <a:rPr lang="en-US" dirty="0" smtClean="0"/>
            </a:br>
            <a:r>
              <a:rPr lang="en-US" dirty="0" smtClean="0"/>
              <a:t>SPEC RG Cloud</a:t>
            </a:r>
            <a:r>
              <a:rPr lang="en-US" smtClean="0"/>
              <a:t>, </a:t>
            </a:r>
            <a:r>
              <a:rPr lang="en-US" smtClean="0"/>
              <a:t>May </a:t>
            </a:r>
            <a:r>
              <a:rPr lang="en-US" smtClean="0"/>
              <a:t>2012</a:t>
            </a:r>
            <a:endParaRPr lang="en-US" dirty="0" smtClean="0"/>
          </a:p>
        </p:txBody>
      </p:sp>
      <p:pic>
        <p:nvPicPr>
          <p:cNvPr id="10" name="Picture 9"/>
          <p:cNvPicPr/>
          <p:nvPr/>
        </p:nvPicPr>
        <p:blipFill>
          <a:blip r:embed="rId5"/>
          <a:srcRect/>
          <a:stretch>
            <a:fillRect/>
          </a:stretch>
        </p:blipFill>
        <p:spPr bwMode="auto">
          <a:xfrm>
            <a:off x="7331889" y="6084888"/>
            <a:ext cx="1488109" cy="454025"/>
          </a:xfrm>
          <a:prstGeom prst="rect">
            <a:avLst/>
          </a:prstGeom>
          <a:noFill/>
          <a:ln w="9525">
            <a:noFill/>
            <a:miter lim="800000"/>
            <a:headEnd/>
            <a:tailEnd/>
          </a:ln>
        </p:spPr>
      </p:pic>
      <p:pic>
        <p:nvPicPr>
          <p:cNvPr id="1028" name="Picture 4" descr="http://www.tkm.uni-karlsruhe.de/~shnirman/kit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14" y="6069013"/>
            <a:ext cx="109855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B</a:t>
            </a:r>
            <a:r>
              <a:rPr lang="en-US" dirty="0" smtClean="0"/>
              <a:t>ased on Workload Ratio - Idea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80837399"/>
              </p:ext>
            </p:extLst>
          </p:nvPr>
        </p:nvGraphicFramePr>
        <p:xfrm>
          <a:off x="276225" y="1590677"/>
          <a:ext cx="8391528" cy="1597361"/>
        </p:xfrm>
        <a:graphic>
          <a:graphicData uri="http://schemas.openxmlformats.org/drawingml/2006/table">
            <a:tbl>
              <a:tblPr firstRow="1" bandRow="1">
                <a:tableStyleId>{284E427A-3D55-4303-BF80-6455036E1DE7}</a:tableStyleId>
              </a:tblPr>
              <a:tblGrid>
                <a:gridCol w="1695450"/>
                <a:gridCol w="2085975"/>
                <a:gridCol w="2314575"/>
                <a:gridCol w="2295528"/>
              </a:tblGrid>
              <a:tr h="500081">
                <a:tc>
                  <a:txBody>
                    <a:bodyPr/>
                    <a:lstStyle/>
                    <a:p>
                      <a:r>
                        <a:rPr lang="en-US" dirty="0" smtClean="0"/>
                        <a:t>#Users for t1</a:t>
                      </a:r>
                      <a:endParaRPr lang="en-US" dirty="0"/>
                    </a:p>
                  </a:txBody>
                  <a:tcPr/>
                </a:tc>
                <a:tc>
                  <a:txBody>
                    <a:bodyPr/>
                    <a:lstStyle/>
                    <a:p>
                      <a:r>
                        <a:rPr lang="en-US" dirty="0" smtClean="0"/>
                        <a:t>#Users for t2</a:t>
                      </a:r>
                      <a:endParaRPr lang="en-US" dirty="0"/>
                    </a:p>
                  </a:txBody>
                  <a:tcPr/>
                </a:tc>
                <a:tc>
                  <a:txBody>
                    <a:bodyPr/>
                    <a:lstStyle/>
                    <a:p>
                      <a:r>
                        <a:rPr lang="en-US" dirty="0" smtClean="0"/>
                        <a:t>Response Time t1</a:t>
                      </a:r>
                      <a:endParaRPr lang="en-US" dirty="0"/>
                    </a:p>
                  </a:txBody>
                  <a:tcPr/>
                </a:tc>
                <a:tc>
                  <a:txBody>
                    <a:bodyPr/>
                    <a:lstStyle/>
                    <a:p>
                      <a:r>
                        <a:rPr lang="en-US" dirty="0" smtClean="0"/>
                        <a:t>Response Time t2</a:t>
                      </a:r>
                      <a:endParaRPr lang="en-US" dirty="0"/>
                    </a:p>
                  </a:txBody>
                  <a:tcPr/>
                </a:tc>
              </a:tr>
              <a:tr h="319081">
                <a:tc>
                  <a:txBody>
                    <a:bodyPr/>
                    <a:lstStyle/>
                    <a:p>
                      <a:r>
                        <a:rPr lang="en-US" smtClean="0"/>
                        <a:t>50</a:t>
                      </a:r>
                      <a:endParaRPr lang="en-US" dirty="0"/>
                    </a:p>
                  </a:txBody>
                  <a:tcPr/>
                </a:tc>
                <a:tc>
                  <a:txBody>
                    <a:bodyPr/>
                    <a:lstStyle/>
                    <a:p>
                      <a:r>
                        <a:rPr lang="en-US" smtClean="0"/>
                        <a:t>50</a:t>
                      </a:r>
                      <a:endParaRPr lang="en-US" dirty="0"/>
                    </a:p>
                  </a:txBody>
                  <a:tcPr/>
                </a:tc>
                <a:tc>
                  <a:txBody>
                    <a:bodyPr/>
                    <a:lstStyle/>
                    <a:p>
                      <a:r>
                        <a:rPr lang="en-US" smtClean="0"/>
                        <a:t>1s</a:t>
                      </a:r>
                      <a:endParaRPr lang="en-US" dirty="0"/>
                    </a:p>
                  </a:txBody>
                  <a:tcPr/>
                </a:tc>
                <a:tc>
                  <a:txBody>
                    <a:bodyPr/>
                    <a:lstStyle/>
                    <a:p>
                      <a:r>
                        <a:rPr lang="en-US" smtClean="0"/>
                        <a:t>1s</a:t>
                      </a:r>
                      <a:endParaRPr lang="en-US" dirty="0"/>
                    </a:p>
                  </a:txBody>
                  <a:tcPr/>
                </a:tc>
              </a:tr>
              <a:tr h="319081">
                <a:tc>
                  <a:txBody>
                    <a:bodyPr/>
                    <a:lstStyle/>
                    <a:p>
                      <a:r>
                        <a:rPr lang="en-US" smtClean="0"/>
                        <a:t>55</a:t>
                      </a:r>
                      <a:endParaRPr lang="en-US" dirty="0"/>
                    </a:p>
                  </a:txBody>
                  <a:tcPr/>
                </a:tc>
                <a:tc>
                  <a:txBody>
                    <a:bodyPr/>
                    <a:lstStyle/>
                    <a:p>
                      <a:r>
                        <a:rPr lang="en-US" smtClean="0"/>
                        <a:t>50</a:t>
                      </a:r>
                      <a:endParaRPr lang="en-US" dirty="0"/>
                    </a:p>
                  </a:txBody>
                  <a:tcPr/>
                </a:tc>
                <a:tc>
                  <a:txBody>
                    <a:bodyPr/>
                    <a:lstStyle/>
                    <a:p>
                      <a:r>
                        <a:rPr lang="en-US" smtClean="0"/>
                        <a:t>1.1s</a:t>
                      </a:r>
                      <a:endParaRPr lang="en-US" dirty="0"/>
                    </a:p>
                  </a:txBody>
                  <a:tcPr/>
                </a:tc>
                <a:tc>
                  <a:txBody>
                    <a:bodyPr/>
                    <a:lstStyle/>
                    <a:p>
                      <a:r>
                        <a:rPr lang="en-US" smtClean="0"/>
                        <a:t>1.1s</a:t>
                      </a:r>
                      <a:endParaRPr lang="en-US" dirty="0"/>
                    </a:p>
                  </a:txBody>
                  <a:tcPr/>
                </a:tc>
              </a:tr>
              <a:tr h="319081">
                <a:tc>
                  <a:txBody>
                    <a:bodyPr/>
                    <a:lstStyle/>
                    <a:p>
                      <a:r>
                        <a:rPr lang="en-US" smtClean="0"/>
                        <a:t>55</a:t>
                      </a:r>
                      <a:endParaRPr lang="en-US" dirty="0"/>
                    </a:p>
                  </a:txBody>
                  <a:tcPr/>
                </a:tc>
                <a:tc>
                  <a:txBody>
                    <a:bodyPr/>
                    <a:lstStyle/>
                    <a:p>
                      <a:r>
                        <a:rPr lang="en-US" smtClean="0"/>
                        <a:t>45</a:t>
                      </a:r>
                      <a:endParaRPr lang="en-US" dirty="0"/>
                    </a:p>
                  </a:txBody>
                  <a:tcPr/>
                </a:tc>
                <a:tc>
                  <a:txBody>
                    <a:bodyPr/>
                    <a:lstStyle/>
                    <a:p>
                      <a:r>
                        <a:rPr lang="en-US" smtClean="0"/>
                        <a:t>1s</a:t>
                      </a:r>
                      <a:endParaRPr lang="en-US" dirty="0"/>
                    </a:p>
                  </a:txBody>
                  <a:tcPr/>
                </a:tc>
                <a:tc>
                  <a:txBody>
                    <a:bodyPr/>
                    <a:lstStyle/>
                    <a:p>
                      <a:r>
                        <a:rPr lang="en-US" dirty="0" smtClean="0"/>
                        <a:t>1s</a:t>
                      </a:r>
                      <a:endParaRPr lang="en-US" dirty="0"/>
                    </a:p>
                  </a:txBody>
                  <a:tcPr/>
                </a:tc>
              </a:tr>
            </a:tbl>
          </a:graphicData>
        </a:graphic>
      </p:graphicFrame>
      <p:sp>
        <p:nvSpPr>
          <p:cNvPr id="8" name="TextBox 7"/>
          <p:cNvSpPr txBox="1"/>
          <p:nvPr/>
        </p:nvSpPr>
        <p:spPr>
          <a:xfrm>
            <a:off x="276225" y="1209675"/>
            <a:ext cx="139781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Non-Isolated</a:t>
            </a:r>
            <a:endParaRPr lang="en-US" sz="1800" b="1" kern="0" dirty="0" smtClean="0">
              <a:ea typeface="Arial Unicode MS" pitchFamily="34" charset="-128"/>
              <a:cs typeface="Arial Unicode MS" pitchFamily="34" charset="-128"/>
            </a:endParaRPr>
          </a:p>
        </p:txBody>
      </p:sp>
      <p:graphicFrame>
        <p:nvGraphicFramePr>
          <p:cNvPr id="9" name="Table 8"/>
          <p:cNvGraphicFramePr>
            <a:graphicFrameLocks noGrp="1"/>
          </p:cNvGraphicFramePr>
          <p:nvPr>
            <p:extLst>
              <p:ext uri="{D42A27DB-BD31-4B8C-83A1-F6EECF244321}">
                <p14:modId xmlns:p14="http://schemas.microsoft.com/office/powerpoint/2010/main" val="2903539049"/>
              </p:ext>
            </p:extLst>
          </p:nvPr>
        </p:nvGraphicFramePr>
        <p:xfrm>
          <a:off x="276225" y="3762377"/>
          <a:ext cx="8391528" cy="1597361"/>
        </p:xfrm>
        <a:graphic>
          <a:graphicData uri="http://schemas.openxmlformats.org/drawingml/2006/table">
            <a:tbl>
              <a:tblPr firstRow="1" bandRow="1">
                <a:tableStyleId>{284E427A-3D55-4303-BF80-6455036E1DE7}</a:tableStyleId>
              </a:tblPr>
              <a:tblGrid>
                <a:gridCol w="1685925"/>
                <a:gridCol w="2114550"/>
                <a:gridCol w="2314575"/>
                <a:gridCol w="2276478"/>
              </a:tblGrid>
              <a:tr h="500081">
                <a:tc>
                  <a:txBody>
                    <a:bodyPr/>
                    <a:lstStyle/>
                    <a:p>
                      <a:r>
                        <a:rPr lang="en-US" dirty="0" smtClean="0"/>
                        <a:t>#Users for t1</a:t>
                      </a:r>
                      <a:endParaRPr lang="en-US" dirty="0"/>
                    </a:p>
                  </a:txBody>
                  <a:tcPr/>
                </a:tc>
                <a:tc>
                  <a:txBody>
                    <a:bodyPr/>
                    <a:lstStyle/>
                    <a:p>
                      <a:r>
                        <a:rPr lang="en-US" dirty="0" smtClean="0"/>
                        <a:t>#Users for t2</a:t>
                      </a:r>
                      <a:endParaRPr lang="en-US" dirty="0"/>
                    </a:p>
                  </a:txBody>
                  <a:tcPr/>
                </a:tc>
                <a:tc>
                  <a:txBody>
                    <a:bodyPr/>
                    <a:lstStyle/>
                    <a:p>
                      <a:r>
                        <a:rPr lang="en-US" dirty="0" smtClean="0"/>
                        <a:t>Response Time t1</a:t>
                      </a:r>
                      <a:endParaRPr lang="en-US" dirty="0"/>
                    </a:p>
                  </a:txBody>
                  <a:tcPr/>
                </a:tc>
                <a:tc>
                  <a:txBody>
                    <a:bodyPr/>
                    <a:lstStyle/>
                    <a:p>
                      <a:r>
                        <a:rPr lang="en-US" dirty="0" smtClean="0"/>
                        <a:t>Response Time t2</a:t>
                      </a:r>
                      <a:endParaRPr lang="en-US" dirty="0"/>
                    </a:p>
                  </a:txBody>
                  <a:tcPr/>
                </a:tc>
              </a:tr>
              <a:tr h="319081">
                <a:tc>
                  <a:txBody>
                    <a:bodyPr/>
                    <a:lstStyle/>
                    <a:p>
                      <a:r>
                        <a:rPr lang="en-US" smtClean="0"/>
                        <a:t>50</a:t>
                      </a:r>
                      <a:endParaRPr lang="en-US" dirty="0"/>
                    </a:p>
                  </a:txBody>
                  <a:tcPr/>
                </a:tc>
                <a:tc>
                  <a:txBody>
                    <a:bodyPr/>
                    <a:lstStyle/>
                    <a:p>
                      <a:r>
                        <a:rPr lang="en-US" smtClean="0"/>
                        <a:t>50</a:t>
                      </a:r>
                      <a:endParaRPr lang="en-US" dirty="0"/>
                    </a:p>
                  </a:txBody>
                  <a:tcPr/>
                </a:tc>
                <a:tc>
                  <a:txBody>
                    <a:bodyPr/>
                    <a:lstStyle/>
                    <a:p>
                      <a:r>
                        <a:rPr lang="en-US" smtClean="0"/>
                        <a:t>1s</a:t>
                      </a:r>
                      <a:endParaRPr lang="en-US" dirty="0"/>
                    </a:p>
                  </a:txBody>
                  <a:tcPr/>
                </a:tc>
                <a:tc>
                  <a:txBody>
                    <a:bodyPr/>
                    <a:lstStyle/>
                    <a:p>
                      <a:r>
                        <a:rPr lang="en-US" smtClean="0"/>
                        <a:t>1s</a:t>
                      </a:r>
                      <a:endParaRPr lang="en-US" dirty="0"/>
                    </a:p>
                  </a:txBody>
                  <a:tcPr/>
                </a:tc>
              </a:tr>
              <a:tr h="319081">
                <a:tc>
                  <a:txBody>
                    <a:bodyPr/>
                    <a:lstStyle/>
                    <a:p>
                      <a:r>
                        <a:rPr lang="en-US" smtClean="0"/>
                        <a:t>55</a:t>
                      </a:r>
                      <a:endParaRPr lang="en-US" dirty="0"/>
                    </a:p>
                  </a:txBody>
                  <a:tcPr/>
                </a:tc>
                <a:tc>
                  <a:txBody>
                    <a:bodyPr/>
                    <a:lstStyle/>
                    <a:p>
                      <a:r>
                        <a:rPr lang="en-US" smtClean="0"/>
                        <a:t>50</a:t>
                      </a:r>
                      <a:endParaRPr lang="en-US" dirty="0"/>
                    </a:p>
                  </a:txBody>
                  <a:tcPr/>
                </a:tc>
                <a:tc>
                  <a:txBody>
                    <a:bodyPr/>
                    <a:lstStyle/>
                    <a:p>
                      <a:r>
                        <a:rPr lang="en-US" smtClean="0"/>
                        <a:t>1.1s</a:t>
                      </a:r>
                      <a:endParaRPr lang="en-US" dirty="0"/>
                    </a:p>
                  </a:txBody>
                  <a:tcPr/>
                </a:tc>
                <a:tc>
                  <a:txBody>
                    <a:bodyPr/>
                    <a:lstStyle/>
                    <a:p>
                      <a:r>
                        <a:rPr lang="en-US" smtClean="0"/>
                        <a:t>1s</a:t>
                      </a:r>
                      <a:endParaRPr lang="en-US" dirty="0"/>
                    </a:p>
                  </a:txBody>
                  <a:tcPr/>
                </a:tc>
              </a:tr>
              <a:tr h="319081">
                <a:tc>
                  <a:txBody>
                    <a:bodyPr/>
                    <a:lstStyle/>
                    <a:p>
                      <a:r>
                        <a:rPr lang="en-US" smtClean="0"/>
                        <a:t>60</a:t>
                      </a:r>
                      <a:endParaRPr lang="en-US" dirty="0"/>
                    </a:p>
                  </a:txBody>
                  <a:tcPr/>
                </a:tc>
                <a:tc>
                  <a:txBody>
                    <a:bodyPr/>
                    <a:lstStyle/>
                    <a:p>
                      <a:r>
                        <a:rPr lang="en-US" smtClean="0"/>
                        <a:t>50</a:t>
                      </a:r>
                      <a:endParaRPr lang="en-US" dirty="0"/>
                    </a:p>
                  </a:txBody>
                  <a:tcPr/>
                </a:tc>
                <a:tc>
                  <a:txBody>
                    <a:bodyPr/>
                    <a:lstStyle/>
                    <a:p>
                      <a:r>
                        <a:rPr lang="en-US" smtClean="0"/>
                        <a:t>1.3s</a:t>
                      </a:r>
                      <a:endParaRPr lang="en-US" dirty="0"/>
                    </a:p>
                  </a:txBody>
                  <a:tcPr/>
                </a:tc>
                <a:tc>
                  <a:txBody>
                    <a:bodyPr/>
                    <a:lstStyle/>
                    <a:p>
                      <a:r>
                        <a:rPr lang="en-US" dirty="0" smtClean="0"/>
                        <a:t>1s</a:t>
                      </a:r>
                      <a:endParaRPr lang="en-US" dirty="0"/>
                    </a:p>
                  </a:txBody>
                  <a:tcPr/>
                </a:tc>
              </a:tr>
            </a:tbl>
          </a:graphicData>
        </a:graphic>
      </p:graphicFrame>
      <p:sp>
        <p:nvSpPr>
          <p:cNvPr id="10" name="TextBox 9"/>
          <p:cNvSpPr txBox="1"/>
          <p:nvPr/>
        </p:nvSpPr>
        <p:spPr>
          <a:xfrm>
            <a:off x="276225" y="3381375"/>
            <a:ext cx="87203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b="1" kern="0" smtClean="0">
                <a:ea typeface="Arial Unicode MS" pitchFamily="34" charset="-128"/>
                <a:cs typeface="Arial Unicode MS" pitchFamily="34" charset="-128"/>
              </a:rPr>
              <a:t>Isolated</a:t>
            </a:r>
            <a:endParaRPr lang="en-US" sz="1800" b="1" kern="0" dirty="0" err="1" smtClean="0">
              <a:ea typeface="Arial Unicode MS" pitchFamily="34" charset="-128"/>
              <a:cs typeface="Arial Unicode MS" pitchFamily="34" charset="-128"/>
            </a:endParaRPr>
          </a:p>
        </p:txBody>
      </p:sp>
      <p:sp>
        <p:nvSpPr>
          <p:cNvPr id="11" name="Rectangle 10"/>
          <p:cNvSpPr/>
          <p:nvPr/>
        </p:nvSpPr>
        <p:spPr>
          <a:xfrm>
            <a:off x="276225" y="5805785"/>
            <a:ext cx="8382000" cy="646331"/>
          </a:xfrm>
          <a:prstGeom prst="rect">
            <a:avLst/>
          </a:prstGeom>
        </p:spPr>
        <p:txBody>
          <a:bodyPr wrap="square">
            <a:spAutoFit/>
          </a:bodyPr>
          <a:lstStyle/>
          <a:p>
            <a:pPr>
              <a:defRPr/>
            </a:pPr>
            <a:r>
              <a:rPr lang="en-US" dirty="0">
                <a:sym typeface="Wingdings" pitchFamily="2" charset="2"/>
              </a:rPr>
              <a:t>By decreasing workload </a:t>
            </a:r>
            <a:r>
              <a:rPr lang="en-US" dirty="0" smtClean="0">
                <a:sym typeface="Wingdings" pitchFamily="2" charset="2"/>
              </a:rPr>
              <a:t>of </a:t>
            </a:r>
            <a:r>
              <a:rPr lang="en-US" dirty="0">
                <a:sym typeface="Wingdings" pitchFamily="2" charset="2"/>
              </a:rPr>
              <a:t>the abiding </a:t>
            </a:r>
            <a:r>
              <a:rPr lang="en-US" dirty="0" smtClean="0">
                <a:sym typeface="Wingdings" pitchFamily="2" charset="2"/>
              </a:rPr>
              <a:t>tenant, </a:t>
            </a:r>
            <a:r>
              <a:rPr lang="en-US" dirty="0">
                <a:sym typeface="Wingdings" pitchFamily="2" charset="2"/>
              </a:rPr>
              <a:t>it is possible to </a:t>
            </a:r>
            <a:r>
              <a:rPr lang="en-US" dirty="0" smtClean="0">
                <a:sym typeface="Wingdings" pitchFamily="2" charset="2"/>
              </a:rPr>
              <a:t>maintain the </a:t>
            </a:r>
            <a:r>
              <a:rPr lang="en-US" dirty="0" err="1" smtClean="0">
                <a:sym typeface="Wingdings" pitchFamily="2" charset="2"/>
              </a:rPr>
              <a:t>QoS</a:t>
            </a:r>
            <a:r>
              <a:rPr lang="en-US" dirty="0" smtClean="0">
                <a:sym typeface="Wingdings" pitchFamily="2" charset="2"/>
              </a:rPr>
              <a:t> </a:t>
            </a:r>
            <a:r>
              <a:rPr lang="en-US" dirty="0">
                <a:sym typeface="Wingdings" pitchFamily="2" charset="2"/>
              </a:rPr>
              <a:t>for </a:t>
            </a:r>
            <a:r>
              <a:rPr lang="en-US" dirty="0" smtClean="0">
                <a:sym typeface="Wingdings" pitchFamily="2" charset="2"/>
              </a:rPr>
              <a:t>them.</a:t>
            </a:r>
            <a:endParaRPr lang="en-US" dirty="0"/>
          </a:p>
        </p:txBody>
      </p:sp>
      <p:sp>
        <p:nvSpPr>
          <p:cNvPr id="12" name="TextBox 11"/>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264589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Based on Workload Ratio - Idea</a:t>
            </a:r>
          </a:p>
        </p:txBody>
      </p:sp>
      <p:sp>
        <p:nvSpPr>
          <p:cNvPr id="5" name="Right Arrow 4"/>
          <p:cNvSpPr/>
          <p:nvPr/>
        </p:nvSpPr>
        <p:spPr bwMode="gray">
          <a:xfrm>
            <a:off x="3734525" y="1814491"/>
            <a:ext cx="1622336" cy="74237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6" name="Group 1"/>
          <p:cNvGrpSpPr>
            <a:grpSpLocks/>
          </p:cNvGrpSpPr>
          <p:nvPr/>
        </p:nvGrpSpPr>
        <p:grpSpPr bwMode="auto">
          <a:xfrm>
            <a:off x="1481454" y="1473228"/>
            <a:ext cx="1697037" cy="1521005"/>
            <a:chOff x="-707687" y="5503018"/>
            <a:chExt cx="2413000" cy="2189162"/>
          </a:xfrm>
        </p:grpSpPr>
        <p:cxnSp>
          <p:nvCxnSpPr>
            <p:cNvPr id="7" name="Straight Arrow Connector 6"/>
            <p:cNvCxnSpPr/>
            <p:nvPr/>
          </p:nvCxnSpPr>
          <p:spPr>
            <a:xfrm flipV="1">
              <a:off x="-707687" y="5503018"/>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6100" y="7686518"/>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06100" y="6094524"/>
              <a:ext cx="2187575" cy="740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rot="16200000">
            <a:off x="913805" y="1718330"/>
            <a:ext cx="691634"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latin typeface="Arial"/>
                <a:ea typeface="Arial Unicode MS" pitchFamily="34" charset="-128"/>
                <a:cs typeface="Arial Unicode MS" pitchFamily="34" charset="-128"/>
              </a:rPr>
              <a:t>Workload</a:t>
            </a:r>
            <a:endParaRPr lang="en-US" sz="1100" kern="0" dirty="0">
              <a:latin typeface="Arial"/>
              <a:ea typeface="Arial Unicode MS" pitchFamily="34" charset="-128"/>
              <a:cs typeface="Arial Unicode MS" pitchFamily="34" charset="-128"/>
            </a:endParaRPr>
          </a:p>
        </p:txBody>
      </p:sp>
      <p:grpSp>
        <p:nvGrpSpPr>
          <p:cNvPr id="11" name="Group 1"/>
          <p:cNvGrpSpPr>
            <a:grpSpLocks/>
          </p:cNvGrpSpPr>
          <p:nvPr/>
        </p:nvGrpSpPr>
        <p:grpSpPr bwMode="auto">
          <a:xfrm>
            <a:off x="5952315" y="1439499"/>
            <a:ext cx="1585367" cy="1533706"/>
            <a:chOff x="474663" y="3324759"/>
            <a:chExt cx="2413000" cy="2189162"/>
          </a:xfrm>
        </p:grpSpPr>
        <p:cxnSp>
          <p:nvCxnSpPr>
            <p:cNvPr id="12" name="Straight Arrow Connector 11"/>
            <p:cNvCxnSpPr/>
            <p:nvPr/>
          </p:nvCxnSpPr>
          <p:spPr>
            <a:xfrm flipV="1">
              <a:off x="474663" y="3324759"/>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6250" y="5508259"/>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534927" y="3026751"/>
            <a:ext cx="356628"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ea typeface="Arial Unicode MS" pitchFamily="34" charset="-128"/>
                <a:cs typeface="Arial Unicode MS" pitchFamily="34" charset="-128"/>
              </a:rPr>
              <a:t>T</a:t>
            </a:r>
            <a:r>
              <a:rPr lang="en-US" sz="1100" kern="0" dirty="0" smtClean="0">
                <a:latin typeface="Arial"/>
                <a:ea typeface="Arial Unicode MS" pitchFamily="34" charset="-128"/>
                <a:cs typeface="Arial Unicode MS" pitchFamily="34" charset="-128"/>
              </a:rPr>
              <a:t>ime</a:t>
            </a:r>
            <a:endParaRPr lang="en-US" sz="1100" kern="0" dirty="0">
              <a:latin typeface="Arial"/>
              <a:ea typeface="Arial Unicode MS" pitchFamily="34" charset="-128"/>
              <a:cs typeface="Arial Unicode MS" pitchFamily="34" charset="-128"/>
            </a:endParaRPr>
          </a:p>
        </p:txBody>
      </p:sp>
      <p:sp>
        <p:nvSpPr>
          <p:cNvPr id="15" name="TextBox 14"/>
          <p:cNvSpPr txBox="1"/>
          <p:nvPr/>
        </p:nvSpPr>
        <p:spPr>
          <a:xfrm rot="16200000">
            <a:off x="5195505" y="1589715"/>
            <a:ext cx="1202820"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ea typeface="Arial Unicode MS" pitchFamily="34" charset="-128"/>
                <a:cs typeface="Arial Unicode MS" pitchFamily="34" charset="-128"/>
              </a:rPr>
              <a:t>R</a:t>
            </a:r>
            <a:r>
              <a:rPr lang="en-US" sz="1100" kern="0" dirty="0" smtClean="0">
                <a:latin typeface="Arial"/>
                <a:ea typeface="Arial Unicode MS" pitchFamily="34" charset="-128"/>
                <a:cs typeface="Arial Unicode MS" pitchFamily="34" charset="-128"/>
              </a:rPr>
              <a:t>esponse Time</a:t>
            </a:r>
            <a:endParaRPr lang="en-US" sz="1100" kern="0" dirty="0">
              <a:latin typeface="Arial"/>
              <a:ea typeface="Arial Unicode MS" pitchFamily="34" charset="-128"/>
              <a:cs typeface="Arial Unicode MS" pitchFamily="34" charset="-128"/>
            </a:endParaRPr>
          </a:p>
        </p:txBody>
      </p:sp>
      <p:sp>
        <p:nvSpPr>
          <p:cNvPr id="16" name="Freeform 15"/>
          <p:cNvSpPr/>
          <p:nvPr/>
        </p:nvSpPr>
        <p:spPr bwMode="gray">
          <a:xfrm>
            <a:off x="5987753" y="1802969"/>
            <a:ext cx="1451862" cy="939194"/>
          </a:xfrm>
          <a:custGeom>
            <a:avLst/>
            <a:gdLst>
              <a:gd name="connsiteX0" fmla="*/ 0 w 2210400"/>
              <a:gd name="connsiteY0" fmla="*/ 763200 h 763200"/>
              <a:gd name="connsiteX1" fmla="*/ 374400 w 2210400"/>
              <a:gd name="connsiteY1" fmla="*/ 748800 h 763200"/>
              <a:gd name="connsiteX2" fmla="*/ 979200 w 2210400"/>
              <a:gd name="connsiteY2" fmla="*/ 691200 h 763200"/>
              <a:gd name="connsiteX3" fmla="*/ 1483200 w 2210400"/>
              <a:gd name="connsiteY3" fmla="*/ 561600 h 763200"/>
              <a:gd name="connsiteX4" fmla="*/ 1886400 w 2210400"/>
              <a:gd name="connsiteY4" fmla="*/ 360000 h 763200"/>
              <a:gd name="connsiteX5" fmla="*/ 2210400 w 2210400"/>
              <a:gd name="connsiteY5" fmla="*/ 0 h 7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400" h="763200">
                <a:moveTo>
                  <a:pt x="0" y="763200"/>
                </a:moveTo>
                <a:cubicBezTo>
                  <a:pt x="105600" y="762000"/>
                  <a:pt x="211200" y="760800"/>
                  <a:pt x="374400" y="748800"/>
                </a:cubicBezTo>
                <a:cubicBezTo>
                  <a:pt x="537600" y="736800"/>
                  <a:pt x="794400" y="722400"/>
                  <a:pt x="979200" y="691200"/>
                </a:cubicBezTo>
                <a:cubicBezTo>
                  <a:pt x="1164000" y="660000"/>
                  <a:pt x="1332000" y="616800"/>
                  <a:pt x="1483200" y="561600"/>
                </a:cubicBezTo>
                <a:cubicBezTo>
                  <a:pt x="1634400" y="506400"/>
                  <a:pt x="1765200" y="453600"/>
                  <a:pt x="1886400" y="360000"/>
                </a:cubicBezTo>
                <a:cubicBezTo>
                  <a:pt x="2007600" y="266400"/>
                  <a:pt x="2109000" y="133200"/>
                  <a:pt x="2210400" y="0"/>
                </a:cubicBezTo>
              </a:path>
            </a:pathLst>
          </a:custGeom>
          <a:ln w="19050">
            <a:solidFill>
              <a:srgbClr val="003283"/>
            </a:solidFill>
            <a:prstDash val="dash"/>
            <a:headEnd/>
            <a:tailEn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TextBox 16"/>
          <p:cNvSpPr txBox="1"/>
          <p:nvPr/>
        </p:nvSpPr>
        <p:spPr>
          <a:xfrm>
            <a:off x="2330530" y="3045731"/>
            <a:ext cx="691634"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latin typeface="Arial"/>
                <a:ea typeface="Arial Unicode MS" pitchFamily="34" charset="-128"/>
                <a:cs typeface="Arial Unicode MS" pitchFamily="34" charset="-128"/>
              </a:rPr>
              <a:t>Time</a:t>
            </a:r>
            <a:endParaRPr lang="en-US" sz="1100" kern="0" dirty="0">
              <a:latin typeface="Arial"/>
              <a:ea typeface="Arial Unicode MS" pitchFamily="34" charset="-128"/>
              <a:cs typeface="Arial Unicode MS" pitchFamily="34" charset="-128"/>
            </a:endParaRPr>
          </a:p>
        </p:txBody>
      </p:sp>
      <p:grpSp>
        <p:nvGrpSpPr>
          <p:cNvPr id="18" name="Group 17"/>
          <p:cNvGrpSpPr/>
          <p:nvPr/>
        </p:nvGrpSpPr>
        <p:grpSpPr>
          <a:xfrm>
            <a:off x="3049785" y="1600036"/>
            <a:ext cx="333611" cy="383026"/>
            <a:chOff x="7152228" y="1289318"/>
            <a:chExt cx="688107" cy="999200"/>
          </a:xfrm>
        </p:grpSpPr>
        <p:sp>
          <p:nvSpPr>
            <p:cNvPr id="19" name="AutoShape 38"/>
            <p:cNvSpPr>
              <a:spLocks noChangeAspect="1" noChangeArrowheads="1" noTextEdit="1"/>
            </p:cNvSpPr>
            <p:nvPr/>
          </p:nvSpPr>
          <p:spPr bwMode="auto">
            <a:xfrm>
              <a:off x="7200851" y="1629844"/>
              <a:ext cx="609004" cy="655499"/>
            </a:xfrm>
            <a:prstGeom prst="rect">
              <a:avLst/>
            </a:prstGeom>
            <a:solidFill>
              <a:srgbClr val="FFFFFF"/>
            </a:solidFill>
            <a:ln w="9525">
              <a:solidFill>
                <a:schemeClr val="bg1"/>
              </a:solidFill>
              <a:miter lim="800000"/>
              <a:headEnd/>
              <a:tailEnd/>
            </a:ln>
          </p:spPr>
          <p:txBody>
            <a:bodyPr/>
            <a:lstStyle/>
            <a:p>
              <a:endParaRPr lang="en-US"/>
            </a:p>
          </p:txBody>
        </p:sp>
        <p:sp>
          <p:nvSpPr>
            <p:cNvPr id="20" name="Freeform 40"/>
            <p:cNvSpPr>
              <a:spLocks/>
            </p:cNvSpPr>
            <p:nvPr/>
          </p:nvSpPr>
          <p:spPr bwMode="auto">
            <a:xfrm>
              <a:off x="7200851" y="1633019"/>
              <a:ext cx="607191" cy="655499"/>
            </a:xfrm>
            <a:custGeom>
              <a:avLst/>
              <a:gdLst>
                <a:gd name="T0" fmla="*/ 0 w 2009"/>
                <a:gd name="T1" fmla="*/ 0 h 2010"/>
                <a:gd name="T2" fmla="*/ 0 w 2009"/>
                <a:gd name="T3" fmla="*/ 0 h 2010"/>
                <a:gd name="T4" fmla="*/ 0 w 2009"/>
                <a:gd name="T5" fmla="*/ 0 h 2010"/>
                <a:gd name="T6" fmla="*/ 0 w 2009"/>
                <a:gd name="T7" fmla="*/ 0 h 2010"/>
                <a:gd name="T8" fmla="*/ 0 w 2009"/>
                <a:gd name="T9" fmla="*/ 0 h 2010"/>
                <a:gd name="T10" fmla="*/ 0 w 2009"/>
                <a:gd name="T11" fmla="*/ 0 h 2010"/>
                <a:gd name="T12" fmla="*/ 0 w 2009"/>
                <a:gd name="T13" fmla="*/ 0 h 2010"/>
                <a:gd name="T14" fmla="*/ 0 w 2009"/>
                <a:gd name="T15" fmla="*/ 0 h 2010"/>
                <a:gd name="T16" fmla="*/ 0 w 2009"/>
                <a:gd name="T17" fmla="*/ 0 h 2010"/>
                <a:gd name="T18" fmla="*/ 0 w 2009"/>
                <a:gd name="T19" fmla="*/ 0 h 2010"/>
                <a:gd name="T20" fmla="*/ 0 w 2009"/>
                <a:gd name="T21" fmla="*/ 1 h 2010"/>
                <a:gd name="T22" fmla="*/ 0 w 2009"/>
                <a:gd name="T23" fmla="*/ 1 h 2010"/>
                <a:gd name="T24" fmla="*/ 0 w 2009"/>
                <a:gd name="T25" fmla="*/ 1 h 2010"/>
                <a:gd name="T26" fmla="*/ 0 w 2009"/>
                <a:gd name="T27" fmla="*/ 1 h 2010"/>
                <a:gd name="T28" fmla="*/ 0 w 2009"/>
                <a:gd name="T29" fmla="*/ 1 h 2010"/>
                <a:gd name="T30" fmla="*/ 0 w 2009"/>
                <a:gd name="T31" fmla="*/ 1 h 2010"/>
                <a:gd name="T32" fmla="*/ 0 w 2009"/>
                <a:gd name="T33" fmla="*/ 1 h 2010"/>
                <a:gd name="T34" fmla="*/ 0 w 2009"/>
                <a:gd name="T35" fmla="*/ 1 h 2010"/>
                <a:gd name="T36" fmla="*/ 0 w 2009"/>
                <a:gd name="T37" fmla="*/ 1 h 2010"/>
                <a:gd name="T38" fmla="*/ 1 w 2009"/>
                <a:gd name="T39" fmla="*/ 1 h 2010"/>
                <a:gd name="T40" fmla="*/ 1 w 2009"/>
                <a:gd name="T41" fmla="*/ 1 h 2010"/>
                <a:gd name="T42" fmla="*/ 1 w 2009"/>
                <a:gd name="T43" fmla="*/ 1 h 2010"/>
                <a:gd name="T44" fmla="*/ 1 w 2009"/>
                <a:gd name="T45" fmla="*/ 1 h 2010"/>
                <a:gd name="T46" fmla="*/ 1 w 2009"/>
                <a:gd name="T47" fmla="*/ 1 h 2010"/>
                <a:gd name="T48" fmla="*/ 1 w 2009"/>
                <a:gd name="T49" fmla="*/ 1 h 2010"/>
                <a:gd name="T50" fmla="*/ 1 w 2009"/>
                <a:gd name="T51" fmla="*/ 1 h 2010"/>
                <a:gd name="T52" fmla="*/ 1 w 2009"/>
                <a:gd name="T53" fmla="*/ 1 h 2010"/>
                <a:gd name="T54" fmla="*/ 1 w 2009"/>
                <a:gd name="T55" fmla="*/ 1 h 2010"/>
                <a:gd name="T56" fmla="*/ 1 w 2009"/>
                <a:gd name="T57" fmla="*/ 0 h 2010"/>
                <a:gd name="T58" fmla="*/ 1 w 2009"/>
                <a:gd name="T59" fmla="*/ 0 h 2010"/>
                <a:gd name="T60" fmla="*/ 1 w 2009"/>
                <a:gd name="T61" fmla="*/ 0 h 2010"/>
                <a:gd name="T62" fmla="*/ 1 w 2009"/>
                <a:gd name="T63" fmla="*/ 0 h 2010"/>
                <a:gd name="T64" fmla="*/ 1 w 2009"/>
                <a:gd name="T65" fmla="*/ 0 h 2010"/>
                <a:gd name="T66" fmla="*/ 1 w 2009"/>
                <a:gd name="T67" fmla="*/ 0 h 2010"/>
                <a:gd name="T68" fmla="*/ 1 w 2009"/>
                <a:gd name="T69" fmla="*/ 0 h 2010"/>
                <a:gd name="T70" fmla="*/ 1 w 2009"/>
                <a:gd name="T71" fmla="*/ 0 h 2010"/>
                <a:gd name="T72" fmla="*/ 1 w 2009"/>
                <a:gd name="T73" fmla="*/ 0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rgbClr val="FF0000"/>
            </a:solidFill>
            <a:ln w="9525">
              <a:solidFill>
                <a:srgbClr val="FF0000"/>
              </a:solidFill>
              <a:round/>
              <a:headEnd/>
              <a:tailEnd/>
            </a:ln>
          </p:spPr>
          <p:txBody>
            <a:bodyPr/>
            <a:lstStyle/>
            <a:p>
              <a:endParaRPr lang="en-US"/>
            </a:p>
          </p:txBody>
        </p:sp>
        <p:sp>
          <p:nvSpPr>
            <p:cNvPr id="21" name="Freeform 41"/>
            <p:cNvSpPr>
              <a:spLocks/>
            </p:cNvSpPr>
            <p:nvPr/>
          </p:nvSpPr>
          <p:spPr bwMode="auto">
            <a:xfrm>
              <a:off x="7232570" y="1664086"/>
              <a:ext cx="541035" cy="585057"/>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w="9525">
              <a:solidFill>
                <a:schemeClr val="bg1"/>
              </a:solidFill>
              <a:round/>
              <a:headEnd/>
              <a:tailEnd/>
            </a:ln>
          </p:spPr>
          <p:txBody>
            <a:bodyPr/>
            <a:lstStyle/>
            <a:p>
              <a:endParaRPr lang="en-US"/>
            </a:p>
          </p:txBody>
        </p:sp>
        <p:sp>
          <p:nvSpPr>
            <p:cNvPr id="22" name="Freeform 42"/>
            <p:cNvSpPr>
              <a:spLocks/>
            </p:cNvSpPr>
            <p:nvPr/>
          </p:nvSpPr>
          <p:spPr bwMode="auto">
            <a:xfrm>
              <a:off x="7247070" y="1680719"/>
              <a:ext cx="500253" cy="552772"/>
            </a:xfrm>
            <a:custGeom>
              <a:avLst/>
              <a:gdLst>
                <a:gd name="T0" fmla="*/ 0 w 1693"/>
                <a:gd name="T1" fmla="*/ 0 h 1694"/>
                <a:gd name="T2" fmla="*/ 0 w 1693"/>
                <a:gd name="T3" fmla="*/ 0 h 1694"/>
                <a:gd name="T4" fmla="*/ 0 w 1693"/>
                <a:gd name="T5" fmla="*/ 0 h 1694"/>
                <a:gd name="T6" fmla="*/ 0 w 1693"/>
                <a:gd name="T7" fmla="*/ 0 h 1694"/>
                <a:gd name="T8" fmla="*/ 0 w 1693"/>
                <a:gd name="T9" fmla="*/ 0 h 1694"/>
                <a:gd name="T10" fmla="*/ 0 w 1693"/>
                <a:gd name="T11" fmla="*/ 0 h 1694"/>
                <a:gd name="T12" fmla="*/ 0 w 1693"/>
                <a:gd name="T13" fmla="*/ 0 h 1694"/>
                <a:gd name="T14" fmla="*/ 0 w 1693"/>
                <a:gd name="T15" fmla="*/ 0 h 1694"/>
                <a:gd name="T16" fmla="*/ 0 w 1693"/>
                <a:gd name="T17" fmla="*/ 0 h 1694"/>
                <a:gd name="T18" fmla="*/ 0 w 1693"/>
                <a:gd name="T19" fmla="*/ 0 h 1694"/>
                <a:gd name="T20" fmla="*/ 0 w 1693"/>
                <a:gd name="T21" fmla="*/ 1 h 1694"/>
                <a:gd name="T22" fmla="*/ 0 w 1693"/>
                <a:gd name="T23" fmla="*/ 1 h 1694"/>
                <a:gd name="T24" fmla="*/ 0 w 1693"/>
                <a:gd name="T25" fmla="*/ 1 h 1694"/>
                <a:gd name="T26" fmla="*/ 0 w 1693"/>
                <a:gd name="T27" fmla="*/ 1 h 1694"/>
                <a:gd name="T28" fmla="*/ 0 w 1693"/>
                <a:gd name="T29" fmla="*/ 1 h 1694"/>
                <a:gd name="T30" fmla="*/ 0 w 1693"/>
                <a:gd name="T31" fmla="*/ 1 h 1694"/>
                <a:gd name="T32" fmla="*/ 0 w 1693"/>
                <a:gd name="T33" fmla="*/ 1 h 1694"/>
                <a:gd name="T34" fmla="*/ 0 w 1693"/>
                <a:gd name="T35" fmla="*/ 1 h 1694"/>
                <a:gd name="T36" fmla="*/ 0 w 1693"/>
                <a:gd name="T37" fmla="*/ 1 h 1694"/>
                <a:gd name="T38" fmla="*/ 1 w 1693"/>
                <a:gd name="T39" fmla="*/ 1 h 1694"/>
                <a:gd name="T40" fmla="*/ 1 w 1693"/>
                <a:gd name="T41" fmla="*/ 1 h 1694"/>
                <a:gd name="T42" fmla="*/ 1 w 1693"/>
                <a:gd name="T43" fmla="*/ 1 h 1694"/>
                <a:gd name="T44" fmla="*/ 1 w 1693"/>
                <a:gd name="T45" fmla="*/ 1 h 1694"/>
                <a:gd name="T46" fmla="*/ 1 w 1693"/>
                <a:gd name="T47" fmla="*/ 1 h 1694"/>
                <a:gd name="T48" fmla="*/ 1 w 1693"/>
                <a:gd name="T49" fmla="*/ 1 h 1694"/>
                <a:gd name="T50" fmla="*/ 1 w 1693"/>
                <a:gd name="T51" fmla="*/ 1 h 1694"/>
                <a:gd name="T52" fmla="*/ 1 w 1693"/>
                <a:gd name="T53" fmla="*/ 1 h 1694"/>
                <a:gd name="T54" fmla="*/ 1 w 1693"/>
                <a:gd name="T55" fmla="*/ 1 h 1694"/>
                <a:gd name="T56" fmla="*/ 1 w 1693"/>
                <a:gd name="T57" fmla="*/ 0 h 1694"/>
                <a:gd name="T58" fmla="*/ 1 w 1693"/>
                <a:gd name="T59" fmla="*/ 0 h 1694"/>
                <a:gd name="T60" fmla="*/ 1 w 1693"/>
                <a:gd name="T61" fmla="*/ 0 h 1694"/>
                <a:gd name="T62" fmla="*/ 1 w 1693"/>
                <a:gd name="T63" fmla="*/ 0 h 1694"/>
                <a:gd name="T64" fmla="*/ 1 w 1693"/>
                <a:gd name="T65" fmla="*/ 0 h 1694"/>
                <a:gd name="T66" fmla="*/ 1 w 1693"/>
                <a:gd name="T67" fmla="*/ 0 h 1694"/>
                <a:gd name="T68" fmla="*/ 1 w 1693"/>
                <a:gd name="T69" fmla="*/ 0 h 1694"/>
                <a:gd name="T70" fmla="*/ 1 w 1693"/>
                <a:gd name="T71" fmla="*/ 0 h 1694"/>
                <a:gd name="T72" fmla="*/ 1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rgbClr val="FF0000"/>
            </a:solidFill>
            <a:ln w="9525">
              <a:solidFill>
                <a:schemeClr val="bg1"/>
              </a:solidFill>
              <a:round/>
              <a:headEnd/>
              <a:tailEnd/>
            </a:ln>
          </p:spPr>
          <p:txBody>
            <a:bodyPr/>
            <a:lstStyle/>
            <a:p>
              <a:endParaRPr lang="en-US"/>
            </a:p>
          </p:txBody>
        </p:sp>
        <p:sp>
          <p:nvSpPr>
            <p:cNvPr id="23" name="Rectangle 43"/>
            <p:cNvSpPr>
              <a:spLocks noChangeArrowheads="1"/>
            </p:cNvSpPr>
            <p:nvPr/>
          </p:nvSpPr>
          <p:spPr bwMode="auto">
            <a:xfrm>
              <a:off x="7324102" y="1973247"/>
              <a:ext cx="345284" cy="210347"/>
            </a:xfrm>
            <a:prstGeom prst="rect">
              <a:avLst/>
            </a:prstGeom>
            <a:solidFill>
              <a:srgbClr val="FFFFFF"/>
            </a:solidFill>
            <a:ln w="9525">
              <a:solidFill>
                <a:schemeClr val="bg1"/>
              </a:solidFill>
              <a:miter lim="800000"/>
              <a:headEnd/>
              <a:tailEnd/>
            </a:ln>
          </p:spPr>
          <p:txBody>
            <a:bodyPr/>
            <a:lstStyle/>
            <a:p>
              <a:endParaRPr lang="en-US" sz="800"/>
            </a:p>
          </p:txBody>
        </p:sp>
        <p:sp>
          <p:nvSpPr>
            <p:cNvPr id="24" name="Freeform 44"/>
            <p:cNvSpPr>
              <a:spLocks/>
            </p:cNvSpPr>
            <p:nvPr/>
          </p:nvSpPr>
          <p:spPr bwMode="auto">
            <a:xfrm>
              <a:off x="7329539" y="1832364"/>
              <a:ext cx="96063"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25" name="Freeform 45"/>
            <p:cNvSpPr>
              <a:spLocks/>
            </p:cNvSpPr>
            <p:nvPr/>
          </p:nvSpPr>
          <p:spPr bwMode="auto">
            <a:xfrm>
              <a:off x="7566072" y="1832364"/>
              <a:ext cx="96969"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26" name="Freeform 46"/>
            <p:cNvSpPr>
              <a:spLocks/>
            </p:cNvSpPr>
            <p:nvPr/>
          </p:nvSpPr>
          <p:spPr bwMode="auto">
            <a:xfrm>
              <a:off x="7447353" y="1832364"/>
              <a:ext cx="96063" cy="211325"/>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w="9525">
              <a:solidFill>
                <a:schemeClr val="bg1"/>
              </a:solidFill>
              <a:round/>
              <a:headEnd/>
              <a:tailEnd/>
            </a:ln>
          </p:spPr>
          <p:txBody>
            <a:bodyPr/>
            <a:lstStyle/>
            <a:p>
              <a:endParaRPr lang="en-US"/>
            </a:p>
          </p:txBody>
        </p:sp>
        <p:sp>
          <p:nvSpPr>
            <p:cNvPr id="27" name="Freeform 47"/>
            <p:cNvSpPr>
              <a:spLocks/>
            </p:cNvSpPr>
            <p:nvPr/>
          </p:nvSpPr>
          <p:spPr bwMode="auto">
            <a:xfrm>
              <a:off x="7354915" y="1714961"/>
              <a:ext cx="115095" cy="121316"/>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w="9525">
              <a:solidFill>
                <a:schemeClr val="bg1"/>
              </a:solidFill>
              <a:round/>
              <a:headEnd/>
              <a:tailEnd/>
            </a:ln>
          </p:spPr>
          <p:txBody>
            <a:bodyPr/>
            <a:lstStyle/>
            <a:p>
              <a:endParaRPr lang="en-US"/>
            </a:p>
          </p:txBody>
        </p:sp>
        <p:sp>
          <p:nvSpPr>
            <p:cNvPr id="28" name="Freeform 48"/>
            <p:cNvSpPr>
              <a:spLocks/>
            </p:cNvSpPr>
            <p:nvPr/>
          </p:nvSpPr>
          <p:spPr bwMode="auto">
            <a:xfrm>
              <a:off x="7592354" y="1714961"/>
              <a:ext cx="114188" cy="12229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w="9525">
              <a:solidFill>
                <a:schemeClr val="bg1"/>
              </a:solidFill>
              <a:round/>
              <a:headEnd/>
              <a:tailEnd/>
            </a:ln>
          </p:spPr>
          <p:txBody>
            <a:bodyPr/>
            <a:lstStyle/>
            <a:p>
              <a:endParaRPr lang="en-US"/>
            </a:p>
          </p:txBody>
        </p:sp>
        <p:sp>
          <p:nvSpPr>
            <p:cNvPr id="29" name="Freeform 49"/>
            <p:cNvSpPr>
              <a:spLocks/>
            </p:cNvSpPr>
            <p:nvPr/>
          </p:nvSpPr>
          <p:spPr bwMode="auto">
            <a:xfrm>
              <a:off x="7473634" y="1713983"/>
              <a:ext cx="115095" cy="12229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w="9525">
              <a:solidFill>
                <a:schemeClr val="bg1"/>
              </a:solidFill>
              <a:round/>
              <a:headEnd/>
              <a:tailEnd/>
            </a:ln>
          </p:spPr>
          <p:txBody>
            <a:bodyPr/>
            <a:lstStyle/>
            <a:p>
              <a:endParaRPr lang="en-US"/>
            </a:p>
          </p:txBody>
        </p:sp>
        <p:sp>
          <p:nvSpPr>
            <p:cNvPr id="30" name="Rectangle 50"/>
            <p:cNvSpPr>
              <a:spLocks noChangeArrowheads="1"/>
            </p:cNvSpPr>
            <p:nvPr/>
          </p:nvSpPr>
          <p:spPr bwMode="auto">
            <a:xfrm>
              <a:off x="7357633"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31" name="Rectangle 51"/>
            <p:cNvSpPr>
              <a:spLocks noChangeArrowheads="1"/>
            </p:cNvSpPr>
            <p:nvPr/>
          </p:nvSpPr>
          <p:spPr bwMode="auto">
            <a:xfrm>
              <a:off x="7410196"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32" name="Rectangle 52"/>
            <p:cNvSpPr>
              <a:spLocks noChangeArrowheads="1"/>
            </p:cNvSpPr>
            <p:nvPr/>
          </p:nvSpPr>
          <p:spPr bwMode="auto">
            <a:xfrm>
              <a:off x="7461853"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33" name="Rectangle 53"/>
            <p:cNvSpPr>
              <a:spLocks noChangeArrowheads="1"/>
            </p:cNvSpPr>
            <p:nvPr/>
          </p:nvSpPr>
          <p:spPr bwMode="auto">
            <a:xfrm>
              <a:off x="7514416"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34" name="Rectangle 54"/>
            <p:cNvSpPr>
              <a:spLocks noChangeArrowheads="1"/>
            </p:cNvSpPr>
            <p:nvPr/>
          </p:nvSpPr>
          <p:spPr bwMode="auto">
            <a:xfrm>
              <a:off x="7566978"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35" name="Rectangle 55"/>
            <p:cNvSpPr>
              <a:spLocks noChangeArrowheads="1"/>
            </p:cNvSpPr>
            <p:nvPr/>
          </p:nvSpPr>
          <p:spPr bwMode="auto">
            <a:xfrm>
              <a:off x="7619541"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36" name="Rectangle 56"/>
            <p:cNvSpPr>
              <a:spLocks noChangeArrowheads="1"/>
            </p:cNvSpPr>
            <p:nvPr/>
          </p:nvSpPr>
          <p:spPr bwMode="auto">
            <a:xfrm>
              <a:off x="7357633"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37" name="Rectangle 57"/>
            <p:cNvSpPr>
              <a:spLocks noChangeArrowheads="1"/>
            </p:cNvSpPr>
            <p:nvPr/>
          </p:nvSpPr>
          <p:spPr bwMode="auto">
            <a:xfrm>
              <a:off x="7410196"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38" name="Rectangle 58"/>
            <p:cNvSpPr>
              <a:spLocks noChangeArrowheads="1"/>
            </p:cNvSpPr>
            <p:nvPr/>
          </p:nvSpPr>
          <p:spPr bwMode="auto">
            <a:xfrm>
              <a:off x="7461853"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39" name="Rectangle 59"/>
            <p:cNvSpPr>
              <a:spLocks noChangeArrowheads="1"/>
            </p:cNvSpPr>
            <p:nvPr/>
          </p:nvSpPr>
          <p:spPr bwMode="auto">
            <a:xfrm>
              <a:off x="7514416"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40" name="Rectangle 60"/>
            <p:cNvSpPr>
              <a:spLocks noChangeArrowheads="1"/>
            </p:cNvSpPr>
            <p:nvPr/>
          </p:nvSpPr>
          <p:spPr bwMode="auto">
            <a:xfrm>
              <a:off x="7566978"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41" name="Rectangle 61"/>
            <p:cNvSpPr>
              <a:spLocks noChangeArrowheads="1"/>
            </p:cNvSpPr>
            <p:nvPr/>
          </p:nvSpPr>
          <p:spPr bwMode="auto">
            <a:xfrm>
              <a:off x="7619541"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42" name="Rectangle 62"/>
            <p:cNvSpPr>
              <a:spLocks noChangeArrowheads="1"/>
            </p:cNvSpPr>
            <p:nvPr/>
          </p:nvSpPr>
          <p:spPr bwMode="auto">
            <a:xfrm>
              <a:off x="7357633"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43" name="Rectangle 63"/>
            <p:cNvSpPr>
              <a:spLocks noChangeArrowheads="1"/>
            </p:cNvSpPr>
            <p:nvPr/>
          </p:nvSpPr>
          <p:spPr bwMode="auto">
            <a:xfrm>
              <a:off x="7410196"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44" name="Rectangle 64"/>
            <p:cNvSpPr>
              <a:spLocks noChangeArrowheads="1"/>
            </p:cNvSpPr>
            <p:nvPr/>
          </p:nvSpPr>
          <p:spPr bwMode="auto">
            <a:xfrm>
              <a:off x="7461853"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45" name="Rectangle 65"/>
            <p:cNvSpPr>
              <a:spLocks noChangeArrowheads="1"/>
            </p:cNvSpPr>
            <p:nvPr/>
          </p:nvSpPr>
          <p:spPr bwMode="auto">
            <a:xfrm>
              <a:off x="7514416"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46" name="Rectangle 66"/>
            <p:cNvSpPr>
              <a:spLocks noChangeArrowheads="1"/>
            </p:cNvSpPr>
            <p:nvPr/>
          </p:nvSpPr>
          <p:spPr bwMode="auto">
            <a:xfrm>
              <a:off x="7566978"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47" name="Rectangle 67"/>
            <p:cNvSpPr>
              <a:spLocks noChangeArrowheads="1"/>
            </p:cNvSpPr>
            <p:nvPr/>
          </p:nvSpPr>
          <p:spPr bwMode="auto">
            <a:xfrm>
              <a:off x="7619541"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grpSp>
          <p:nvGrpSpPr>
            <p:cNvPr id="48" name="Group 155"/>
            <p:cNvGrpSpPr/>
            <p:nvPr/>
          </p:nvGrpSpPr>
          <p:grpSpPr bwMode="auto">
            <a:xfrm>
              <a:off x="7152228" y="1289318"/>
              <a:ext cx="688107" cy="298742"/>
              <a:chOff x="1295400" y="685800"/>
              <a:chExt cx="1600200" cy="609600"/>
            </a:xfrm>
            <a:solidFill>
              <a:srgbClr val="FF0000"/>
            </a:solidFill>
          </p:grpSpPr>
          <p:sp>
            <p:nvSpPr>
              <p:cNvPr id="49"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50"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51" name="Rectangle 50"/>
              <p:cNvSpPr/>
              <p:nvPr/>
            </p:nvSpPr>
            <p:spPr>
              <a:xfrm>
                <a:off x="19050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52" name="Rectangle 51"/>
              <p:cNvSpPr/>
              <p:nvPr/>
            </p:nvSpPr>
            <p:spPr>
              <a:xfrm>
                <a:off x="20574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53" name="Rectangle 52"/>
              <p:cNvSpPr/>
              <p:nvPr/>
            </p:nvSpPr>
            <p:spPr>
              <a:xfrm>
                <a:off x="22098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grpSp>
        <p:nvGrpSpPr>
          <p:cNvPr id="54" name="Group 53"/>
          <p:cNvGrpSpPr/>
          <p:nvPr/>
        </p:nvGrpSpPr>
        <p:grpSpPr>
          <a:xfrm>
            <a:off x="3045966" y="2147717"/>
            <a:ext cx="357133" cy="420504"/>
            <a:chOff x="7504605" y="3904022"/>
            <a:chExt cx="701791" cy="1003745"/>
          </a:xfrm>
        </p:grpSpPr>
        <p:grpSp>
          <p:nvGrpSpPr>
            <p:cNvPr id="55" name="Group 8"/>
            <p:cNvGrpSpPr>
              <a:grpSpLocks noChangeAspect="1"/>
            </p:cNvGrpSpPr>
            <p:nvPr/>
          </p:nvGrpSpPr>
          <p:grpSpPr bwMode="auto">
            <a:xfrm>
              <a:off x="7558590" y="4248446"/>
              <a:ext cx="613596" cy="659321"/>
              <a:chOff x="2160" y="672"/>
              <a:chExt cx="672" cy="670"/>
            </a:xfrm>
          </p:grpSpPr>
          <p:sp>
            <p:nvSpPr>
              <p:cNvPr id="62"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64"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66"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67"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74"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75"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76"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77"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78"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79"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0"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1"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2"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3"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4"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5"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6"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7"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8"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89"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90"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56" name="Group 154"/>
            <p:cNvGrpSpPr>
              <a:grpSpLocks/>
            </p:cNvGrpSpPr>
            <p:nvPr/>
          </p:nvGrpSpPr>
          <p:grpSpPr bwMode="auto">
            <a:xfrm>
              <a:off x="7504605" y="3904022"/>
              <a:ext cx="701791" cy="289284"/>
              <a:chOff x="3429000" y="695325"/>
              <a:chExt cx="1600200" cy="600075"/>
            </a:xfrm>
            <a:solidFill>
              <a:schemeClr val="accent2"/>
            </a:solidFill>
          </p:grpSpPr>
          <p:sp>
            <p:nvSpPr>
              <p:cNvPr id="57"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58"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59" name="Rectangle 58"/>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60" name="Rectangle 59"/>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61" name="Rectangle 60"/>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cxnSp>
        <p:nvCxnSpPr>
          <p:cNvPr id="91" name="Straight Connector 90"/>
          <p:cNvCxnSpPr/>
          <p:nvPr/>
        </p:nvCxnSpPr>
        <p:spPr bwMode="auto">
          <a:xfrm>
            <a:off x="1488163" y="2406776"/>
            <a:ext cx="1539614" cy="0"/>
          </a:xfrm>
          <a:prstGeom prst="line">
            <a:avLst/>
          </a:prstGeom>
          <a:ln w="19050">
            <a:solidFill>
              <a:srgbClr val="003283"/>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7503384" y="1581597"/>
            <a:ext cx="357133" cy="420504"/>
            <a:chOff x="7504605" y="3904022"/>
            <a:chExt cx="701791" cy="1003745"/>
          </a:xfrm>
        </p:grpSpPr>
        <p:grpSp>
          <p:nvGrpSpPr>
            <p:cNvPr id="93" name="Group 8"/>
            <p:cNvGrpSpPr>
              <a:grpSpLocks noChangeAspect="1"/>
            </p:cNvGrpSpPr>
            <p:nvPr/>
          </p:nvGrpSpPr>
          <p:grpSpPr bwMode="auto">
            <a:xfrm>
              <a:off x="7558590" y="4248446"/>
              <a:ext cx="613596" cy="659321"/>
              <a:chOff x="2160" y="672"/>
              <a:chExt cx="672" cy="670"/>
            </a:xfrm>
          </p:grpSpPr>
          <p:sp>
            <p:nvSpPr>
              <p:cNvPr id="100"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02"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04"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05"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2"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3"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4"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5"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6"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7"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8"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9"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0"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1"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2"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3"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4"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5"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6"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7"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8"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94" name="Group 154"/>
            <p:cNvGrpSpPr>
              <a:grpSpLocks/>
            </p:cNvGrpSpPr>
            <p:nvPr/>
          </p:nvGrpSpPr>
          <p:grpSpPr bwMode="auto">
            <a:xfrm>
              <a:off x="7504605" y="3904022"/>
              <a:ext cx="701791" cy="289284"/>
              <a:chOff x="3429000" y="695325"/>
              <a:chExt cx="1600200" cy="600075"/>
            </a:xfrm>
            <a:solidFill>
              <a:schemeClr val="accent2"/>
            </a:solidFill>
          </p:grpSpPr>
          <p:sp>
            <p:nvSpPr>
              <p:cNvPr id="95"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96"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97" name="Rectangle 96"/>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98" name="Rectangle 97"/>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99" name="Rectangle 98"/>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grpSp>
        <p:nvGrpSpPr>
          <p:cNvPr id="257" name="Group 256"/>
          <p:cNvGrpSpPr/>
          <p:nvPr/>
        </p:nvGrpSpPr>
        <p:grpSpPr>
          <a:xfrm>
            <a:off x="1168206" y="3936842"/>
            <a:ext cx="6735172" cy="2479822"/>
            <a:chOff x="1168206" y="3936842"/>
            <a:chExt cx="6735172" cy="2479822"/>
          </a:xfrm>
        </p:grpSpPr>
        <p:sp>
          <p:nvSpPr>
            <p:cNvPr id="129" name="Right Arrow 128"/>
            <p:cNvSpPr/>
            <p:nvPr/>
          </p:nvSpPr>
          <p:spPr bwMode="gray">
            <a:xfrm>
              <a:off x="3727748" y="5016147"/>
              <a:ext cx="1622336" cy="74237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30" name="Group 1"/>
            <p:cNvGrpSpPr>
              <a:grpSpLocks/>
            </p:cNvGrpSpPr>
            <p:nvPr/>
          </p:nvGrpSpPr>
          <p:grpSpPr bwMode="auto">
            <a:xfrm>
              <a:off x="1474677" y="4691360"/>
              <a:ext cx="1697037" cy="1521005"/>
              <a:chOff x="-707687" y="5503018"/>
              <a:chExt cx="2413000" cy="2189162"/>
            </a:xfrm>
          </p:grpSpPr>
          <p:cxnSp>
            <p:nvCxnSpPr>
              <p:cNvPr id="131" name="Straight Arrow Connector 130"/>
              <p:cNvCxnSpPr/>
              <p:nvPr/>
            </p:nvCxnSpPr>
            <p:spPr>
              <a:xfrm flipV="1">
                <a:off x="-707687" y="5503018"/>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706100" y="7686518"/>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706100" y="5869244"/>
                <a:ext cx="2187575" cy="740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rot="16200000">
              <a:off x="907028" y="4919986"/>
              <a:ext cx="691634"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latin typeface="Arial"/>
                  <a:ea typeface="Arial Unicode MS" pitchFamily="34" charset="-128"/>
                  <a:cs typeface="Arial Unicode MS" pitchFamily="34" charset="-128"/>
                </a:rPr>
                <a:t>Workload</a:t>
              </a:r>
              <a:endParaRPr lang="en-US" sz="1100" kern="0" dirty="0">
                <a:latin typeface="Arial"/>
                <a:ea typeface="Arial Unicode MS" pitchFamily="34" charset="-128"/>
                <a:cs typeface="Arial Unicode MS" pitchFamily="34" charset="-128"/>
              </a:endParaRPr>
            </a:p>
          </p:txBody>
        </p:sp>
        <p:grpSp>
          <p:nvGrpSpPr>
            <p:cNvPr id="135" name="Group 1"/>
            <p:cNvGrpSpPr>
              <a:grpSpLocks/>
            </p:cNvGrpSpPr>
            <p:nvPr/>
          </p:nvGrpSpPr>
          <p:grpSpPr bwMode="auto">
            <a:xfrm>
              <a:off x="5945538" y="4641155"/>
              <a:ext cx="1585367" cy="1533706"/>
              <a:chOff x="474663" y="3324759"/>
              <a:chExt cx="2413000" cy="2189162"/>
            </a:xfrm>
          </p:grpSpPr>
          <p:cxnSp>
            <p:nvCxnSpPr>
              <p:cNvPr id="136" name="Straight Arrow Connector 135"/>
              <p:cNvCxnSpPr/>
              <p:nvPr/>
            </p:nvCxnSpPr>
            <p:spPr>
              <a:xfrm flipV="1">
                <a:off x="474663" y="3324759"/>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476250" y="5508259"/>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6528150" y="6228407"/>
              <a:ext cx="356628"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ea typeface="Arial Unicode MS" pitchFamily="34" charset="-128"/>
                  <a:cs typeface="Arial Unicode MS" pitchFamily="34" charset="-128"/>
                </a:rPr>
                <a:t>T</a:t>
              </a:r>
              <a:r>
                <a:rPr lang="en-US" sz="1100" kern="0" dirty="0" smtClean="0">
                  <a:latin typeface="Arial"/>
                  <a:ea typeface="Arial Unicode MS" pitchFamily="34" charset="-128"/>
                  <a:cs typeface="Arial Unicode MS" pitchFamily="34" charset="-128"/>
                </a:rPr>
                <a:t>ime</a:t>
              </a:r>
              <a:endParaRPr lang="en-US" sz="1100" kern="0" dirty="0">
                <a:latin typeface="Arial"/>
                <a:ea typeface="Arial Unicode MS" pitchFamily="34" charset="-128"/>
                <a:cs typeface="Arial Unicode MS" pitchFamily="34" charset="-128"/>
              </a:endParaRPr>
            </a:p>
          </p:txBody>
        </p:sp>
        <p:sp>
          <p:nvSpPr>
            <p:cNvPr id="139" name="TextBox 138"/>
            <p:cNvSpPr txBox="1"/>
            <p:nvPr/>
          </p:nvSpPr>
          <p:spPr>
            <a:xfrm rot="16200000">
              <a:off x="5188728" y="4453613"/>
              <a:ext cx="1202820"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ea typeface="Arial Unicode MS" pitchFamily="34" charset="-128"/>
                  <a:cs typeface="Arial Unicode MS" pitchFamily="34" charset="-128"/>
                </a:rPr>
                <a:t>R</a:t>
              </a:r>
              <a:r>
                <a:rPr lang="en-US" sz="1100" kern="0" dirty="0" smtClean="0">
                  <a:latin typeface="Arial"/>
                  <a:ea typeface="Arial Unicode MS" pitchFamily="34" charset="-128"/>
                  <a:cs typeface="Arial Unicode MS" pitchFamily="34" charset="-128"/>
                </a:rPr>
                <a:t>esponse Time</a:t>
              </a:r>
              <a:endParaRPr lang="en-US" sz="1100" kern="0" dirty="0">
                <a:latin typeface="Arial"/>
                <a:ea typeface="Arial Unicode MS" pitchFamily="34" charset="-128"/>
                <a:cs typeface="Arial Unicode MS" pitchFamily="34" charset="-128"/>
              </a:endParaRPr>
            </a:p>
          </p:txBody>
        </p:sp>
        <p:sp>
          <p:nvSpPr>
            <p:cNvPr id="141" name="TextBox 140"/>
            <p:cNvSpPr txBox="1"/>
            <p:nvPr/>
          </p:nvSpPr>
          <p:spPr>
            <a:xfrm>
              <a:off x="2323753" y="6247387"/>
              <a:ext cx="691634"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latin typeface="Arial"/>
                  <a:ea typeface="Arial Unicode MS" pitchFamily="34" charset="-128"/>
                  <a:cs typeface="Arial Unicode MS" pitchFamily="34" charset="-128"/>
                </a:rPr>
                <a:t>Time</a:t>
              </a:r>
              <a:endParaRPr lang="en-US" sz="1100" kern="0" dirty="0">
                <a:latin typeface="Arial"/>
                <a:ea typeface="Arial Unicode MS" pitchFamily="34" charset="-128"/>
                <a:cs typeface="Arial Unicode MS" pitchFamily="34" charset="-128"/>
              </a:endParaRPr>
            </a:p>
          </p:txBody>
        </p:sp>
        <p:grpSp>
          <p:nvGrpSpPr>
            <p:cNvPr id="142" name="Group 141"/>
            <p:cNvGrpSpPr/>
            <p:nvPr/>
          </p:nvGrpSpPr>
          <p:grpSpPr>
            <a:xfrm>
              <a:off x="3043008" y="4694598"/>
              <a:ext cx="333611" cy="383026"/>
              <a:chOff x="7152228" y="1289318"/>
              <a:chExt cx="688107" cy="999200"/>
            </a:xfrm>
          </p:grpSpPr>
          <p:sp>
            <p:nvSpPr>
              <p:cNvPr id="143" name="AutoShape 38"/>
              <p:cNvSpPr>
                <a:spLocks noChangeAspect="1" noChangeArrowheads="1" noTextEdit="1"/>
              </p:cNvSpPr>
              <p:nvPr/>
            </p:nvSpPr>
            <p:spPr bwMode="auto">
              <a:xfrm>
                <a:off x="7200851" y="1629844"/>
                <a:ext cx="609004" cy="655499"/>
              </a:xfrm>
              <a:prstGeom prst="rect">
                <a:avLst/>
              </a:prstGeom>
              <a:solidFill>
                <a:srgbClr val="FFFFFF"/>
              </a:solidFill>
              <a:ln w="9525">
                <a:solidFill>
                  <a:schemeClr val="bg1"/>
                </a:solidFill>
                <a:miter lim="800000"/>
                <a:headEnd/>
                <a:tailEnd/>
              </a:ln>
            </p:spPr>
            <p:txBody>
              <a:bodyPr/>
              <a:lstStyle/>
              <a:p>
                <a:endParaRPr lang="en-US"/>
              </a:p>
            </p:txBody>
          </p:sp>
          <p:sp>
            <p:nvSpPr>
              <p:cNvPr id="144" name="Freeform 40"/>
              <p:cNvSpPr>
                <a:spLocks/>
              </p:cNvSpPr>
              <p:nvPr/>
            </p:nvSpPr>
            <p:spPr bwMode="auto">
              <a:xfrm>
                <a:off x="7200851" y="1633019"/>
                <a:ext cx="607191" cy="655499"/>
              </a:xfrm>
              <a:custGeom>
                <a:avLst/>
                <a:gdLst>
                  <a:gd name="T0" fmla="*/ 0 w 2009"/>
                  <a:gd name="T1" fmla="*/ 0 h 2010"/>
                  <a:gd name="T2" fmla="*/ 0 w 2009"/>
                  <a:gd name="T3" fmla="*/ 0 h 2010"/>
                  <a:gd name="T4" fmla="*/ 0 w 2009"/>
                  <a:gd name="T5" fmla="*/ 0 h 2010"/>
                  <a:gd name="T6" fmla="*/ 0 w 2009"/>
                  <a:gd name="T7" fmla="*/ 0 h 2010"/>
                  <a:gd name="T8" fmla="*/ 0 w 2009"/>
                  <a:gd name="T9" fmla="*/ 0 h 2010"/>
                  <a:gd name="T10" fmla="*/ 0 w 2009"/>
                  <a:gd name="T11" fmla="*/ 0 h 2010"/>
                  <a:gd name="T12" fmla="*/ 0 w 2009"/>
                  <a:gd name="T13" fmla="*/ 0 h 2010"/>
                  <a:gd name="T14" fmla="*/ 0 w 2009"/>
                  <a:gd name="T15" fmla="*/ 0 h 2010"/>
                  <a:gd name="T16" fmla="*/ 0 w 2009"/>
                  <a:gd name="T17" fmla="*/ 0 h 2010"/>
                  <a:gd name="T18" fmla="*/ 0 w 2009"/>
                  <a:gd name="T19" fmla="*/ 0 h 2010"/>
                  <a:gd name="T20" fmla="*/ 0 w 2009"/>
                  <a:gd name="T21" fmla="*/ 1 h 2010"/>
                  <a:gd name="T22" fmla="*/ 0 w 2009"/>
                  <a:gd name="T23" fmla="*/ 1 h 2010"/>
                  <a:gd name="T24" fmla="*/ 0 w 2009"/>
                  <a:gd name="T25" fmla="*/ 1 h 2010"/>
                  <a:gd name="T26" fmla="*/ 0 w 2009"/>
                  <a:gd name="T27" fmla="*/ 1 h 2010"/>
                  <a:gd name="T28" fmla="*/ 0 w 2009"/>
                  <a:gd name="T29" fmla="*/ 1 h 2010"/>
                  <a:gd name="T30" fmla="*/ 0 w 2009"/>
                  <a:gd name="T31" fmla="*/ 1 h 2010"/>
                  <a:gd name="T32" fmla="*/ 0 w 2009"/>
                  <a:gd name="T33" fmla="*/ 1 h 2010"/>
                  <a:gd name="T34" fmla="*/ 0 w 2009"/>
                  <a:gd name="T35" fmla="*/ 1 h 2010"/>
                  <a:gd name="T36" fmla="*/ 0 w 2009"/>
                  <a:gd name="T37" fmla="*/ 1 h 2010"/>
                  <a:gd name="T38" fmla="*/ 1 w 2009"/>
                  <a:gd name="T39" fmla="*/ 1 h 2010"/>
                  <a:gd name="T40" fmla="*/ 1 w 2009"/>
                  <a:gd name="T41" fmla="*/ 1 h 2010"/>
                  <a:gd name="T42" fmla="*/ 1 w 2009"/>
                  <a:gd name="T43" fmla="*/ 1 h 2010"/>
                  <a:gd name="T44" fmla="*/ 1 w 2009"/>
                  <a:gd name="T45" fmla="*/ 1 h 2010"/>
                  <a:gd name="T46" fmla="*/ 1 w 2009"/>
                  <a:gd name="T47" fmla="*/ 1 h 2010"/>
                  <a:gd name="T48" fmla="*/ 1 w 2009"/>
                  <a:gd name="T49" fmla="*/ 1 h 2010"/>
                  <a:gd name="T50" fmla="*/ 1 w 2009"/>
                  <a:gd name="T51" fmla="*/ 1 h 2010"/>
                  <a:gd name="T52" fmla="*/ 1 w 2009"/>
                  <a:gd name="T53" fmla="*/ 1 h 2010"/>
                  <a:gd name="T54" fmla="*/ 1 w 2009"/>
                  <a:gd name="T55" fmla="*/ 1 h 2010"/>
                  <a:gd name="T56" fmla="*/ 1 w 2009"/>
                  <a:gd name="T57" fmla="*/ 0 h 2010"/>
                  <a:gd name="T58" fmla="*/ 1 w 2009"/>
                  <a:gd name="T59" fmla="*/ 0 h 2010"/>
                  <a:gd name="T60" fmla="*/ 1 w 2009"/>
                  <a:gd name="T61" fmla="*/ 0 h 2010"/>
                  <a:gd name="T62" fmla="*/ 1 w 2009"/>
                  <a:gd name="T63" fmla="*/ 0 h 2010"/>
                  <a:gd name="T64" fmla="*/ 1 w 2009"/>
                  <a:gd name="T65" fmla="*/ 0 h 2010"/>
                  <a:gd name="T66" fmla="*/ 1 w 2009"/>
                  <a:gd name="T67" fmla="*/ 0 h 2010"/>
                  <a:gd name="T68" fmla="*/ 1 w 2009"/>
                  <a:gd name="T69" fmla="*/ 0 h 2010"/>
                  <a:gd name="T70" fmla="*/ 1 w 2009"/>
                  <a:gd name="T71" fmla="*/ 0 h 2010"/>
                  <a:gd name="T72" fmla="*/ 1 w 2009"/>
                  <a:gd name="T73" fmla="*/ 0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rgbClr val="FF0000"/>
              </a:solidFill>
              <a:ln w="9525">
                <a:solidFill>
                  <a:srgbClr val="FF0000"/>
                </a:solidFill>
                <a:round/>
                <a:headEnd/>
                <a:tailEnd/>
              </a:ln>
            </p:spPr>
            <p:txBody>
              <a:bodyPr/>
              <a:lstStyle/>
              <a:p>
                <a:endParaRPr lang="en-US"/>
              </a:p>
            </p:txBody>
          </p:sp>
          <p:sp>
            <p:nvSpPr>
              <p:cNvPr id="145" name="Freeform 41"/>
              <p:cNvSpPr>
                <a:spLocks/>
              </p:cNvSpPr>
              <p:nvPr/>
            </p:nvSpPr>
            <p:spPr bwMode="auto">
              <a:xfrm>
                <a:off x="7232570" y="1664086"/>
                <a:ext cx="541035" cy="585057"/>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w="9525">
                <a:solidFill>
                  <a:schemeClr val="bg1"/>
                </a:solidFill>
                <a:round/>
                <a:headEnd/>
                <a:tailEnd/>
              </a:ln>
            </p:spPr>
            <p:txBody>
              <a:bodyPr/>
              <a:lstStyle/>
              <a:p>
                <a:endParaRPr lang="en-US"/>
              </a:p>
            </p:txBody>
          </p:sp>
          <p:sp>
            <p:nvSpPr>
              <p:cNvPr id="146" name="Freeform 42"/>
              <p:cNvSpPr>
                <a:spLocks/>
              </p:cNvSpPr>
              <p:nvPr/>
            </p:nvSpPr>
            <p:spPr bwMode="auto">
              <a:xfrm>
                <a:off x="7247070" y="1680719"/>
                <a:ext cx="500253" cy="552772"/>
              </a:xfrm>
              <a:custGeom>
                <a:avLst/>
                <a:gdLst>
                  <a:gd name="T0" fmla="*/ 0 w 1693"/>
                  <a:gd name="T1" fmla="*/ 0 h 1694"/>
                  <a:gd name="T2" fmla="*/ 0 w 1693"/>
                  <a:gd name="T3" fmla="*/ 0 h 1694"/>
                  <a:gd name="T4" fmla="*/ 0 w 1693"/>
                  <a:gd name="T5" fmla="*/ 0 h 1694"/>
                  <a:gd name="T6" fmla="*/ 0 w 1693"/>
                  <a:gd name="T7" fmla="*/ 0 h 1694"/>
                  <a:gd name="T8" fmla="*/ 0 w 1693"/>
                  <a:gd name="T9" fmla="*/ 0 h 1694"/>
                  <a:gd name="T10" fmla="*/ 0 w 1693"/>
                  <a:gd name="T11" fmla="*/ 0 h 1694"/>
                  <a:gd name="T12" fmla="*/ 0 w 1693"/>
                  <a:gd name="T13" fmla="*/ 0 h 1694"/>
                  <a:gd name="T14" fmla="*/ 0 w 1693"/>
                  <a:gd name="T15" fmla="*/ 0 h 1694"/>
                  <a:gd name="T16" fmla="*/ 0 w 1693"/>
                  <a:gd name="T17" fmla="*/ 0 h 1694"/>
                  <a:gd name="T18" fmla="*/ 0 w 1693"/>
                  <a:gd name="T19" fmla="*/ 0 h 1694"/>
                  <a:gd name="T20" fmla="*/ 0 w 1693"/>
                  <a:gd name="T21" fmla="*/ 1 h 1694"/>
                  <a:gd name="T22" fmla="*/ 0 w 1693"/>
                  <a:gd name="T23" fmla="*/ 1 h 1694"/>
                  <a:gd name="T24" fmla="*/ 0 w 1693"/>
                  <a:gd name="T25" fmla="*/ 1 h 1694"/>
                  <a:gd name="T26" fmla="*/ 0 w 1693"/>
                  <a:gd name="T27" fmla="*/ 1 h 1694"/>
                  <a:gd name="T28" fmla="*/ 0 w 1693"/>
                  <a:gd name="T29" fmla="*/ 1 h 1694"/>
                  <a:gd name="T30" fmla="*/ 0 w 1693"/>
                  <a:gd name="T31" fmla="*/ 1 h 1694"/>
                  <a:gd name="T32" fmla="*/ 0 w 1693"/>
                  <a:gd name="T33" fmla="*/ 1 h 1694"/>
                  <a:gd name="T34" fmla="*/ 0 w 1693"/>
                  <a:gd name="T35" fmla="*/ 1 h 1694"/>
                  <a:gd name="T36" fmla="*/ 0 w 1693"/>
                  <a:gd name="T37" fmla="*/ 1 h 1694"/>
                  <a:gd name="T38" fmla="*/ 1 w 1693"/>
                  <a:gd name="T39" fmla="*/ 1 h 1694"/>
                  <a:gd name="T40" fmla="*/ 1 w 1693"/>
                  <a:gd name="T41" fmla="*/ 1 h 1694"/>
                  <a:gd name="T42" fmla="*/ 1 w 1693"/>
                  <a:gd name="T43" fmla="*/ 1 h 1694"/>
                  <a:gd name="T44" fmla="*/ 1 w 1693"/>
                  <a:gd name="T45" fmla="*/ 1 h 1694"/>
                  <a:gd name="T46" fmla="*/ 1 w 1693"/>
                  <a:gd name="T47" fmla="*/ 1 h 1694"/>
                  <a:gd name="T48" fmla="*/ 1 w 1693"/>
                  <a:gd name="T49" fmla="*/ 1 h 1694"/>
                  <a:gd name="T50" fmla="*/ 1 w 1693"/>
                  <a:gd name="T51" fmla="*/ 1 h 1694"/>
                  <a:gd name="T52" fmla="*/ 1 w 1693"/>
                  <a:gd name="T53" fmla="*/ 1 h 1694"/>
                  <a:gd name="T54" fmla="*/ 1 w 1693"/>
                  <a:gd name="T55" fmla="*/ 1 h 1694"/>
                  <a:gd name="T56" fmla="*/ 1 w 1693"/>
                  <a:gd name="T57" fmla="*/ 0 h 1694"/>
                  <a:gd name="T58" fmla="*/ 1 w 1693"/>
                  <a:gd name="T59" fmla="*/ 0 h 1694"/>
                  <a:gd name="T60" fmla="*/ 1 w 1693"/>
                  <a:gd name="T61" fmla="*/ 0 h 1694"/>
                  <a:gd name="T62" fmla="*/ 1 w 1693"/>
                  <a:gd name="T63" fmla="*/ 0 h 1694"/>
                  <a:gd name="T64" fmla="*/ 1 w 1693"/>
                  <a:gd name="T65" fmla="*/ 0 h 1694"/>
                  <a:gd name="T66" fmla="*/ 1 w 1693"/>
                  <a:gd name="T67" fmla="*/ 0 h 1694"/>
                  <a:gd name="T68" fmla="*/ 1 w 1693"/>
                  <a:gd name="T69" fmla="*/ 0 h 1694"/>
                  <a:gd name="T70" fmla="*/ 1 w 1693"/>
                  <a:gd name="T71" fmla="*/ 0 h 1694"/>
                  <a:gd name="T72" fmla="*/ 1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rgbClr val="FF0000"/>
              </a:solidFill>
              <a:ln w="9525">
                <a:solidFill>
                  <a:schemeClr val="bg1"/>
                </a:solidFill>
                <a:round/>
                <a:headEnd/>
                <a:tailEnd/>
              </a:ln>
            </p:spPr>
            <p:txBody>
              <a:bodyPr/>
              <a:lstStyle/>
              <a:p>
                <a:endParaRPr lang="en-US"/>
              </a:p>
            </p:txBody>
          </p:sp>
          <p:sp>
            <p:nvSpPr>
              <p:cNvPr id="147" name="Rectangle 43"/>
              <p:cNvSpPr>
                <a:spLocks noChangeArrowheads="1"/>
              </p:cNvSpPr>
              <p:nvPr/>
            </p:nvSpPr>
            <p:spPr bwMode="auto">
              <a:xfrm>
                <a:off x="7324102" y="1973247"/>
                <a:ext cx="345284" cy="210347"/>
              </a:xfrm>
              <a:prstGeom prst="rect">
                <a:avLst/>
              </a:prstGeom>
              <a:solidFill>
                <a:srgbClr val="FFFFFF"/>
              </a:solidFill>
              <a:ln w="9525">
                <a:solidFill>
                  <a:schemeClr val="bg1"/>
                </a:solidFill>
                <a:miter lim="800000"/>
                <a:headEnd/>
                <a:tailEnd/>
              </a:ln>
            </p:spPr>
            <p:txBody>
              <a:bodyPr/>
              <a:lstStyle/>
              <a:p>
                <a:endParaRPr lang="en-US" sz="800"/>
              </a:p>
            </p:txBody>
          </p:sp>
          <p:sp>
            <p:nvSpPr>
              <p:cNvPr id="148" name="Freeform 44"/>
              <p:cNvSpPr>
                <a:spLocks/>
              </p:cNvSpPr>
              <p:nvPr/>
            </p:nvSpPr>
            <p:spPr bwMode="auto">
              <a:xfrm>
                <a:off x="7329539" y="1832364"/>
                <a:ext cx="96063"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149" name="Freeform 45"/>
              <p:cNvSpPr>
                <a:spLocks/>
              </p:cNvSpPr>
              <p:nvPr/>
            </p:nvSpPr>
            <p:spPr bwMode="auto">
              <a:xfrm>
                <a:off x="7566072" y="1832364"/>
                <a:ext cx="96969"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150" name="Freeform 46"/>
              <p:cNvSpPr>
                <a:spLocks/>
              </p:cNvSpPr>
              <p:nvPr/>
            </p:nvSpPr>
            <p:spPr bwMode="auto">
              <a:xfrm>
                <a:off x="7447353" y="1832364"/>
                <a:ext cx="96063" cy="211325"/>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w="9525">
                <a:solidFill>
                  <a:schemeClr val="bg1"/>
                </a:solidFill>
                <a:round/>
                <a:headEnd/>
                <a:tailEnd/>
              </a:ln>
            </p:spPr>
            <p:txBody>
              <a:bodyPr/>
              <a:lstStyle/>
              <a:p>
                <a:endParaRPr lang="en-US"/>
              </a:p>
            </p:txBody>
          </p:sp>
          <p:sp>
            <p:nvSpPr>
              <p:cNvPr id="151" name="Freeform 47"/>
              <p:cNvSpPr>
                <a:spLocks/>
              </p:cNvSpPr>
              <p:nvPr/>
            </p:nvSpPr>
            <p:spPr bwMode="auto">
              <a:xfrm>
                <a:off x="7354915" y="1714961"/>
                <a:ext cx="115095" cy="121316"/>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w="9525">
                <a:solidFill>
                  <a:schemeClr val="bg1"/>
                </a:solidFill>
                <a:round/>
                <a:headEnd/>
                <a:tailEnd/>
              </a:ln>
            </p:spPr>
            <p:txBody>
              <a:bodyPr/>
              <a:lstStyle/>
              <a:p>
                <a:endParaRPr lang="en-US"/>
              </a:p>
            </p:txBody>
          </p:sp>
          <p:sp>
            <p:nvSpPr>
              <p:cNvPr id="152" name="Freeform 48"/>
              <p:cNvSpPr>
                <a:spLocks/>
              </p:cNvSpPr>
              <p:nvPr/>
            </p:nvSpPr>
            <p:spPr bwMode="auto">
              <a:xfrm>
                <a:off x="7592354" y="1714961"/>
                <a:ext cx="114188" cy="12229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w="9525">
                <a:solidFill>
                  <a:schemeClr val="bg1"/>
                </a:solidFill>
                <a:round/>
                <a:headEnd/>
                <a:tailEnd/>
              </a:ln>
            </p:spPr>
            <p:txBody>
              <a:bodyPr/>
              <a:lstStyle/>
              <a:p>
                <a:endParaRPr lang="en-US"/>
              </a:p>
            </p:txBody>
          </p:sp>
          <p:sp>
            <p:nvSpPr>
              <p:cNvPr id="153" name="Freeform 49"/>
              <p:cNvSpPr>
                <a:spLocks/>
              </p:cNvSpPr>
              <p:nvPr/>
            </p:nvSpPr>
            <p:spPr bwMode="auto">
              <a:xfrm>
                <a:off x="7473634" y="1713983"/>
                <a:ext cx="115095" cy="12229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w="9525">
                <a:solidFill>
                  <a:schemeClr val="bg1"/>
                </a:solidFill>
                <a:round/>
                <a:headEnd/>
                <a:tailEnd/>
              </a:ln>
            </p:spPr>
            <p:txBody>
              <a:bodyPr/>
              <a:lstStyle/>
              <a:p>
                <a:endParaRPr lang="en-US"/>
              </a:p>
            </p:txBody>
          </p:sp>
          <p:sp>
            <p:nvSpPr>
              <p:cNvPr id="154" name="Rectangle 50"/>
              <p:cNvSpPr>
                <a:spLocks noChangeArrowheads="1"/>
              </p:cNvSpPr>
              <p:nvPr/>
            </p:nvSpPr>
            <p:spPr bwMode="auto">
              <a:xfrm>
                <a:off x="7357633"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55" name="Rectangle 51"/>
              <p:cNvSpPr>
                <a:spLocks noChangeArrowheads="1"/>
              </p:cNvSpPr>
              <p:nvPr/>
            </p:nvSpPr>
            <p:spPr bwMode="auto">
              <a:xfrm>
                <a:off x="7410196"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56" name="Rectangle 52"/>
              <p:cNvSpPr>
                <a:spLocks noChangeArrowheads="1"/>
              </p:cNvSpPr>
              <p:nvPr/>
            </p:nvSpPr>
            <p:spPr bwMode="auto">
              <a:xfrm>
                <a:off x="7461853"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57" name="Rectangle 53"/>
              <p:cNvSpPr>
                <a:spLocks noChangeArrowheads="1"/>
              </p:cNvSpPr>
              <p:nvPr/>
            </p:nvSpPr>
            <p:spPr bwMode="auto">
              <a:xfrm>
                <a:off x="7514416"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58" name="Rectangle 54"/>
              <p:cNvSpPr>
                <a:spLocks noChangeArrowheads="1"/>
              </p:cNvSpPr>
              <p:nvPr/>
            </p:nvSpPr>
            <p:spPr bwMode="auto">
              <a:xfrm>
                <a:off x="7566978"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59" name="Rectangle 55"/>
              <p:cNvSpPr>
                <a:spLocks noChangeArrowheads="1"/>
              </p:cNvSpPr>
              <p:nvPr/>
            </p:nvSpPr>
            <p:spPr bwMode="auto">
              <a:xfrm>
                <a:off x="7619541"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0" name="Rectangle 56"/>
              <p:cNvSpPr>
                <a:spLocks noChangeArrowheads="1"/>
              </p:cNvSpPr>
              <p:nvPr/>
            </p:nvSpPr>
            <p:spPr bwMode="auto">
              <a:xfrm>
                <a:off x="7357633"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61" name="Rectangle 57"/>
              <p:cNvSpPr>
                <a:spLocks noChangeArrowheads="1"/>
              </p:cNvSpPr>
              <p:nvPr/>
            </p:nvSpPr>
            <p:spPr bwMode="auto">
              <a:xfrm>
                <a:off x="7410196"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62" name="Rectangle 58"/>
              <p:cNvSpPr>
                <a:spLocks noChangeArrowheads="1"/>
              </p:cNvSpPr>
              <p:nvPr/>
            </p:nvSpPr>
            <p:spPr bwMode="auto">
              <a:xfrm>
                <a:off x="7461853"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63" name="Rectangle 59"/>
              <p:cNvSpPr>
                <a:spLocks noChangeArrowheads="1"/>
              </p:cNvSpPr>
              <p:nvPr/>
            </p:nvSpPr>
            <p:spPr bwMode="auto">
              <a:xfrm>
                <a:off x="7514416"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64" name="Rectangle 60"/>
              <p:cNvSpPr>
                <a:spLocks noChangeArrowheads="1"/>
              </p:cNvSpPr>
              <p:nvPr/>
            </p:nvSpPr>
            <p:spPr bwMode="auto">
              <a:xfrm>
                <a:off x="7566978"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65" name="Rectangle 61"/>
              <p:cNvSpPr>
                <a:spLocks noChangeArrowheads="1"/>
              </p:cNvSpPr>
              <p:nvPr/>
            </p:nvSpPr>
            <p:spPr bwMode="auto">
              <a:xfrm>
                <a:off x="7619541"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66" name="Rectangle 62"/>
              <p:cNvSpPr>
                <a:spLocks noChangeArrowheads="1"/>
              </p:cNvSpPr>
              <p:nvPr/>
            </p:nvSpPr>
            <p:spPr bwMode="auto">
              <a:xfrm>
                <a:off x="7357633"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7" name="Rectangle 63"/>
              <p:cNvSpPr>
                <a:spLocks noChangeArrowheads="1"/>
              </p:cNvSpPr>
              <p:nvPr/>
            </p:nvSpPr>
            <p:spPr bwMode="auto">
              <a:xfrm>
                <a:off x="7410196"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8" name="Rectangle 64"/>
              <p:cNvSpPr>
                <a:spLocks noChangeArrowheads="1"/>
              </p:cNvSpPr>
              <p:nvPr/>
            </p:nvSpPr>
            <p:spPr bwMode="auto">
              <a:xfrm>
                <a:off x="7461853"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9" name="Rectangle 65"/>
              <p:cNvSpPr>
                <a:spLocks noChangeArrowheads="1"/>
              </p:cNvSpPr>
              <p:nvPr/>
            </p:nvSpPr>
            <p:spPr bwMode="auto">
              <a:xfrm>
                <a:off x="7514416"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70" name="Rectangle 66"/>
              <p:cNvSpPr>
                <a:spLocks noChangeArrowheads="1"/>
              </p:cNvSpPr>
              <p:nvPr/>
            </p:nvSpPr>
            <p:spPr bwMode="auto">
              <a:xfrm>
                <a:off x="7566978"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71" name="Rectangle 67"/>
              <p:cNvSpPr>
                <a:spLocks noChangeArrowheads="1"/>
              </p:cNvSpPr>
              <p:nvPr/>
            </p:nvSpPr>
            <p:spPr bwMode="auto">
              <a:xfrm>
                <a:off x="7619541"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grpSp>
            <p:nvGrpSpPr>
              <p:cNvPr id="172" name="Group 155"/>
              <p:cNvGrpSpPr/>
              <p:nvPr/>
            </p:nvGrpSpPr>
            <p:grpSpPr bwMode="auto">
              <a:xfrm>
                <a:off x="7152228" y="1289318"/>
                <a:ext cx="688107" cy="298742"/>
                <a:chOff x="1295400" y="685800"/>
                <a:chExt cx="1600200" cy="609600"/>
              </a:xfrm>
              <a:solidFill>
                <a:srgbClr val="FF0000"/>
              </a:solidFill>
            </p:grpSpPr>
            <p:sp>
              <p:nvSpPr>
                <p:cNvPr id="173"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174"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175" name="Rectangle 174"/>
                <p:cNvSpPr/>
                <p:nvPr/>
              </p:nvSpPr>
              <p:spPr>
                <a:xfrm>
                  <a:off x="19050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76" name="Rectangle 175"/>
                <p:cNvSpPr/>
                <p:nvPr/>
              </p:nvSpPr>
              <p:spPr>
                <a:xfrm>
                  <a:off x="20574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77" name="Rectangle 176"/>
                <p:cNvSpPr/>
                <p:nvPr/>
              </p:nvSpPr>
              <p:spPr>
                <a:xfrm>
                  <a:off x="22098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grpSp>
          <p:nvGrpSpPr>
            <p:cNvPr id="178" name="Group 177"/>
            <p:cNvGrpSpPr/>
            <p:nvPr/>
          </p:nvGrpSpPr>
          <p:grpSpPr>
            <a:xfrm>
              <a:off x="3039189" y="5538847"/>
              <a:ext cx="357133" cy="420504"/>
              <a:chOff x="7504605" y="3904022"/>
              <a:chExt cx="701791" cy="1003745"/>
            </a:xfrm>
          </p:grpSpPr>
          <p:grpSp>
            <p:nvGrpSpPr>
              <p:cNvPr id="179" name="Group 8"/>
              <p:cNvGrpSpPr>
                <a:grpSpLocks noChangeAspect="1"/>
              </p:cNvGrpSpPr>
              <p:nvPr/>
            </p:nvGrpSpPr>
            <p:grpSpPr bwMode="auto">
              <a:xfrm>
                <a:off x="7558590" y="4248446"/>
                <a:ext cx="613596" cy="659321"/>
                <a:chOff x="2160" y="672"/>
                <a:chExt cx="672" cy="670"/>
              </a:xfrm>
            </p:grpSpPr>
            <p:sp>
              <p:nvSpPr>
                <p:cNvPr id="186"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88"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90"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1"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8"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9"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0"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1"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2"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3"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4"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5"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6"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7"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8"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9"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0"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1"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2"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3"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4"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180" name="Group 154"/>
              <p:cNvGrpSpPr>
                <a:grpSpLocks/>
              </p:cNvGrpSpPr>
              <p:nvPr/>
            </p:nvGrpSpPr>
            <p:grpSpPr bwMode="auto">
              <a:xfrm>
                <a:off x="7504605" y="3904022"/>
                <a:ext cx="701791" cy="289284"/>
                <a:chOff x="3429000" y="695325"/>
                <a:chExt cx="1600200" cy="600075"/>
              </a:xfrm>
              <a:solidFill>
                <a:schemeClr val="accent2"/>
              </a:solidFill>
            </p:grpSpPr>
            <p:sp>
              <p:nvSpPr>
                <p:cNvPr id="181"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182"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183" name="Rectangle 182"/>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4" name="Rectangle 183"/>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5" name="Rectangle 184"/>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cxnSp>
          <p:nvCxnSpPr>
            <p:cNvPr id="215" name="Straight Connector 214"/>
            <p:cNvCxnSpPr/>
            <p:nvPr/>
          </p:nvCxnSpPr>
          <p:spPr bwMode="auto">
            <a:xfrm>
              <a:off x="1481386" y="5460148"/>
              <a:ext cx="1532905" cy="319907"/>
            </a:xfrm>
            <a:prstGeom prst="line">
              <a:avLst/>
            </a:prstGeom>
            <a:ln w="19050">
              <a:solidFill>
                <a:srgbClr val="003283"/>
              </a:solidFill>
            </a:ln>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a:off x="7546245" y="5328595"/>
              <a:ext cx="357133" cy="420504"/>
              <a:chOff x="7504605" y="3904022"/>
              <a:chExt cx="701791" cy="1003745"/>
            </a:xfrm>
          </p:grpSpPr>
          <p:grpSp>
            <p:nvGrpSpPr>
              <p:cNvPr id="217" name="Group 8"/>
              <p:cNvGrpSpPr>
                <a:grpSpLocks noChangeAspect="1"/>
              </p:cNvGrpSpPr>
              <p:nvPr/>
            </p:nvGrpSpPr>
            <p:grpSpPr bwMode="auto">
              <a:xfrm>
                <a:off x="7558590" y="4248446"/>
                <a:ext cx="613596" cy="659321"/>
                <a:chOff x="2160" y="672"/>
                <a:chExt cx="672" cy="670"/>
              </a:xfrm>
            </p:grpSpPr>
            <p:sp>
              <p:nvSpPr>
                <p:cNvPr id="224"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226"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228"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29"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6"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7"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8"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9"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0"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1"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2"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3"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4"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5"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6"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7"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8"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9"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50"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51"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52"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218" name="Group 154"/>
              <p:cNvGrpSpPr>
                <a:grpSpLocks/>
              </p:cNvGrpSpPr>
              <p:nvPr/>
            </p:nvGrpSpPr>
            <p:grpSpPr bwMode="auto">
              <a:xfrm>
                <a:off x="7504605" y="3904022"/>
                <a:ext cx="701791" cy="289284"/>
                <a:chOff x="3429000" y="695325"/>
                <a:chExt cx="1600200" cy="600075"/>
              </a:xfrm>
              <a:solidFill>
                <a:schemeClr val="accent2"/>
              </a:solidFill>
            </p:grpSpPr>
            <p:sp>
              <p:nvSpPr>
                <p:cNvPr id="219"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20"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21" name="Rectangle 220"/>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22" name="Rectangle 221"/>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23" name="Rectangle 222"/>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cxnSp>
          <p:nvCxnSpPr>
            <p:cNvPr id="253" name="Straight Connector 252"/>
            <p:cNvCxnSpPr/>
            <p:nvPr/>
          </p:nvCxnSpPr>
          <p:spPr bwMode="auto">
            <a:xfrm>
              <a:off x="5943434" y="5598059"/>
              <a:ext cx="1539614" cy="0"/>
            </a:xfrm>
            <a:prstGeom prst="line">
              <a:avLst/>
            </a:prstGeom>
            <a:ln w="19050">
              <a:solidFill>
                <a:srgbClr val="003283"/>
              </a:solidFill>
              <a:prstDash val="dash"/>
            </a:ln>
          </p:spPr>
          <p:style>
            <a:lnRef idx="1">
              <a:schemeClr val="accent1"/>
            </a:lnRef>
            <a:fillRef idx="0">
              <a:schemeClr val="accent1"/>
            </a:fillRef>
            <a:effectRef idx="0">
              <a:schemeClr val="accent1"/>
            </a:effectRef>
            <a:fontRef idx="minor">
              <a:schemeClr val="tx1"/>
            </a:fontRef>
          </p:style>
        </p:cxnSp>
      </p:grpSp>
      <p:sp>
        <p:nvSpPr>
          <p:cNvPr id="255" name="TextBox 254"/>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3228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endParaRPr lang="en-US" dirty="0"/>
          </a:p>
        </p:txBody>
      </p:sp>
      <p:grpSp>
        <p:nvGrpSpPr>
          <p:cNvPr id="7" name="Group 6"/>
          <p:cNvGrpSpPr/>
          <p:nvPr/>
        </p:nvGrpSpPr>
        <p:grpSpPr>
          <a:xfrm>
            <a:off x="642205" y="1820778"/>
            <a:ext cx="7358794" cy="4510650"/>
            <a:chOff x="1222912" y="1903158"/>
            <a:chExt cx="5822545" cy="4510650"/>
          </a:xfrm>
        </p:grpSpPr>
        <p:cxnSp>
          <p:nvCxnSpPr>
            <p:cNvPr id="4" name="Straight Arrow Connector 3"/>
            <p:cNvCxnSpPr/>
            <p:nvPr/>
          </p:nvCxnSpPr>
          <p:spPr>
            <a:xfrm flipV="1">
              <a:off x="1601968" y="1903160"/>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82672" y="6015739"/>
              <a:ext cx="546278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2993" y="6106031"/>
              <a:ext cx="1828800" cy="307777"/>
            </a:xfrm>
            <a:prstGeom prst="rect">
              <a:avLst/>
            </a:prstGeom>
            <a:noFill/>
          </p:spPr>
          <p:txBody>
            <a:bodyPr wrap="square" rtlCol="0">
              <a:spAutoFit/>
            </a:bodyPr>
            <a:lstStyle/>
            <a:p>
              <a:r>
                <a:rPr lang="en-US" sz="1400" dirty="0" smtClean="0"/>
                <a:t>Disruptive Workload</a:t>
              </a:r>
              <a:endParaRPr lang="en-US" sz="1400" dirty="0"/>
            </a:p>
          </p:txBody>
        </p:sp>
        <p:grpSp>
          <p:nvGrpSpPr>
            <p:cNvPr id="24" name="Group 23"/>
            <p:cNvGrpSpPr/>
            <p:nvPr/>
          </p:nvGrpSpPr>
          <p:grpSpPr>
            <a:xfrm>
              <a:off x="1606792" y="2667333"/>
              <a:ext cx="2707272" cy="3316174"/>
              <a:chOff x="1606792" y="2886408"/>
              <a:chExt cx="2707272" cy="3316174"/>
            </a:xfrm>
          </p:grpSpPr>
          <p:cxnSp>
            <p:nvCxnSpPr>
              <p:cNvPr id="9" name="Straight Connector 8"/>
              <p:cNvCxnSpPr/>
              <p:nvPr/>
            </p:nvCxnSpPr>
            <p:spPr>
              <a:xfrm>
                <a:off x="1606792" y="2886408"/>
                <a:ext cx="27072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53425" y="5269908"/>
                <a:ext cx="948019" cy="523220"/>
              </a:xfrm>
              <a:prstGeom prst="rect">
                <a:avLst/>
              </a:prstGeom>
              <a:noFill/>
            </p:spPr>
            <p:txBody>
              <a:bodyPr wrap="square" rtlCol="0">
                <a:spAutoFit/>
              </a:bodyPr>
              <a:lstStyle/>
              <a:p>
                <a:r>
                  <a:rPr lang="en-US" sz="1400" dirty="0" smtClean="0"/>
                  <a:t>Non-Isolated</a:t>
                </a:r>
                <a:endParaRPr lang="en-US" sz="1400" dirty="0"/>
              </a:p>
            </p:txBody>
          </p:sp>
        </p:grpSp>
        <p:sp>
          <p:nvSpPr>
            <p:cNvPr id="21" name="TextBox 20"/>
            <p:cNvSpPr txBox="1"/>
            <p:nvPr/>
          </p:nvSpPr>
          <p:spPr>
            <a:xfrm rot="16200000">
              <a:off x="526276" y="2599794"/>
              <a:ext cx="1636795" cy="243524"/>
            </a:xfrm>
            <a:prstGeom prst="rect">
              <a:avLst/>
            </a:prstGeom>
            <a:noFill/>
          </p:spPr>
          <p:txBody>
            <a:bodyPr wrap="square" rtlCol="0">
              <a:spAutoFit/>
            </a:bodyPr>
            <a:lstStyle/>
            <a:p>
              <a:r>
                <a:rPr lang="en-US" sz="1400" dirty="0" smtClean="0"/>
                <a:t>Abiding Workload</a:t>
              </a:r>
              <a:endParaRPr lang="en-US" sz="1400" dirty="0"/>
            </a:p>
          </p:txBody>
        </p:sp>
      </p:grpSp>
      <p:sp>
        <p:nvSpPr>
          <p:cNvPr id="22" name="Text Placeholder 2"/>
          <p:cNvSpPr txBox="1">
            <a:spLocks/>
          </p:cNvSpPr>
          <p:nvPr/>
        </p:nvSpPr>
        <p:spPr bwMode="gray">
          <a:xfrm>
            <a:off x="1893957" y="1463703"/>
            <a:ext cx="6943982" cy="880473"/>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0" dirty="0" smtClean="0"/>
          </a:p>
        </p:txBody>
      </p:sp>
      <p:sp>
        <p:nvSpPr>
          <p:cNvPr id="3" name="Rectangle 2"/>
          <p:cNvSpPr/>
          <p:nvPr/>
        </p:nvSpPr>
        <p:spPr>
          <a:xfrm>
            <a:off x="3843906" y="1992845"/>
            <a:ext cx="426212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Stable </a:t>
            </a:r>
            <a:r>
              <a:rPr lang="en-US" dirty="0" err="1" smtClean="0"/>
              <a:t>QoS</a:t>
            </a:r>
            <a:r>
              <a:rPr lang="en-US" dirty="0" smtClean="0"/>
              <a:t> for the abiding tenant’s residual users. Pareto optimum with regards to total workload.</a:t>
            </a:r>
            <a:endParaRPr lang="en-US" dirty="0"/>
          </a:p>
        </p:txBody>
      </p:sp>
      <p:sp>
        <p:nvSpPr>
          <p:cNvPr id="14" name="TextBox 1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grpSp>
        <p:nvGrpSpPr>
          <p:cNvPr id="15" name="Group 14"/>
          <p:cNvGrpSpPr/>
          <p:nvPr/>
        </p:nvGrpSpPr>
        <p:grpSpPr>
          <a:xfrm>
            <a:off x="1968843" y="2158314"/>
            <a:ext cx="1805842" cy="1202724"/>
            <a:chOff x="1968843" y="2158314"/>
            <a:chExt cx="1805842" cy="1202724"/>
          </a:xfrm>
        </p:grpSpPr>
        <p:cxnSp>
          <p:nvCxnSpPr>
            <p:cNvPr id="10" name="Straight Connector 9"/>
            <p:cNvCxnSpPr/>
            <p:nvPr/>
          </p:nvCxnSpPr>
          <p:spPr>
            <a:xfrm flipH="1">
              <a:off x="3352800" y="2158314"/>
              <a:ext cx="4218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68843" y="2158314"/>
              <a:ext cx="1383957" cy="1202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1645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endParaRPr lang="en-US" dirty="0"/>
          </a:p>
        </p:txBody>
      </p:sp>
      <p:cxnSp>
        <p:nvCxnSpPr>
          <p:cNvPr id="4" name="Straight Arrow Connector 3"/>
          <p:cNvCxnSpPr/>
          <p:nvPr/>
        </p:nvCxnSpPr>
        <p:spPr>
          <a:xfrm flipV="1">
            <a:off x="982843" y="1950785"/>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963547" y="6063364"/>
            <a:ext cx="613734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38649" y="6067931"/>
            <a:ext cx="2054624" cy="307777"/>
          </a:xfrm>
          <a:prstGeom prst="rect">
            <a:avLst/>
          </a:prstGeom>
          <a:noFill/>
        </p:spPr>
        <p:txBody>
          <a:bodyPr wrap="square" rtlCol="0">
            <a:spAutoFit/>
          </a:bodyPr>
          <a:lstStyle/>
          <a:p>
            <a:r>
              <a:rPr lang="en-US" sz="1400" smtClean="0"/>
              <a:t>Disruptive Workload</a:t>
            </a:r>
            <a:endParaRPr lang="en-US" sz="1400" dirty="0"/>
          </a:p>
        </p:txBody>
      </p:sp>
      <p:grpSp>
        <p:nvGrpSpPr>
          <p:cNvPr id="25" name="Group 24"/>
          <p:cNvGrpSpPr/>
          <p:nvPr/>
        </p:nvGrpSpPr>
        <p:grpSpPr>
          <a:xfrm>
            <a:off x="987666" y="2561069"/>
            <a:ext cx="6670433" cy="307777"/>
            <a:chOff x="1606792" y="2732519"/>
            <a:chExt cx="5937286" cy="307777"/>
          </a:xfrm>
        </p:grpSpPr>
        <p:cxnSp>
          <p:nvCxnSpPr>
            <p:cNvPr id="7" name="Straight Connector 6"/>
            <p:cNvCxnSpPr/>
            <p:nvPr/>
          </p:nvCxnSpPr>
          <p:spPr>
            <a:xfrm>
              <a:off x="1606792" y="2886408"/>
              <a:ext cx="50543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1145" y="2732519"/>
              <a:ext cx="882933" cy="307777"/>
            </a:xfrm>
            <a:prstGeom prst="rect">
              <a:avLst/>
            </a:prstGeom>
            <a:noFill/>
          </p:spPr>
          <p:txBody>
            <a:bodyPr wrap="square" rtlCol="0">
              <a:spAutoFit/>
            </a:bodyPr>
            <a:lstStyle/>
            <a:p>
              <a:r>
                <a:rPr lang="en-US" sz="1400" smtClean="0"/>
                <a:t>Isolated</a:t>
              </a:r>
              <a:endParaRPr lang="en-US" sz="1400" dirty="0"/>
            </a:p>
          </p:txBody>
        </p:sp>
      </p:grpSp>
      <p:sp>
        <p:nvSpPr>
          <p:cNvPr id="21" name="TextBox 20"/>
          <p:cNvSpPr txBox="1"/>
          <p:nvPr/>
        </p:nvSpPr>
        <p:spPr>
          <a:xfrm rot="16200000">
            <a:off x="-151282" y="2636405"/>
            <a:ext cx="1772711" cy="307777"/>
          </a:xfrm>
          <a:prstGeom prst="rect">
            <a:avLst/>
          </a:prstGeom>
          <a:noFill/>
        </p:spPr>
        <p:txBody>
          <a:bodyPr wrap="square" rtlCol="0">
            <a:spAutoFit/>
          </a:bodyPr>
          <a:lstStyle/>
          <a:p>
            <a:r>
              <a:rPr lang="en-US" sz="1400" dirty="0" smtClean="0"/>
              <a:t>Abiding Workload</a:t>
            </a:r>
            <a:endParaRPr lang="en-US" sz="1400" dirty="0"/>
          </a:p>
        </p:txBody>
      </p:sp>
      <p:sp>
        <p:nvSpPr>
          <p:cNvPr id="22" name="Text Placeholder 2"/>
          <p:cNvSpPr txBox="1">
            <a:spLocks/>
          </p:cNvSpPr>
          <p:nvPr/>
        </p:nvSpPr>
        <p:spPr bwMode="gray">
          <a:xfrm>
            <a:off x="1789181" y="1463703"/>
            <a:ext cx="7150083" cy="880473"/>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We maintain the </a:t>
            </a:r>
            <a:r>
              <a:rPr lang="en-US" b="0" dirty="0" err="1" smtClean="0"/>
              <a:t>QoS</a:t>
            </a:r>
            <a:r>
              <a:rPr lang="en-US" b="0" dirty="0" smtClean="0"/>
              <a:t> for the abiding tenant without decreasing his workload.</a:t>
            </a:r>
          </a:p>
        </p:txBody>
      </p:sp>
      <p:cxnSp>
        <p:nvCxnSpPr>
          <p:cNvPr id="13" name="Straight Connector 12"/>
          <p:cNvCxnSpPr/>
          <p:nvPr/>
        </p:nvCxnSpPr>
        <p:spPr>
          <a:xfrm>
            <a:off x="1017077" y="2714957"/>
            <a:ext cx="34215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3075095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endParaRPr lang="en-US" dirty="0"/>
          </a:p>
        </p:txBody>
      </p:sp>
      <p:sp>
        <p:nvSpPr>
          <p:cNvPr id="21" name="TextBox 20"/>
          <p:cNvSpPr txBox="1"/>
          <p:nvPr/>
        </p:nvSpPr>
        <p:spPr>
          <a:xfrm rot="16200000">
            <a:off x="207744" y="1530675"/>
            <a:ext cx="1020373" cy="523220"/>
          </a:xfrm>
          <a:prstGeom prst="rect">
            <a:avLst/>
          </a:prstGeom>
          <a:noFill/>
        </p:spPr>
        <p:txBody>
          <a:bodyPr wrap="square" rtlCol="0">
            <a:spAutoFit/>
          </a:bodyPr>
          <a:lstStyle/>
          <a:p>
            <a:r>
              <a:rPr lang="en-US" sz="1400" dirty="0" smtClean="0"/>
              <a:t>Abiding </a:t>
            </a:r>
            <a:r>
              <a:rPr lang="en-US" sz="1400" dirty="0"/>
              <a:t>Workload</a:t>
            </a:r>
          </a:p>
        </p:txBody>
      </p:sp>
      <p:grpSp>
        <p:nvGrpSpPr>
          <p:cNvPr id="3" name="Group 2"/>
          <p:cNvGrpSpPr/>
          <p:nvPr/>
        </p:nvGrpSpPr>
        <p:grpSpPr>
          <a:xfrm>
            <a:off x="262083" y="1912685"/>
            <a:ext cx="9110535" cy="4661779"/>
            <a:chOff x="948196" y="1912685"/>
            <a:chExt cx="7291897" cy="4661779"/>
          </a:xfrm>
        </p:grpSpPr>
        <p:cxnSp>
          <p:nvCxnSpPr>
            <p:cNvPr id="4" name="Straight Arrow Connector 3"/>
            <p:cNvCxnSpPr/>
            <p:nvPr/>
          </p:nvCxnSpPr>
          <p:spPr>
            <a:xfrm flipV="1">
              <a:off x="1601968" y="1912685"/>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82672" y="6025264"/>
              <a:ext cx="546278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8062" y="6051244"/>
              <a:ext cx="1392031" cy="523220"/>
            </a:xfrm>
            <a:prstGeom prst="rect">
              <a:avLst/>
            </a:prstGeom>
            <a:noFill/>
          </p:spPr>
          <p:txBody>
            <a:bodyPr wrap="square" rtlCol="0">
              <a:spAutoFit/>
            </a:bodyPr>
            <a:lstStyle/>
            <a:p>
              <a:r>
                <a:rPr lang="en-US" sz="1400" dirty="0" smtClean="0"/>
                <a:t>Disruptive </a:t>
              </a:r>
              <a:r>
                <a:rPr lang="en-US" sz="1400" dirty="0"/>
                <a:t>Workload</a:t>
              </a:r>
            </a:p>
          </p:txBody>
        </p:sp>
        <p:grpSp>
          <p:nvGrpSpPr>
            <p:cNvPr id="25" name="Group 24"/>
            <p:cNvGrpSpPr/>
            <p:nvPr/>
          </p:nvGrpSpPr>
          <p:grpSpPr>
            <a:xfrm>
              <a:off x="1606792" y="2522969"/>
              <a:ext cx="5937286" cy="307777"/>
              <a:chOff x="1606792" y="2732519"/>
              <a:chExt cx="5937286" cy="307777"/>
            </a:xfrm>
          </p:grpSpPr>
          <p:cxnSp>
            <p:nvCxnSpPr>
              <p:cNvPr id="7" name="Straight Connector 6"/>
              <p:cNvCxnSpPr/>
              <p:nvPr/>
            </p:nvCxnSpPr>
            <p:spPr>
              <a:xfrm>
                <a:off x="1606792" y="2886408"/>
                <a:ext cx="50543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1145" y="2732519"/>
                <a:ext cx="882933" cy="307777"/>
              </a:xfrm>
              <a:prstGeom prst="rect">
                <a:avLst/>
              </a:prstGeom>
              <a:noFill/>
            </p:spPr>
            <p:txBody>
              <a:bodyPr wrap="square" rtlCol="0">
                <a:spAutoFit/>
              </a:bodyPr>
              <a:lstStyle/>
              <a:p>
                <a:r>
                  <a:rPr lang="en-US" sz="1400" smtClean="0"/>
                  <a:t>Isolated</a:t>
                </a:r>
                <a:endParaRPr lang="en-US" sz="1400" dirty="0"/>
              </a:p>
            </p:txBody>
          </p:sp>
        </p:grpSp>
        <p:grpSp>
          <p:nvGrpSpPr>
            <p:cNvPr id="11" name="Group 10"/>
            <p:cNvGrpSpPr/>
            <p:nvPr/>
          </p:nvGrpSpPr>
          <p:grpSpPr>
            <a:xfrm>
              <a:off x="1606792" y="2676858"/>
              <a:ext cx="2707272" cy="3316174"/>
              <a:chOff x="1606792" y="2886408"/>
              <a:chExt cx="2707272" cy="3316174"/>
            </a:xfrm>
          </p:grpSpPr>
          <p:cxnSp>
            <p:nvCxnSpPr>
              <p:cNvPr id="12" name="Straight Connector 11"/>
              <p:cNvCxnSpPr/>
              <p:nvPr/>
            </p:nvCxnSpPr>
            <p:spPr>
              <a:xfrm>
                <a:off x="1606792" y="2886408"/>
                <a:ext cx="27072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49373" y="5269908"/>
                <a:ext cx="948019" cy="523220"/>
              </a:xfrm>
              <a:prstGeom prst="rect">
                <a:avLst/>
              </a:prstGeom>
              <a:noFill/>
            </p:spPr>
            <p:txBody>
              <a:bodyPr wrap="square" rtlCol="0">
                <a:spAutoFit/>
              </a:bodyPr>
              <a:lstStyle/>
              <a:p>
                <a:r>
                  <a:rPr lang="en-US" sz="1400" smtClean="0"/>
                  <a:t>Non-Isolated</a:t>
                </a:r>
                <a:endParaRPr lang="en-US" sz="1400" dirty="0"/>
              </a:p>
            </p:txBody>
          </p:sp>
        </p:grpSp>
        <p:sp>
          <p:nvSpPr>
            <p:cNvPr id="29" name="Freeform 28"/>
            <p:cNvSpPr/>
            <p:nvPr/>
          </p:nvSpPr>
          <p:spPr>
            <a:xfrm>
              <a:off x="1572310" y="2677533"/>
              <a:ext cx="4249951" cy="3309648"/>
            </a:xfrm>
            <a:custGeom>
              <a:avLst/>
              <a:gdLst>
                <a:gd name="connsiteX0" fmla="*/ 0 w 6343200"/>
                <a:gd name="connsiteY0" fmla="*/ 0 h 4867200"/>
                <a:gd name="connsiteX1" fmla="*/ 950400 w 6343200"/>
                <a:gd name="connsiteY1" fmla="*/ 108000 h 4867200"/>
                <a:gd name="connsiteX2" fmla="*/ 1771200 w 6343200"/>
                <a:gd name="connsiteY2" fmla="*/ 316800 h 4867200"/>
                <a:gd name="connsiteX3" fmla="*/ 2433600 w 6343200"/>
                <a:gd name="connsiteY3" fmla="*/ 576000 h 4867200"/>
                <a:gd name="connsiteX4" fmla="*/ 3427200 w 6343200"/>
                <a:gd name="connsiteY4" fmla="*/ 1123200 h 4867200"/>
                <a:gd name="connsiteX5" fmla="*/ 4154400 w 6343200"/>
                <a:gd name="connsiteY5" fmla="*/ 1641600 h 4867200"/>
                <a:gd name="connsiteX6" fmla="*/ 4946400 w 6343200"/>
                <a:gd name="connsiteY6" fmla="*/ 2332800 h 4867200"/>
                <a:gd name="connsiteX7" fmla="*/ 5500800 w 6343200"/>
                <a:gd name="connsiteY7" fmla="*/ 2959200 h 4867200"/>
                <a:gd name="connsiteX8" fmla="*/ 5947200 w 6343200"/>
                <a:gd name="connsiteY8" fmla="*/ 3729600 h 4867200"/>
                <a:gd name="connsiteX9" fmla="*/ 6264000 w 6343200"/>
                <a:gd name="connsiteY9" fmla="*/ 4507200 h 4867200"/>
                <a:gd name="connsiteX10" fmla="*/ 6343200 w 6343200"/>
                <a:gd name="connsiteY10" fmla="*/ 4867200 h 48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3200" h="4867200">
                  <a:moveTo>
                    <a:pt x="0" y="0"/>
                  </a:moveTo>
                  <a:cubicBezTo>
                    <a:pt x="327600" y="27600"/>
                    <a:pt x="655200" y="55200"/>
                    <a:pt x="950400" y="108000"/>
                  </a:cubicBezTo>
                  <a:cubicBezTo>
                    <a:pt x="1245600" y="160800"/>
                    <a:pt x="1524000" y="238800"/>
                    <a:pt x="1771200" y="316800"/>
                  </a:cubicBezTo>
                  <a:cubicBezTo>
                    <a:pt x="2018400" y="394800"/>
                    <a:pt x="2157600" y="441600"/>
                    <a:pt x="2433600" y="576000"/>
                  </a:cubicBezTo>
                  <a:cubicBezTo>
                    <a:pt x="2709600" y="710400"/>
                    <a:pt x="3140400" y="945600"/>
                    <a:pt x="3427200" y="1123200"/>
                  </a:cubicBezTo>
                  <a:cubicBezTo>
                    <a:pt x="3714000" y="1300800"/>
                    <a:pt x="3901200" y="1440000"/>
                    <a:pt x="4154400" y="1641600"/>
                  </a:cubicBezTo>
                  <a:cubicBezTo>
                    <a:pt x="4407600" y="1843200"/>
                    <a:pt x="4722000" y="2113200"/>
                    <a:pt x="4946400" y="2332800"/>
                  </a:cubicBezTo>
                  <a:cubicBezTo>
                    <a:pt x="5170800" y="2552400"/>
                    <a:pt x="5334000" y="2726400"/>
                    <a:pt x="5500800" y="2959200"/>
                  </a:cubicBezTo>
                  <a:cubicBezTo>
                    <a:pt x="5667600" y="3192000"/>
                    <a:pt x="5820000" y="3471600"/>
                    <a:pt x="5947200" y="3729600"/>
                  </a:cubicBezTo>
                  <a:cubicBezTo>
                    <a:pt x="6074400" y="3987600"/>
                    <a:pt x="6198000" y="4317600"/>
                    <a:pt x="6264000" y="4507200"/>
                  </a:cubicBezTo>
                  <a:cubicBezTo>
                    <a:pt x="6330000" y="4696800"/>
                    <a:pt x="6336600" y="4782000"/>
                    <a:pt x="6343200" y="4867200"/>
                  </a:cubicBezTo>
                </a:path>
              </a:pathLst>
            </a:cu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30" name="TextBox 29"/>
            <p:cNvSpPr txBox="1"/>
            <p:nvPr/>
          </p:nvSpPr>
          <p:spPr>
            <a:xfrm>
              <a:off x="5105399" y="4174533"/>
              <a:ext cx="1428635" cy="307777"/>
            </a:xfrm>
            <a:prstGeom prst="rect">
              <a:avLst/>
            </a:prstGeom>
            <a:noFill/>
          </p:spPr>
          <p:txBody>
            <a:bodyPr wrap="square" rtlCol="0">
              <a:spAutoFit/>
            </a:bodyPr>
            <a:lstStyle/>
            <a:p>
              <a:r>
                <a:rPr lang="en-US" sz="1400" dirty="0" smtClean="0"/>
                <a:t>Observed System</a:t>
              </a:r>
              <a:endParaRPr lang="en-US" sz="1400" dirty="0"/>
            </a:p>
          </p:txBody>
        </p:sp>
        <p:sp>
          <p:nvSpPr>
            <p:cNvPr id="31" name="TextBox 30"/>
            <p:cNvSpPr txBox="1"/>
            <p:nvPr/>
          </p:nvSpPr>
          <p:spPr>
            <a:xfrm>
              <a:off x="4013290" y="6032194"/>
              <a:ext cx="699153" cy="369332"/>
            </a:xfrm>
            <a:prstGeom prst="rect">
              <a:avLst/>
            </a:prstGeom>
            <a:noFill/>
          </p:spPr>
          <p:txBody>
            <a:bodyPr wrap="none" rtlCol="0">
              <a:spAutoFit/>
            </a:bodyPr>
            <a:lstStyle/>
            <a:p>
              <a:r>
                <a:rPr lang="en-US" smtClean="0"/>
                <a:t>W</a:t>
              </a:r>
              <a:r>
                <a:rPr lang="en-US" baseline="-25000" smtClean="0"/>
                <a:t>d</a:t>
              </a:r>
              <a:r>
                <a:rPr lang="en-US" baseline="-50000" smtClean="0"/>
                <a:t>base</a:t>
              </a:r>
              <a:endParaRPr lang="en-US" baseline="-50000" dirty="0"/>
            </a:p>
          </p:txBody>
        </p:sp>
        <p:sp>
          <p:nvSpPr>
            <p:cNvPr id="32" name="TextBox 31"/>
            <p:cNvSpPr txBox="1"/>
            <p:nvPr/>
          </p:nvSpPr>
          <p:spPr>
            <a:xfrm>
              <a:off x="5579408" y="6021596"/>
              <a:ext cx="633505" cy="369332"/>
            </a:xfrm>
            <a:prstGeom prst="rect">
              <a:avLst/>
            </a:prstGeom>
            <a:noFill/>
          </p:spPr>
          <p:txBody>
            <a:bodyPr wrap="none" rtlCol="0">
              <a:spAutoFit/>
            </a:bodyPr>
            <a:lstStyle/>
            <a:p>
              <a:r>
                <a:rPr lang="en-US" smtClean="0"/>
                <a:t>W</a:t>
              </a:r>
              <a:r>
                <a:rPr lang="en-US" baseline="-25000" smtClean="0"/>
                <a:t>d</a:t>
              </a:r>
              <a:r>
                <a:rPr lang="en-US" baseline="-50000" smtClean="0"/>
                <a:t>end</a:t>
              </a:r>
              <a:endParaRPr lang="en-US" baseline="-50000" dirty="0"/>
            </a:p>
          </p:txBody>
        </p:sp>
        <p:sp>
          <p:nvSpPr>
            <p:cNvPr id="33" name="TextBox 32"/>
            <p:cNvSpPr txBox="1"/>
            <p:nvPr/>
          </p:nvSpPr>
          <p:spPr>
            <a:xfrm>
              <a:off x="960610" y="3568035"/>
              <a:ext cx="691822" cy="369332"/>
            </a:xfrm>
            <a:prstGeom prst="rect">
              <a:avLst/>
            </a:prstGeom>
            <a:noFill/>
          </p:spPr>
          <p:txBody>
            <a:bodyPr wrap="none" rtlCol="0">
              <a:spAutoFit/>
            </a:bodyPr>
            <a:lstStyle/>
            <a:p>
              <a:r>
                <a:rPr lang="en-US" smtClean="0"/>
                <a:t>W</a:t>
              </a:r>
              <a:r>
                <a:rPr lang="en-US" baseline="-25000" smtClean="0"/>
                <a:t>a</a:t>
              </a:r>
              <a:r>
                <a:rPr lang="en-US" baseline="-50000" smtClean="0"/>
                <a:t>base</a:t>
              </a:r>
              <a:endParaRPr lang="en-US" baseline="-50000" dirty="0"/>
            </a:p>
          </p:txBody>
        </p:sp>
        <p:sp>
          <p:nvSpPr>
            <p:cNvPr id="34" name="TextBox 33"/>
            <p:cNvSpPr txBox="1"/>
            <p:nvPr/>
          </p:nvSpPr>
          <p:spPr>
            <a:xfrm>
              <a:off x="1352002" y="5997945"/>
              <a:ext cx="569225" cy="369332"/>
            </a:xfrm>
            <a:prstGeom prst="rect">
              <a:avLst/>
            </a:prstGeom>
            <a:noFill/>
          </p:spPr>
          <p:txBody>
            <a:bodyPr wrap="none" rtlCol="0">
              <a:spAutoFit/>
            </a:bodyPr>
            <a:lstStyle/>
            <a:p>
              <a:r>
                <a:rPr lang="en-US" smtClean="0"/>
                <a:t>W</a:t>
              </a:r>
              <a:r>
                <a:rPr lang="en-US" baseline="-25000" smtClean="0"/>
                <a:t>d</a:t>
              </a:r>
              <a:r>
                <a:rPr lang="en-US" baseline="-50000" smtClean="0"/>
                <a:t>ref</a:t>
              </a:r>
              <a:endParaRPr lang="en-US" baseline="-50000" dirty="0"/>
            </a:p>
          </p:txBody>
        </p:sp>
        <p:sp>
          <p:nvSpPr>
            <p:cNvPr id="35" name="TextBox 34"/>
            <p:cNvSpPr txBox="1"/>
            <p:nvPr/>
          </p:nvSpPr>
          <p:spPr>
            <a:xfrm>
              <a:off x="948196" y="2490602"/>
              <a:ext cx="561894" cy="369332"/>
            </a:xfrm>
            <a:prstGeom prst="rect">
              <a:avLst/>
            </a:prstGeom>
            <a:noFill/>
          </p:spPr>
          <p:txBody>
            <a:bodyPr wrap="none" rtlCol="0">
              <a:spAutoFit/>
            </a:bodyPr>
            <a:lstStyle/>
            <a:p>
              <a:r>
                <a:rPr lang="en-US" dirty="0" err="1" smtClean="0"/>
                <a:t>W</a:t>
              </a:r>
              <a:r>
                <a:rPr lang="en-US" baseline="-25000" dirty="0" err="1" smtClean="0"/>
                <a:t>a</a:t>
              </a:r>
              <a:r>
                <a:rPr lang="en-US" baseline="-50000" dirty="0" err="1" smtClean="0"/>
                <a:t>ref</a:t>
              </a:r>
              <a:endParaRPr lang="en-US" baseline="-50000" dirty="0"/>
            </a:p>
          </p:txBody>
        </p:sp>
        <p:cxnSp>
          <p:nvCxnSpPr>
            <p:cNvPr id="36" name="Straight Connector 35"/>
            <p:cNvCxnSpPr/>
            <p:nvPr/>
          </p:nvCxnSpPr>
          <p:spPr>
            <a:xfrm flipV="1">
              <a:off x="4301480" y="2247900"/>
              <a:ext cx="0" cy="37397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16317" y="3741738"/>
              <a:ext cx="3603383"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6427833" y="1552070"/>
            <a:ext cx="2370227" cy="721229"/>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dirty="0" err="1" smtClean="0"/>
              <a:t>W</a:t>
            </a:r>
            <a:r>
              <a:rPr lang="en-US" baseline="-25000" dirty="0" err="1" smtClean="0"/>
              <a:t>a</a:t>
            </a:r>
            <a:r>
              <a:rPr lang="en-US" baseline="-50000" dirty="0" err="1" smtClean="0"/>
              <a:t>ref</a:t>
            </a:r>
            <a:r>
              <a:rPr lang="en-US" b="1" kern="0" dirty="0" smtClean="0">
                <a:solidFill>
                  <a:schemeClr val="tx1"/>
                </a:solidFill>
                <a:ea typeface="Arial Unicode MS" pitchFamily="34" charset="-128"/>
                <a:cs typeface="Arial Unicode MS" pitchFamily="34" charset="-128"/>
              </a:rPr>
              <a:t> = </a:t>
            </a:r>
            <a:r>
              <a:rPr lang="en-US" dirty="0" err="1" smtClean="0"/>
              <a:t>W</a:t>
            </a:r>
            <a:r>
              <a:rPr lang="en-US" baseline="-25000" dirty="0" err="1" smtClean="0"/>
              <a:t>d</a:t>
            </a:r>
            <a:r>
              <a:rPr lang="en-US" baseline="-50000" dirty="0" err="1" smtClean="0"/>
              <a:t>base</a:t>
            </a:r>
            <a:r>
              <a:rPr lang="en-US" baseline="-50000" dirty="0" smtClean="0"/>
              <a:t> </a:t>
            </a:r>
            <a:r>
              <a:rPr lang="en-US" b="1" kern="0" dirty="0" smtClean="0">
                <a:solidFill>
                  <a:schemeClr val="tx1"/>
                </a:solidFill>
                <a:ea typeface="Arial Unicode MS" pitchFamily="34" charset="-128"/>
                <a:cs typeface="Arial Unicode MS" pitchFamily="34" charset="-128"/>
              </a:rPr>
              <a:t>- </a:t>
            </a:r>
            <a:r>
              <a:rPr lang="en-US" dirty="0" err="1" smtClean="0"/>
              <a:t>W</a:t>
            </a:r>
            <a:r>
              <a:rPr lang="en-US" baseline="-25000" dirty="0" err="1" smtClean="0"/>
              <a:t>d</a:t>
            </a:r>
            <a:r>
              <a:rPr lang="en-US" baseline="-50000" dirty="0" err="1" smtClean="0"/>
              <a:t>ref</a:t>
            </a:r>
            <a:r>
              <a:rPr lang="en-US" b="1" kern="0" dirty="0" smtClean="0">
                <a:solidFill>
                  <a:schemeClr val="tx1"/>
                </a:solidFill>
                <a:ea typeface="Arial Unicode MS" pitchFamily="34" charset="-128"/>
                <a:cs typeface="Arial Unicode MS" pitchFamily="34" charset="-128"/>
              </a:rPr>
              <a:t>       </a:t>
            </a:r>
          </a:p>
        </p:txBody>
      </p:sp>
      <p:sp>
        <p:nvSpPr>
          <p:cNvPr id="24" name="TextBox 2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1284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II: Based </a:t>
            </a:r>
            <a:r>
              <a:rPr lang="en-US" dirty="0"/>
              <a:t>on Workload </a:t>
            </a:r>
            <a:r>
              <a:rPr lang="en-US" dirty="0" smtClean="0"/>
              <a:t>Ratio </a:t>
            </a:r>
            <a:r>
              <a:rPr lang="en-US" dirty="0" err="1" smtClean="0"/>
              <a:t>I</a:t>
            </a:r>
            <a:r>
              <a:rPr lang="en-US" baseline="-25000" dirty="0" err="1" smtClean="0"/>
              <a:t>end</a:t>
            </a:r>
            <a:r>
              <a:rPr lang="en-US" dirty="0" smtClean="0"/>
              <a:t> </a:t>
            </a:r>
            <a:endParaRPr lang="en-US" baseline="-250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660" y="1510474"/>
            <a:ext cx="2859215" cy="8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a:off x="980060" y="4329723"/>
            <a:ext cx="176314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p:nvCxnSpPr>
        <p:spPr>
          <a:xfrm flipH="1">
            <a:off x="2730950" y="4329723"/>
            <a:ext cx="1031425" cy="0"/>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38" name="Straight Connector 37"/>
          <p:cNvCxnSpPr/>
          <p:nvPr/>
        </p:nvCxnSpPr>
        <p:spPr>
          <a:xfrm flipH="1" flipV="1">
            <a:off x="374404" y="2063261"/>
            <a:ext cx="1" cy="186397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17" name="Rectangle 16"/>
          <p:cNvSpPr/>
          <p:nvPr/>
        </p:nvSpPr>
        <p:spPr bwMode="gray">
          <a:xfrm>
            <a:off x="6170356" y="1510474"/>
            <a:ext cx="1942259" cy="373034"/>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9" name="Rectangle 38"/>
          <p:cNvSpPr/>
          <p:nvPr/>
        </p:nvSpPr>
        <p:spPr bwMode="gray">
          <a:xfrm>
            <a:off x="6170355" y="1939119"/>
            <a:ext cx="1942259" cy="345078"/>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a:xfrm>
            <a:off x="922179" y="4588476"/>
            <a:ext cx="7455702" cy="1763412"/>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Perfectly Isolated </a:t>
            </a:r>
            <a:r>
              <a:rPr lang="en-US" b="1" kern="0" dirty="0">
                <a:solidFill>
                  <a:schemeClr val="tx1"/>
                </a:solidFill>
                <a:ea typeface="Arial Unicode MS" pitchFamily="34" charset="-128"/>
                <a:cs typeface="Arial Unicode MS" pitchFamily="34" charset="-128"/>
              </a:rPr>
              <a:t>= ?</a:t>
            </a:r>
          </a:p>
          <a:p>
            <a:pPr>
              <a:spcBef>
                <a:spcPct val="50000"/>
              </a:spcBef>
              <a:buClr>
                <a:srgbClr val="F0AB00"/>
              </a:buClr>
              <a:buSzPct val="80000"/>
              <a:defRPr/>
            </a:pPr>
            <a:r>
              <a:rPr lang="en-US" b="1" kern="0" dirty="0">
                <a:solidFill>
                  <a:schemeClr val="tx1"/>
                </a:solidFill>
                <a:ea typeface="Arial Unicode MS" pitchFamily="34" charset="-128"/>
                <a:cs typeface="Arial Unicode MS" pitchFamily="34" charset="-128"/>
              </a:rPr>
              <a:t>Non-Isolated </a:t>
            </a:r>
            <a:r>
              <a:rPr lang="en-US" b="1" kern="0" dirty="0" smtClean="0">
                <a:solidFill>
                  <a:schemeClr val="tx1"/>
                </a:solidFill>
                <a:ea typeface="Arial Unicode MS" pitchFamily="34" charset="-128"/>
                <a:cs typeface="Arial Unicode MS" pitchFamily="34" charset="-128"/>
              </a:rPr>
              <a:t>	  = 0</a:t>
            </a:r>
          </a:p>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Answers Q2: 	     </a:t>
            </a:r>
            <a:r>
              <a:rPr lang="en-US" b="1" kern="0" dirty="0" smtClean="0">
                <a:ea typeface="Arial Unicode MS" pitchFamily="34" charset="-128"/>
                <a:cs typeface="Arial Unicode MS" pitchFamily="34" charset="-128"/>
              </a:rPr>
              <a:t>Is the </a:t>
            </a:r>
            <a:r>
              <a:rPr lang="en-US" b="1" kern="0" dirty="0">
                <a:ea typeface="Arial Unicode MS" pitchFamily="34" charset="-128"/>
                <a:cs typeface="Arial Unicode MS" pitchFamily="34" charset="-128"/>
              </a:rPr>
              <a:t>system </a:t>
            </a:r>
            <a:r>
              <a:rPr lang="en-US" b="1" kern="0" dirty="0" smtClean="0">
                <a:ea typeface="Arial Unicode MS" pitchFamily="34" charset="-128"/>
                <a:cs typeface="Arial Unicode MS" pitchFamily="34" charset="-128"/>
              </a:rPr>
              <a:t>better isolated </a:t>
            </a:r>
            <a:r>
              <a:rPr lang="en-US" b="1" kern="0" dirty="0">
                <a:ea typeface="Arial Unicode MS" pitchFamily="34" charset="-128"/>
                <a:cs typeface="Arial Unicode MS" pitchFamily="34" charset="-128"/>
              </a:rPr>
              <a:t>than a </a:t>
            </a:r>
            <a:r>
              <a:rPr lang="en-US" b="1" kern="0" dirty="0" smtClean="0">
                <a:ea typeface="Arial Unicode MS" pitchFamily="34" charset="-128"/>
                <a:cs typeface="Arial Unicode MS" pitchFamily="34" charset="-128"/>
              </a:rPr>
              <a:t>non-   		     isolated system</a:t>
            </a:r>
            <a:r>
              <a:rPr lang="en-US" b="1" kern="0" dirty="0">
                <a:ea typeface="Arial Unicode MS" pitchFamily="34" charset="-128"/>
                <a:cs typeface="Arial Unicode MS" pitchFamily="34" charset="-128"/>
              </a:rPr>
              <a:t>.</a:t>
            </a:r>
          </a:p>
        </p:txBody>
      </p:sp>
      <p:sp>
        <p:nvSpPr>
          <p:cNvPr id="11" name="TextBox 10"/>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0882" y="1419225"/>
            <a:ext cx="4426999" cy="273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91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r>
              <a:rPr lang="en-US" dirty="0"/>
              <a:t/>
            </a:r>
            <a:br>
              <a:rPr lang="en-US" dirty="0"/>
            </a:br>
            <a:r>
              <a:rPr lang="en-US" dirty="0" smtClean="0"/>
              <a:t>Integrals</a:t>
            </a:r>
            <a:endParaRPr lang="en-US" dirty="0"/>
          </a:p>
        </p:txBody>
      </p:sp>
      <p:sp>
        <p:nvSpPr>
          <p:cNvPr id="21" name="TextBox 20"/>
          <p:cNvSpPr txBox="1"/>
          <p:nvPr/>
        </p:nvSpPr>
        <p:spPr>
          <a:xfrm rot="16200000">
            <a:off x="466106" y="1372355"/>
            <a:ext cx="1020373" cy="523220"/>
          </a:xfrm>
          <a:prstGeom prst="rect">
            <a:avLst/>
          </a:prstGeom>
          <a:noFill/>
        </p:spPr>
        <p:txBody>
          <a:bodyPr wrap="square" rtlCol="0">
            <a:spAutoFit/>
          </a:bodyPr>
          <a:lstStyle/>
          <a:p>
            <a:r>
              <a:rPr lang="en-US" sz="1400" dirty="0" smtClean="0"/>
              <a:t>Abiding </a:t>
            </a:r>
            <a:r>
              <a:rPr lang="en-US" sz="1400" dirty="0"/>
              <a:t>Workload</a:t>
            </a:r>
          </a:p>
        </p:txBody>
      </p:sp>
      <p:grpSp>
        <p:nvGrpSpPr>
          <p:cNvPr id="3" name="Group 2"/>
          <p:cNvGrpSpPr/>
          <p:nvPr/>
        </p:nvGrpSpPr>
        <p:grpSpPr>
          <a:xfrm>
            <a:off x="339162" y="1946147"/>
            <a:ext cx="9109638" cy="4661779"/>
            <a:chOff x="810964" y="1912685"/>
            <a:chExt cx="7429129" cy="4661779"/>
          </a:xfrm>
        </p:grpSpPr>
        <p:cxnSp>
          <p:nvCxnSpPr>
            <p:cNvPr id="4" name="Straight Arrow Connector 3"/>
            <p:cNvCxnSpPr/>
            <p:nvPr/>
          </p:nvCxnSpPr>
          <p:spPr>
            <a:xfrm flipV="1">
              <a:off x="1601968" y="1912685"/>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82672" y="6025264"/>
              <a:ext cx="546278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8062" y="6051244"/>
              <a:ext cx="1392031" cy="523220"/>
            </a:xfrm>
            <a:prstGeom prst="rect">
              <a:avLst/>
            </a:prstGeom>
            <a:noFill/>
          </p:spPr>
          <p:txBody>
            <a:bodyPr wrap="square" rtlCol="0">
              <a:spAutoFit/>
            </a:bodyPr>
            <a:lstStyle/>
            <a:p>
              <a:r>
                <a:rPr lang="en-US" sz="1400" dirty="0" smtClean="0"/>
                <a:t>Disruptive </a:t>
              </a:r>
              <a:r>
                <a:rPr lang="en-US" sz="1400" dirty="0"/>
                <a:t>Workload</a:t>
              </a:r>
            </a:p>
          </p:txBody>
        </p:sp>
        <p:grpSp>
          <p:nvGrpSpPr>
            <p:cNvPr id="25" name="Group 24"/>
            <p:cNvGrpSpPr/>
            <p:nvPr/>
          </p:nvGrpSpPr>
          <p:grpSpPr>
            <a:xfrm>
              <a:off x="1606792" y="2522969"/>
              <a:ext cx="5937286" cy="307777"/>
              <a:chOff x="1606792" y="2732519"/>
              <a:chExt cx="5937286" cy="307777"/>
            </a:xfrm>
          </p:grpSpPr>
          <p:cxnSp>
            <p:nvCxnSpPr>
              <p:cNvPr id="7" name="Straight Connector 6"/>
              <p:cNvCxnSpPr/>
              <p:nvPr/>
            </p:nvCxnSpPr>
            <p:spPr>
              <a:xfrm>
                <a:off x="1606792" y="2886408"/>
                <a:ext cx="50543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1145" y="2732519"/>
                <a:ext cx="882933" cy="307777"/>
              </a:xfrm>
              <a:prstGeom prst="rect">
                <a:avLst/>
              </a:prstGeom>
              <a:noFill/>
            </p:spPr>
            <p:txBody>
              <a:bodyPr wrap="square" rtlCol="0">
                <a:spAutoFit/>
              </a:bodyPr>
              <a:lstStyle/>
              <a:p>
                <a:r>
                  <a:rPr lang="en-US" sz="1400" smtClean="0"/>
                  <a:t>Isolated</a:t>
                </a:r>
                <a:endParaRPr lang="en-US" sz="1400" dirty="0"/>
              </a:p>
            </p:txBody>
          </p:sp>
        </p:grpSp>
        <p:grpSp>
          <p:nvGrpSpPr>
            <p:cNvPr id="11" name="Group 10"/>
            <p:cNvGrpSpPr/>
            <p:nvPr/>
          </p:nvGrpSpPr>
          <p:grpSpPr>
            <a:xfrm>
              <a:off x="1606792" y="2676858"/>
              <a:ext cx="2707272" cy="3316174"/>
              <a:chOff x="1606792" y="2886408"/>
              <a:chExt cx="2707272" cy="3316174"/>
            </a:xfrm>
          </p:grpSpPr>
          <p:cxnSp>
            <p:nvCxnSpPr>
              <p:cNvPr id="12" name="Straight Connector 11"/>
              <p:cNvCxnSpPr/>
              <p:nvPr/>
            </p:nvCxnSpPr>
            <p:spPr>
              <a:xfrm>
                <a:off x="1606792" y="2886408"/>
                <a:ext cx="27072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49373" y="5269908"/>
                <a:ext cx="948019" cy="523220"/>
              </a:xfrm>
              <a:prstGeom prst="rect">
                <a:avLst/>
              </a:prstGeom>
              <a:noFill/>
            </p:spPr>
            <p:txBody>
              <a:bodyPr wrap="square" rtlCol="0">
                <a:spAutoFit/>
              </a:bodyPr>
              <a:lstStyle/>
              <a:p>
                <a:r>
                  <a:rPr lang="en-US" sz="1400" smtClean="0"/>
                  <a:t>Non-Isolated</a:t>
                </a:r>
                <a:endParaRPr lang="en-US" sz="1400" dirty="0"/>
              </a:p>
            </p:txBody>
          </p:sp>
        </p:grpSp>
        <p:sp>
          <p:nvSpPr>
            <p:cNvPr id="30" name="TextBox 29"/>
            <p:cNvSpPr txBox="1"/>
            <p:nvPr/>
          </p:nvSpPr>
          <p:spPr>
            <a:xfrm>
              <a:off x="5105398" y="4174533"/>
              <a:ext cx="1555748" cy="307777"/>
            </a:xfrm>
            <a:prstGeom prst="rect">
              <a:avLst/>
            </a:prstGeom>
            <a:noFill/>
          </p:spPr>
          <p:txBody>
            <a:bodyPr wrap="square" rtlCol="0">
              <a:spAutoFit/>
            </a:bodyPr>
            <a:lstStyle/>
            <a:p>
              <a:r>
                <a:rPr lang="en-US" sz="1400" dirty="0" smtClean="0"/>
                <a:t>Observed System</a:t>
              </a:r>
              <a:endParaRPr lang="en-US" sz="1400" dirty="0"/>
            </a:p>
          </p:txBody>
        </p:sp>
        <p:sp>
          <p:nvSpPr>
            <p:cNvPr id="31" name="TextBox 30"/>
            <p:cNvSpPr txBox="1"/>
            <p:nvPr/>
          </p:nvSpPr>
          <p:spPr>
            <a:xfrm>
              <a:off x="4013290" y="6032194"/>
              <a:ext cx="741563" cy="369332"/>
            </a:xfrm>
            <a:prstGeom prst="rect">
              <a:avLst/>
            </a:prstGeom>
            <a:noFill/>
          </p:spPr>
          <p:txBody>
            <a:bodyPr wrap="none" rtlCol="0">
              <a:spAutoFit/>
            </a:bodyPr>
            <a:lstStyle/>
            <a:p>
              <a:r>
                <a:rPr lang="en-US" smtClean="0"/>
                <a:t>W</a:t>
              </a:r>
              <a:r>
                <a:rPr lang="en-US" baseline="-25000" smtClean="0"/>
                <a:t>d</a:t>
              </a:r>
              <a:r>
                <a:rPr lang="en-US" baseline="-50000" smtClean="0"/>
                <a:t>base</a:t>
              </a:r>
              <a:endParaRPr lang="en-US" baseline="-50000" dirty="0"/>
            </a:p>
          </p:txBody>
        </p:sp>
        <p:sp>
          <p:nvSpPr>
            <p:cNvPr id="32" name="TextBox 31"/>
            <p:cNvSpPr txBox="1"/>
            <p:nvPr/>
          </p:nvSpPr>
          <p:spPr>
            <a:xfrm>
              <a:off x="5579408" y="6021596"/>
              <a:ext cx="671933" cy="369332"/>
            </a:xfrm>
            <a:prstGeom prst="rect">
              <a:avLst/>
            </a:prstGeom>
            <a:noFill/>
          </p:spPr>
          <p:txBody>
            <a:bodyPr wrap="none" rtlCol="0">
              <a:spAutoFit/>
            </a:bodyPr>
            <a:lstStyle/>
            <a:p>
              <a:r>
                <a:rPr lang="en-US" smtClean="0"/>
                <a:t>W</a:t>
              </a:r>
              <a:r>
                <a:rPr lang="en-US" baseline="-25000" smtClean="0"/>
                <a:t>d</a:t>
              </a:r>
              <a:r>
                <a:rPr lang="en-US" baseline="-50000" smtClean="0"/>
                <a:t>end</a:t>
              </a:r>
              <a:endParaRPr lang="en-US" baseline="-50000" dirty="0"/>
            </a:p>
          </p:txBody>
        </p:sp>
        <p:sp>
          <p:nvSpPr>
            <p:cNvPr id="33" name="TextBox 32"/>
            <p:cNvSpPr txBox="1"/>
            <p:nvPr/>
          </p:nvSpPr>
          <p:spPr>
            <a:xfrm>
              <a:off x="823378" y="3568035"/>
              <a:ext cx="733788" cy="369332"/>
            </a:xfrm>
            <a:prstGeom prst="rect">
              <a:avLst/>
            </a:prstGeom>
            <a:noFill/>
          </p:spPr>
          <p:txBody>
            <a:bodyPr wrap="none" rtlCol="0">
              <a:spAutoFit/>
            </a:bodyPr>
            <a:lstStyle/>
            <a:p>
              <a:r>
                <a:rPr lang="en-US" smtClean="0"/>
                <a:t>W</a:t>
              </a:r>
              <a:r>
                <a:rPr lang="en-US" baseline="-25000" smtClean="0"/>
                <a:t>a</a:t>
              </a:r>
              <a:r>
                <a:rPr lang="en-US" baseline="-50000" smtClean="0"/>
                <a:t>base</a:t>
              </a:r>
              <a:endParaRPr lang="en-US" baseline="-50000" dirty="0"/>
            </a:p>
          </p:txBody>
        </p:sp>
        <p:sp>
          <p:nvSpPr>
            <p:cNvPr id="34" name="TextBox 33"/>
            <p:cNvSpPr txBox="1"/>
            <p:nvPr/>
          </p:nvSpPr>
          <p:spPr>
            <a:xfrm>
              <a:off x="1352002" y="5997945"/>
              <a:ext cx="603753" cy="369332"/>
            </a:xfrm>
            <a:prstGeom prst="rect">
              <a:avLst/>
            </a:prstGeom>
            <a:noFill/>
          </p:spPr>
          <p:txBody>
            <a:bodyPr wrap="none" rtlCol="0">
              <a:spAutoFit/>
            </a:bodyPr>
            <a:lstStyle/>
            <a:p>
              <a:r>
                <a:rPr lang="en-US" smtClean="0"/>
                <a:t>W</a:t>
              </a:r>
              <a:r>
                <a:rPr lang="en-US" baseline="-25000" smtClean="0"/>
                <a:t>d</a:t>
              </a:r>
              <a:r>
                <a:rPr lang="en-US" baseline="-50000" smtClean="0"/>
                <a:t>ref</a:t>
              </a:r>
              <a:endParaRPr lang="en-US" baseline="-50000" dirty="0"/>
            </a:p>
          </p:txBody>
        </p:sp>
        <p:sp>
          <p:nvSpPr>
            <p:cNvPr id="35" name="TextBox 34"/>
            <p:cNvSpPr txBox="1"/>
            <p:nvPr/>
          </p:nvSpPr>
          <p:spPr>
            <a:xfrm>
              <a:off x="810964" y="2490602"/>
              <a:ext cx="595978" cy="369332"/>
            </a:xfrm>
            <a:prstGeom prst="rect">
              <a:avLst/>
            </a:prstGeom>
            <a:noFill/>
          </p:spPr>
          <p:txBody>
            <a:bodyPr wrap="none" rtlCol="0">
              <a:spAutoFit/>
            </a:bodyPr>
            <a:lstStyle/>
            <a:p>
              <a:r>
                <a:rPr lang="en-US" smtClean="0"/>
                <a:t>W</a:t>
              </a:r>
              <a:r>
                <a:rPr lang="en-US" baseline="-25000" smtClean="0"/>
                <a:t>a</a:t>
              </a:r>
              <a:r>
                <a:rPr lang="en-US" baseline="-50000" smtClean="0"/>
                <a:t>ref</a:t>
              </a:r>
              <a:endParaRPr lang="en-US" baseline="-50000" dirty="0"/>
            </a:p>
          </p:txBody>
        </p:sp>
        <p:cxnSp>
          <p:nvCxnSpPr>
            <p:cNvPr id="36" name="Straight Connector 35"/>
            <p:cNvCxnSpPr/>
            <p:nvPr/>
          </p:nvCxnSpPr>
          <p:spPr>
            <a:xfrm flipV="1">
              <a:off x="4301480" y="2247900"/>
              <a:ext cx="0" cy="37397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572310" y="2676857"/>
              <a:ext cx="4316019" cy="3362356"/>
              <a:chOff x="1572310" y="2676857"/>
              <a:chExt cx="4316019" cy="3362356"/>
            </a:xfrm>
          </p:grpSpPr>
          <p:sp>
            <p:nvSpPr>
              <p:cNvPr id="29" name="Freeform 28"/>
              <p:cNvSpPr/>
              <p:nvPr/>
            </p:nvSpPr>
            <p:spPr>
              <a:xfrm>
                <a:off x="1572310" y="2677533"/>
                <a:ext cx="4249951" cy="3309648"/>
              </a:xfrm>
              <a:custGeom>
                <a:avLst/>
                <a:gdLst>
                  <a:gd name="connsiteX0" fmla="*/ 0 w 6343200"/>
                  <a:gd name="connsiteY0" fmla="*/ 0 h 4867200"/>
                  <a:gd name="connsiteX1" fmla="*/ 950400 w 6343200"/>
                  <a:gd name="connsiteY1" fmla="*/ 108000 h 4867200"/>
                  <a:gd name="connsiteX2" fmla="*/ 1771200 w 6343200"/>
                  <a:gd name="connsiteY2" fmla="*/ 316800 h 4867200"/>
                  <a:gd name="connsiteX3" fmla="*/ 2433600 w 6343200"/>
                  <a:gd name="connsiteY3" fmla="*/ 576000 h 4867200"/>
                  <a:gd name="connsiteX4" fmla="*/ 3427200 w 6343200"/>
                  <a:gd name="connsiteY4" fmla="*/ 1123200 h 4867200"/>
                  <a:gd name="connsiteX5" fmla="*/ 4154400 w 6343200"/>
                  <a:gd name="connsiteY5" fmla="*/ 1641600 h 4867200"/>
                  <a:gd name="connsiteX6" fmla="*/ 4946400 w 6343200"/>
                  <a:gd name="connsiteY6" fmla="*/ 2332800 h 4867200"/>
                  <a:gd name="connsiteX7" fmla="*/ 5500800 w 6343200"/>
                  <a:gd name="connsiteY7" fmla="*/ 2959200 h 4867200"/>
                  <a:gd name="connsiteX8" fmla="*/ 5947200 w 6343200"/>
                  <a:gd name="connsiteY8" fmla="*/ 3729600 h 4867200"/>
                  <a:gd name="connsiteX9" fmla="*/ 6264000 w 6343200"/>
                  <a:gd name="connsiteY9" fmla="*/ 4507200 h 4867200"/>
                  <a:gd name="connsiteX10" fmla="*/ 6343200 w 6343200"/>
                  <a:gd name="connsiteY10" fmla="*/ 4867200 h 48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3200" h="4867200">
                    <a:moveTo>
                      <a:pt x="0" y="0"/>
                    </a:moveTo>
                    <a:cubicBezTo>
                      <a:pt x="327600" y="27600"/>
                      <a:pt x="655200" y="55200"/>
                      <a:pt x="950400" y="108000"/>
                    </a:cubicBezTo>
                    <a:cubicBezTo>
                      <a:pt x="1245600" y="160800"/>
                      <a:pt x="1524000" y="238800"/>
                      <a:pt x="1771200" y="316800"/>
                    </a:cubicBezTo>
                    <a:cubicBezTo>
                      <a:pt x="2018400" y="394800"/>
                      <a:pt x="2157600" y="441600"/>
                      <a:pt x="2433600" y="576000"/>
                    </a:cubicBezTo>
                    <a:cubicBezTo>
                      <a:pt x="2709600" y="710400"/>
                      <a:pt x="3140400" y="945600"/>
                      <a:pt x="3427200" y="1123200"/>
                    </a:cubicBezTo>
                    <a:cubicBezTo>
                      <a:pt x="3714000" y="1300800"/>
                      <a:pt x="3901200" y="1440000"/>
                      <a:pt x="4154400" y="1641600"/>
                    </a:cubicBezTo>
                    <a:cubicBezTo>
                      <a:pt x="4407600" y="1843200"/>
                      <a:pt x="4722000" y="2113200"/>
                      <a:pt x="4946400" y="2332800"/>
                    </a:cubicBezTo>
                    <a:cubicBezTo>
                      <a:pt x="5170800" y="2552400"/>
                      <a:pt x="5334000" y="2726400"/>
                      <a:pt x="5500800" y="2959200"/>
                    </a:cubicBezTo>
                    <a:cubicBezTo>
                      <a:pt x="5667600" y="3192000"/>
                      <a:pt x="5820000" y="3471600"/>
                      <a:pt x="5947200" y="3729600"/>
                    </a:cubicBezTo>
                    <a:cubicBezTo>
                      <a:pt x="6074400" y="3987600"/>
                      <a:pt x="6198000" y="4317600"/>
                      <a:pt x="6264000" y="4507200"/>
                    </a:cubicBezTo>
                    <a:cubicBezTo>
                      <a:pt x="6330000" y="4696800"/>
                      <a:pt x="6336600" y="4782000"/>
                      <a:pt x="6343200" y="4867200"/>
                    </a:cubicBezTo>
                  </a:path>
                </a:pathLst>
              </a:custGeom>
              <a:solidFill>
                <a:srgbClr val="CC3300">
                  <a:alpha val="14902"/>
                </a:srgbClr>
              </a:solidFill>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47" name="Isosceles Triangle 46"/>
              <p:cNvSpPr/>
              <p:nvPr/>
            </p:nvSpPr>
            <p:spPr bwMode="gray">
              <a:xfrm>
                <a:off x="1572575" y="2676857"/>
                <a:ext cx="4315754" cy="3362356"/>
              </a:xfrm>
              <a:prstGeom prst="triangle">
                <a:avLst>
                  <a:gd name="adj" fmla="val 0"/>
                </a:avLst>
              </a:prstGeom>
              <a:solidFill>
                <a:srgbClr val="CC3300">
                  <a:alpha val="14902"/>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4" name="Rectangle 23"/>
            <p:cNvSpPr/>
            <p:nvPr/>
          </p:nvSpPr>
          <p:spPr>
            <a:xfrm>
              <a:off x="3017724" y="3756769"/>
              <a:ext cx="1116244"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measured</a:t>
              </a:r>
              <a:endParaRPr lang="en-US" b="1" kern="0" dirty="0" smtClean="0">
                <a:solidFill>
                  <a:schemeClr val="tx1"/>
                </a:solidFill>
                <a:ea typeface="Arial Unicode MS" pitchFamily="34" charset="-128"/>
                <a:cs typeface="Arial Unicode MS" pitchFamily="34" charset="-128"/>
              </a:endParaRPr>
            </a:p>
          </p:txBody>
        </p:sp>
      </p:grpSp>
      <p:sp>
        <p:nvSpPr>
          <p:cNvPr id="26" name="TextBox 25"/>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1020115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r>
              <a:rPr lang="en-US" dirty="0"/>
              <a:t/>
            </a:r>
            <a:br>
              <a:rPr lang="en-US" dirty="0"/>
            </a:br>
            <a:r>
              <a:rPr lang="en-US" dirty="0" smtClean="0"/>
              <a:t>Integrals</a:t>
            </a:r>
            <a:endParaRPr lang="en-US" dirty="0"/>
          </a:p>
        </p:txBody>
      </p:sp>
      <p:sp>
        <p:nvSpPr>
          <p:cNvPr id="21" name="TextBox 20"/>
          <p:cNvSpPr txBox="1"/>
          <p:nvPr/>
        </p:nvSpPr>
        <p:spPr>
          <a:xfrm rot="16200000">
            <a:off x="217679" y="1372355"/>
            <a:ext cx="1020373" cy="523220"/>
          </a:xfrm>
          <a:prstGeom prst="rect">
            <a:avLst/>
          </a:prstGeom>
          <a:noFill/>
        </p:spPr>
        <p:txBody>
          <a:bodyPr wrap="square" rtlCol="0">
            <a:spAutoFit/>
          </a:bodyPr>
          <a:lstStyle/>
          <a:p>
            <a:r>
              <a:rPr lang="en-US" sz="1400" dirty="0" smtClean="0"/>
              <a:t>Abiding </a:t>
            </a:r>
            <a:r>
              <a:rPr lang="en-US" sz="1400" dirty="0"/>
              <a:t>Workload</a:t>
            </a:r>
          </a:p>
        </p:txBody>
      </p:sp>
      <p:grpSp>
        <p:nvGrpSpPr>
          <p:cNvPr id="9" name="Group 8"/>
          <p:cNvGrpSpPr/>
          <p:nvPr/>
        </p:nvGrpSpPr>
        <p:grpSpPr>
          <a:xfrm>
            <a:off x="54859" y="1902087"/>
            <a:ext cx="9184391" cy="4661779"/>
            <a:chOff x="810964" y="1912685"/>
            <a:chExt cx="7429129" cy="4661779"/>
          </a:xfrm>
        </p:grpSpPr>
        <p:cxnSp>
          <p:nvCxnSpPr>
            <p:cNvPr id="4" name="Straight Arrow Connector 3"/>
            <p:cNvCxnSpPr/>
            <p:nvPr/>
          </p:nvCxnSpPr>
          <p:spPr>
            <a:xfrm flipV="1">
              <a:off x="1601968" y="1912685"/>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82672" y="6025264"/>
              <a:ext cx="546278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8062" y="6051244"/>
              <a:ext cx="1392031" cy="523220"/>
            </a:xfrm>
            <a:prstGeom prst="rect">
              <a:avLst/>
            </a:prstGeom>
            <a:noFill/>
          </p:spPr>
          <p:txBody>
            <a:bodyPr wrap="square" rtlCol="0">
              <a:spAutoFit/>
            </a:bodyPr>
            <a:lstStyle/>
            <a:p>
              <a:r>
                <a:rPr lang="en-US" sz="1400" dirty="0" smtClean="0"/>
                <a:t>Disruptive </a:t>
              </a:r>
              <a:r>
                <a:rPr lang="en-US" sz="1400" dirty="0"/>
                <a:t>Workload</a:t>
              </a:r>
            </a:p>
          </p:txBody>
        </p:sp>
        <p:grpSp>
          <p:nvGrpSpPr>
            <p:cNvPr id="25" name="Group 24"/>
            <p:cNvGrpSpPr/>
            <p:nvPr/>
          </p:nvGrpSpPr>
          <p:grpSpPr>
            <a:xfrm>
              <a:off x="1606792" y="2522969"/>
              <a:ext cx="5937286" cy="307777"/>
              <a:chOff x="1606792" y="2732519"/>
              <a:chExt cx="5937286" cy="307777"/>
            </a:xfrm>
          </p:grpSpPr>
          <p:cxnSp>
            <p:nvCxnSpPr>
              <p:cNvPr id="7" name="Straight Connector 6"/>
              <p:cNvCxnSpPr/>
              <p:nvPr/>
            </p:nvCxnSpPr>
            <p:spPr>
              <a:xfrm>
                <a:off x="1606792" y="2886408"/>
                <a:ext cx="50543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1145" y="2732519"/>
                <a:ext cx="882933" cy="307777"/>
              </a:xfrm>
              <a:prstGeom prst="rect">
                <a:avLst/>
              </a:prstGeom>
              <a:noFill/>
            </p:spPr>
            <p:txBody>
              <a:bodyPr wrap="square" rtlCol="0">
                <a:spAutoFit/>
              </a:bodyPr>
              <a:lstStyle/>
              <a:p>
                <a:r>
                  <a:rPr lang="en-US" sz="1400" smtClean="0"/>
                  <a:t>Isolated</a:t>
                </a:r>
                <a:endParaRPr lang="en-US" sz="1400" dirty="0"/>
              </a:p>
            </p:txBody>
          </p:sp>
        </p:grpSp>
        <p:grpSp>
          <p:nvGrpSpPr>
            <p:cNvPr id="11" name="Group 10"/>
            <p:cNvGrpSpPr/>
            <p:nvPr/>
          </p:nvGrpSpPr>
          <p:grpSpPr>
            <a:xfrm>
              <a:off x="1606792" y="2676858"/>
              <a:ext cx="2707272" cy="3316174"/>
              <a:chOff x="1606792" y="2886408"/>
              <a:chExt cx="2707272" cy="3316174"/>
            </a:xfrm>
          </p:grpSpPr>
          <p:cxnSp>
            <p:nvCxnSpPr>
              <p:cNvPr id="12" name="Straight Connector 11"/>
              <p:cNvCxnSpPr/>
              <p:nvPr/>
            </p:nvCxnSpPr>
            <p:spPr>
              <a:xfrm>
                <a:off x="1606792" y="2886408"/>
                <a:ext cx="27072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49373" y="5269908"/>
                <a:ext cx="948019" cy="523220"/>
              </a:xfrm>
              <a:prstGeom prst="rect">
                <a:avLst/>
              </a:prstGeom>
              <a:noFill/>
            </p:spPr>
            <p:txBody>
              <a:bodyPr wrap="square" rtlCol="0">
                <a:spAutoFit/>
              </a:bodyPr>
              <a:lstStyle/>
              <a:p>
                <a:r>
                  <a:rPr lang="en-US" sz="1400" smtClean="0"/>
                  <a:t>Non-Isolated</a:t>
                </a:r>
                <a:endParaRPr lang="en-US" sz="1400" dirty="0"/>
              </a:p>
            </p:txBody>
          </p:sp>
        </p:grpSp>
        <p:sp>
          <p:nvSpPr>
            <p:cNvPr id="30" name="TextBox 29"/>
            <p:cNvSpPr txBox="1"/>
            <p:nvPr/>
          </p:nvSpPr>
          <p:spPr>
            <a:xfrm>
              <a:off x="5105399" y="4174533"/>
              <a:ext cx="1658317" cy="307777"/>
            </a:xfrm>
            <a:prstGeom prst="rect">
              <a:avLst/>
            </a:prstGeom>
            <a:noFill/>
          </p:spPr>
          <p:txBody>
            <a:bodyPr wrap="square" rtlCol="0">
              <a:spAutoFit/>
            </a:bodyPr>
            <a:lstStyle/>
            <a:p>
              <a:r>
                <a:rPr lang="en-US" sz="1400" dirty="0" smtClean="0"/>
                <a:t>Observed System</a:t>
              </a:r>
              <a:endParaRPr lang="en-US" sz="1400" dirty="0"/>
            </a:p>
          </p:txBody>
        </p:sp>
        <p:sp>
          <p:nvSpPr>
            <p:cNvPr id="31" name="TextBox 30"/>
            <p:cNvSpPr txBox="1"/>
            <p:nvPr/>
          </p:nvSpPr>
          <p:spPr>
            <a:xfrm>
              <a:off x="4013290" y="6032194"/>
              <a:ext cx="742308" cy="369332"/>
            </a:xfrm>
            <a:prstGeom prst="rect">
              <a:avLst/>
            </a:prstGeom>
            <a:noFill/>
          </p:spPr>
          <p:txBody>
            <a:bodyPr wrap="none" rtlCol="0">
              <a:spAutoFit/>
            </a:bodyPr>
            <a:lstStyle/>
            <a:p>
              <a:r>
                <a:rPr lang="en-US" smtClean="0"/>
                <a:t>W</a:t>
              </a:r>
              <a:r>
                <a:rPr lang="en-US" baseline="-25000" smtClean="0"/>
                <a:t>d</a:t>
              </a:r>
              <a:r>
                <a:rPr lang="en-US" baseline="-50000" smtClean="0"/>
                <a:t>base</a:t>
              </a:r>
              <a:endParaRPr lang="en-US" baseline="-50000" dirty="0"/>
            </a:p>
          </p:txBody>
        </p:sp>
        <p:sp>
          <p:nvSpPr>
            <p:cNvPr id="32" name="TextBox 31"/>
            <p:cNvSpPr txBox="1"/>
            <p:nvPr/>
          </p:nvSpPr>
          <p:spPr>
            <a:xfrm>
              <a:off x="5579408" y="6021596"/>
              <a:ext cx="672608" cy="369332"/>
            </a:xfrm>
            <a:prstGeom prst="rect">
              <a:avLst/>
            </a:prstGeom>
            <a:noFill/>
          </p:spPr>
          <p:txBody>
            <a:bodyPr wrap="none" rtlCol="0">
              <a:spAutoFit/>
            </a:bodyPr>
            <a:lstStyle/>
            <a:p>
              <a:r>
                <a:rPr lang="en-US" smtClean="0"/>
                <a:t>W</a:t>
              </a:r>
              <a:r>
                <a:rPr lang="en-US" baseline="-25000" smtClean="0"/>
                <a:t>d</a:t>
              </a:r>
              <a:r>
                <a:rPr lang="en-US" baseline="-50000" smtClean="0"/>
                <a:t>end</a:t>
              </a:r>
              <a:endParaRPr lang="en-US" baseline="-50000" dirty="0"/>
            </a:p>
          </p:txBody>
        </p:sp>
        <p:sp>
          <p:nvSpPr>
            <p:cNvPr id="33" name="TextBox 32"/>
            <p:cNvSpPr txBox="1"/>
            <p:nvPr/>
          </p:nvSpPr>
          <p:spPr>
            <a:xfrm>
              <a:off x="823378" y="3568035"/>
              <a:ext cx="734525" cy="369332"/>
            </a:xfrm>
            <a:prstGeom prst="rect">
              <a:avLst/>
            </a:prstGeom>
            <a:noFill/>
          </p:spPr>
          <p:txBody>
            <a:bodyPr wrap="none" rtlCol="0">
              <a:spAutoFit/>
            </a:bodyPr>
            <a:lstStyle/>
            <a:p>
              <a:r>
                <a:rPr lang="en-US" smtClean="0"/>
                <a:t>W</a:t>
              </a:r>
              <a:r>
                <a:rPr lang="en-US" baseline="-25000" smtClean="0"/>
                <a:t>a</a:t>
              </a:r>
              <a:r>
                <a:rPr lang="en-US" baseline="-50000" smtClean="0"/>
                <a:t>base</a:t>
              </a:r>
              <a:endParaRPr lang="en-US" baseline="-50000" dirty="0"/>
            </a:p>
          </p:txBody>
        </p:sp>
        <p:sp>
          <p:nvSpPr>
            <p:cNvPr id="34" name="TextBox 33"/>
            <p:cNvSpPr txBox="1"/>
            <p:nvPr/>
          </p:nvSpPr>
          <p:spPr>
            <a:xfrm>
              <a:off x="1352002" y="5997945"/>
              <a:ext cx="604360" cy="369332"/>
            </a:xfrm>
            <a:prstGeom prst="rect">
              <a:avLst/>
            </a:prstGeom>
            <a:noFill/>
          </p:spPr>
          <p:txBody>
            <a:bodyPr wrap="none" rtlCol="0">
              <a:spAutoFit/>
            </a:bodyPr>
            <a:lstStyle/>
            <a:p>
              <a:r>
                <a:rPr lang="en-US" smtClean="0"/>
                <a:t>W</a:t>
              </a:r>
              <a:r>
                <a:rPr lang="en-US" baseline="-25000" smtClean="0"/>
                <a:t>d</a:t>
              </a:r>
              <a:r>
                <a:rPr lang="en-US" baseline="-50000" smtClean="0"/>
                <a:t>ref</a:t>
              </a:r>
              <a:endParaRPr lang="en-US" baseline="-50000" dirty="0"/>
            </a:p>
          </p:txBody>
        </p:sp>
        <p:sp>
          <p:nvSpPr>
            <p:cNvPr id="35" name="TextBox 34"/>
            <p:cNvSpPr txBox="1"/>
            <p:nvPr/>
          </p:nvSpPr>
          <p:spPr>
            <a:xfrm>
              <a:off x="810964" y="2490602"/>
              <a:ext cx="596576" cy="369332"/>
            </a:xfrm>
            <a:prstGeom prst="rect">
              <a:avLst/>
            </a:prstGeom>
            <a:noFill/>
          </p:spPr>
          <p:txBody>
            <a:bodyPr wrap="none" rtlCol="0">
              <a:spAutoFit/>
            </a:bodyPr>
            <a:lstStyle/>
            <a:p>
              <a:r>
                <a:rPr lang="en-US" smtClean="0"/>
                <a:t>W</a:t>
              </a:r>
              <a:r>
                <a:rPr lang="en-US" baseline="-25000" smtClean="0"/>
                <a:t>a</a:t>
              </a:r>
              <a:r>
                <a:rPr lang="en-US" baseline="-50000" smtClean="0"/>
                <a:t>ref</a:t>
              </a:r>
              <a:endParaRPr lang="en-US" baseline="-50000" dirty="0"/>
            </a:p>
          </p:txBody>
        </p:sp>
        <p:cxnSp>
          <p:nvCxnSpPr>
            <p:cNvPr id="36" name="Straight Connector 35"/>
            <p:cNvCxnSpPr/>
            <p:nvPr/>
          </p:nvCxnSpPr>
          <p:spPr>
            <a:xfrm flipV="1">
              <a:off x="4301480" y="2247900"/>
              <a:ext cx="0" cy="37397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572310" y="2677533"/>
              <a:ext cx="4249951" cy="3309648"/>
            </a:xfrm>
            <a:custGeom>
              <a:avLst/>
              <a:gdLst>
                <a:gd name="connsiteX0" fmla="*/ 0 w 6343200"/>
                <a:gd name="connsiteY0" fmla="*/ 0 h 4867200"/>
                <a:gd name="connsiteX1" fmla="*/ 950400 w 6343200"/>
                <a:gd name="connsiteY1" fmla="*/ 108000 h 4867200"/>
                <a:gd name="connsiteX2" fmla="*/ 1771200 w 6343200"/>
                <a:gd name="connsiteY2" fmla="*/ 316800 h 4867200"/>
                <a:gd name="connsiteX3" fmla="*/ 2433600 w 6343200"/>
                <a:gd name="connsiteY3" fmla="*/ 576000 h 4867200"/>
                <a:gd name="connsiteX4" fmla="*/ 3427200 w 6343200"/>
                <a:gd name="connsiteY4" fmla="*/ 1123200 h 4867200"/>
                <a:gd name="connsiteX5" fmla="*/ 4154400 w 6343200"/>
                <a:gd name="connsiteY5" fmla="*/ 1641600 h 4867200"/>
                <a:gd name="connsiteX6" fmla="*/ 4946400 w 6343200"/>
                <a:gd name="connsiteY6" fmla="*/ 2332800 h 4867200"/>
                <a:gd name="connsiteX7" fmla="*/ 5500800 w 6343200"/>
                <a:gd name="connsiteY7" fmla="*/ 2959200 h 4867200"/>
                <a:gd name="connsiteX8" fmla="*/ 5947200 w 6343200"/>
                <a:gd name="connsiteY8" fmla="*/ 3729600 h 4867200"/>
                <a:gd name="connsiteX9" fmla="*/ 6264000 w 6343200"/>
                <a:gd name="connsiteY9" fmla="*/ 4507200 h 4867200"/>
                <a:gd name="connsiteX10" fmla="*/ 6343200 w 6343200"/>
                <a:gd name="connsiteY10" fmla="*/ 4867200 h 48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3200" h="4867200">
                  <a:moveTo>
                    <a:pt x="0" y="0"/>
                  </a:moveTo>
                  <a:cubicBezTo>
                    <a:pt x="327600" y="27600"/>
                    <a:pt x="655200" y="55200"/>
                    <a:pt x="950400" y="108000"/>
                  </a:cubicBezTo>
                  <a:cubicBezTo>
                    <a:pt x="1245600" y="160800"/>
                    <a:pt x="1524000" y="238800"/>
                    <a:pt x="1771200" y="316800"/>
                  </a:cubicBezTo>
                  <a:cubicBezTo>
                    <a:pt x="2018400" y="394800"/>
                    <a:pt x="2157600" y="441600"/>
                    <a:pt x="2433600" y="576000"/>
                  </a:cubicBezTo>
                  <a:cubicBezTo>
                    <a:pt x="2709600" y="710400"/>
                    <a:pt x="3140400" y="945600"/>
                    <a:pt x="3427200" y="1123200"/>
                  </a:cubicBezTo>
                  <a:cubicBezTo>
                    <a:pt x="3714000" y="1300800"/>
                    <a:pt x="3901200" y="1440000"/>
                    <a:pt x="4154400" y="1641600"/>
                  </a:cubicBezTo>
                  <a:cubicBezTo>
                    <a:pt x="4407600" y="1843200"/>
                    <a:pt x="4722000" y="2113200"/>
                    <a:pt x="4946400" y="2332800"/>
                  </a:cubicBezTo>
                  <a:cubicBezTo>
                    <a:pt x="5170800" y="2552400"/>
                    <a:pt x="5334000" y="2726400"/>
                    <a:pt x="5500800" y="2959200"/>
                  </a:cubicBezTo>
                  <a:cubicBezTo>
                    <a:pt x="5667600" y="3192000"/>
                    <a:pt x="5820000" y="3471600"/>
                    <a:pt x="5947200" y="3729600"/>
                  </a:cubicBezTo>
                  <a:cubicBezTo>
                    <a:pt x="6074400" y="3987600"/>
                    <a:pt x="6198000" y="4317600"/>
                    <a:pt x="6264000" y="4507200"/>
                  </a:cubicBezTo>
                  <a:cubicBezTo>
                    <a:pt x="6330000" y="4696800"/>
                    <a:pt x="6336600" y="4782000"/>
                    <a:pt x="6343200" y="4867200"/>
                  </a:cubicBezTo>
                </a:path>
              </a:pathLst>
            </a:custGeom>
            <a:noFill/>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3" name="Isosceles Triangle 2"/>
            <p:cNvSpPr/>
            <p:nvPr/>
          </p:nvSpPr>
          <p:spPr bwMode="gray">
            <a:xfrm>
              <a:off x="1617847" y="2705515"/>
              <a:ext cx="2683633" cy="3300715"/>
            </a:xfrm>
            <a:prstGeom prst="triangle">
              <a:avLst>
                <a:gd name="adj" fmla="val 0"/>
              </a:avLst>
            </a:prstGeom>
            <a:solidFill>
              <a:srgbClr val="005998">
                <a:alpha val="14118"/>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4" name="Rectangle 23"/>
            <p:cNvSpPr/>
            <p:nvPr/>
          </p:nvSpPr>
          <p:spPr>
            <a:xfrm>
              <a:off x="1790262" y="4593248"/>
              <a:ext cx="1159109"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nonIsolated</a:t>
              </a:r>
              <a:endParaRPr lang="en-US" b="1" kern="0" dirty="0" smtClean="0">
                <a:solidFill>
                  <a:schemeClr val="tx1"/>
                </a:solidFill>
                <a:ea typeface="Arial Unicode MS" pitchFamily="34" charset="-128"/>
                <a:cs typeface="Arial Unicode MS" pitchFamily="34" charset="-128"/>
              </a:endParaRPr>
            </a:p>
          </p:txBody>
        </p:sp>
      </p:grpSp>
      <p:sp>
        <p:nvSpPr>
          <p:cNvPr id="26" name="TextBox 25"/>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6114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r>
              <a:rPr lang="en-US" dirty="0"/>
              <a:t/>
            </a:r>
            <a:br>
              <a:rPr lang="en-US" dirty="0"/>
            </a:br>
            <a:r>
              <a:rPr lang="en-US" dirty="0"/>
              <a:t>Integrals</a:t>
            </a:r>
          </a:p>
        </p:txBody>
      </p:sp>
      <p:sp>
        <p:nvSpPr>
          <p:cNvPr id="21" name="TextBox 20"/>
          <p:cNvSpPr txBox="1"/>
          <p:nvPr/>
        </p:nvSpPr>
        <p:spPr>
          <a:xfrm rot="16200000">
            <a:off x="329353" y="1372355"/>
            <a:ext cx="1020373" cy="523220"/>
          </a:xfrm>
          <a:prstGeom prst="rect">
            <a:avLst/>
          </a:prstGeom>
          <a:noFill/>
        </p:spPr>
        <p:txBody>
          <a:bodyPr wrap="square" rtlCol="0">
            <a:spAutoFit/>
          </a:bodyPr>
          <a:lstStyle/>
          <a:p>
            <a:r>
              <a:rPr lang="en-US" sz="1400" dirty="0" smtClean="0"/>
              <a:t>Abiding </a:t>
            </a:r>
            <a:r>
              <a:rPr lang="en-US" sz="1400" dirty="0"/>
              <a:t>Workload</a:t>
            </a:r>
          </a:p>
        </p:txBody>
      </p:sp>
      <p:grpSp>
        <p:nvGrpSpPr>
          <p:cNvPr id="3" name="Group 2"/>
          <p:cNvGrpSpPr/>
          <p:nvPr/>
        </p:nvGrpSpPr>
        <p:grpSpPr>
          <a:xfrm>
            <a:off x="149304" y="1912685"/>
            <a:ext cx="9147096" cy="4661779"/>
            <a:chOff x="810964" y="1912685"/>
            <a:chExt cx="7429129" cy="4661779"/>
          </a:xfrm>
        </p:grpSpPr>
        <p:sp>
          <p:nvSpPr>
            <p:cNvPr id="9" name="Rectangle 8"/>
            <p:cNvSpPr/>
            <p:nvPr/>
          </p:nvSpPr>
          <p:spPr bwMode="gray">
            <a:xfrm>
              <a:off x="1625842" y="2677533"/>
              <a:ext cx="4736858" cy="3325013"/>
            </a:xfrm>
            <a:prstGeom prst="rect">
              <a:avLst/>
            </a:prstGeom>
            <a:solidFill>
              <a:srgbClr val="F0AB00">
                <a:alpha val="20000"/>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4" name="Straight Arrow Connector 3"/>
            <p:cNvCxnSpPr/>
            <p:nvPr/>
          </p:nvCxnSpPr>
          <p:spPr>
            <a:xfrm flipV="1">
              <a:off x="1601968" y="1912685"/>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82672" y="6025264"/>
              <a:ext cx="546278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8062" y="6051244"/>
              <a:ext cx="1392031" cy="523220"/>
            </a:xfrm>
            <a:prstGeom prst="rect">
              <a:avLst/>
            </a:prstGeom>
            <a:noFill/>
          </p:spPr>
          <p:txBody>
            <a:bodyPr wrap="square" rtlCol="0">
              <a:spAutoFit/>
            </a:bodyPr>
            <a:lstStyle/>
            <a:p>
              <a:r>
                <a:rPr lang="en-US" sz="1400" dirty="0" smtClean="0"/>
                <a:t>Disruptive </a:t>
              </a:r>
              <a:r>
                <a:rPr lang="en-US" sz="1400" dirty="0"/>
                <a:t>Workload</a:t>
              </a:r>
            </a:p>
          </p:txBody>
        </p:sp>
        <p:grpSp>
          <p:nvGrpSpPr>
            <p:cNvPr id="25" name="Group 24"/>
            <p:cNvGrpSpPr/>
            <p:nvPr/>
          </p:nvGrpSpPr>
          <p:grpSpPr>
            <a:xfrm>
              <a:off x="1606792" y="2522969"/>
              <a:ext cx="5937286" cy="307777"/>
              <a:chOff x="1606792" y="2732519"/>
              <a:chExt cx="5937286" cy="307777"/>
            </a:xfrm>
          </p:grpSpPr>
          <p:cxnSp>
            <p:nvCxnSpPr>
              <p:cNvPr id="7" name="Straight Connector 6"/>
              <p:cNvCxnSpPr/>
              <p:nvPr/>
            </p:nvCxnSpPr>
            <p:spPr>
              <a:xfrm>
                <a:off x="1606792" y="2886408"/>
                <a:ext cx="50543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1145" y="2732519"/>
                <a:ext cx="882933" cy="307777"/>
              </a:xfrm>
              <a:prstGeom prst="rect">
                <a:avLst/>
              </a:prstGeom>
              <a:noFill/>
            </p:spPr>
            <p:txBody>
              <a:bodyPr wrap="square" rtlCol="0">
                <a:spAutoFit/>
              </a:bodyPr>
              <a:lstStyle/>
              <a:p>
                <a:r>
                  <a:rPr lang="en-US" sz="1400" smtClean="0"/>
                  <a:t>Isolated</a:t>
                </a:r>
                <a:endParaRPr lang="en-US" sz="1400" dirty="0"/>
              </a:p>
            </p:txBody>
          </p:sp>
        </p:grpSp>
        <p:grpSp>
          <p:nvGrpSpPr>
            <p:cNvPr id="11" name="Group 10"/>
            <p:cNvGrpSpPr/>
            <p:nvPr/>
          </p:nvGrpSpPr>
          <p:grpSpPr>
            <a:xfrm>
              <a:off x="1606792" y="2676858"/>
              <a:ext cx="2707272" cy="3316174"/>
              <a:chOff x="1606792" y="2886408"/>
              <a:chExt cx="2707272" cy="3316174"/>
            </a:xfrm>
          </p:grpSpPr>
          <p:cxnSp>
            <p:nvCxnSpPr>
              <p:cNvPr id="12" name="Straight Connector 11"/>
              <p:cNvCxnSpPr/>
              <p:nvPr/>
            </p:nvCxnSpPr>
            <p:spPr>
              <a:xfrm>
                <a:off x="1606792" y="2886408"/>
                <a:ext cx="27072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49373" y="5269908"/>
                <a:ext cx="948019" cy="523220"/>
              </a:xfrm>
              <a:prstGeom prst="rect">
                <a:avLst/>
              </a:prstGeom>
              <a:noFill/>
            </p:spPr>
            <p:txBody>
              <a:bodyPr wrap="square" rtlCol="0">
                <a:spAutoFit/>
              </a:bodyPr>
              <a:lstStyle/>
              <a:p>
                <a:r>
                  <a:rPr lang="en-US" sz="1400" smtClean="0"/>
                  <a:t>Non-Isolated</a:t>
                </a:r>
                <a:endParaRPr lang="en-US" sz="1400" dirty="0"/>
              </a:p>
            </p:txBody>
          </p:sp>
        </p:grpSp>
        <p:sp>
          <p:nvSpPr>
            <p:cNvPr id="30" name="TextBox 29"/>
            <p:cNvSpPr txBox="1"/>
            <p:nvPr/>
          </p:nvSpPr>
          <p:spPr>
            <a:xfrm>
              <a:off x="5105399" y="4174533"/>
              <a:ext cx="1478760" cy="307777"/>
            </a:xfrm>
            <a:prstGeom prst="rect">
              <a:avLst/>
            </a:prstGeom>
            <a:noFill/>
          </p:spPr>
          <p:txBody>
            <a:bodyPr wrap="square" rtlCol="0">
              <a:spAutoFit/>
            </a:bodyPr>
            <a:lstStyle/>
            <a:p>
              <a:r>
                <a:rPr lang="en-US" sz="1400" dirty="0" smtClean="0"/>
                <a:t>Observed System</a:t>
              </a:r>
              <a:endParaRPr lang="en-US" sz="1400" dirty="0"/>
            </a:p>
          </p:txBody>
        </p:sp>
        <p:sp>
          <p:nvSpPr>
            <p:cNvPr id="31" name="TextBox 30"/>
            <p:cNvSpPr txBox="1"/>
            <p:nvPr/>
          </p:nvSpPr>
          <p:spPr>
            <a:xfrm>
              <a:off x="4013290" y="6032194"/>
              <a:ext cx="747564" cy="369332"/>
            </a:xfrm>
            <a:prstGeom prst="rect">
              <a:avLst/>
            </a:prstGeom>
            <a:noFill/>
          </p:spPr>
          <p:txBody>
            <a:bodyPr wrap="none" rtlCol="0">
              <a:spAutoFit/>
            </a:bodyPr>
            <a:lstStyle/>
            <a:p>
              <a:r>
                <a:rPr lang="en-US" smtClean="0"/>
                <a:t>W</a:t>
              </a:r>
              <a:r>
                <a:rPr lang="en-US" baseline="-25000" smtClean="0"/>
                <a:t>d</a:t>
              </a:r>
              <a:r>
                <a:rPr lang="en-US" baseline="-50000" smtClean="0"/>
                <a:t>base</a:t>
              </a:r>
              <a:endParaRPr lang="en-US" baseline="-50000" dirty="0"/>
            </a:p>
          </p:txBody>
        </p:sp>
        <p:sp>
          <p:nvSpPr>
            <p:cNvPr id="32" name="TextBox 31"/>
            <p:cNvSpPr txBox="1"/>
            <p:nvPr/>
          </p:nvSpPr>
          <p:spPr>
            <a:xfrm>
              <a:off x="5579408" y="6021596"/>
              <a:ext cx="677370" cy="369332"/>
            </a:xfrm>
            <a:prstGeom prst="rect">
              <a:avLst/>
            </a:prstGeom>
            <a:noFill/>
          </p:spPr>
          <p:txBody>
            <a:bodyPr wrap="none" rtlCol="0">
              <a:spAutoFit/>
            </a:bodyPr>
            <a:lstStyle/>
            <a:p>
              <a:r>
                <a:rPr lang="en-US" smtClean="0"/>
                <a:t>W</a:t>
              </a:r>
              <a:r>
                <a:rPr lang="en-US" baseline="-25000" smtClean="0"/>
                <a:t>d</a:t>
              </a:r>
              <a:r>
                <a:rPr lang="en-US" baseline="-50000" smtClean="0"/>
                <a:t>end</a:t>
              </a:r>
              <a:endParaRPr lang="en-US" baseline="-50000" dirty="0"/>
            </a:p>
          </p:txBody>
        </p:sp>
        <p:sp>
          <p:nvSpPr>
            <p:cNvPr id="33" name="TextBox 32"/>
            <p:cNvSpPr txBox="1"/>
            <p:nvPr/>
          </p:nvSpPr>
          <p:spPr>
            <a:xfrm>
              <a:off x="823378" y="3568035"/>
              <a:ext cx="739726" cy="369332"/>
            </a:xfrm>
            <a:prstGeom prst="rect">
              <a:avLst/>
            </a:prstGeom>
            <a:noFill/>
          </p:spPr>
          <p:txBody>
            <a:bodyPr wrap="none" rtlCol="0">
              <a:spAutoFit/>
            </a:bodyPr>
            <a:lstStyle/>
            <a:p>
              <a:r>
                <a:rPr lang="en-US" smtClean="0"/>
                <a:t>W</a:t>
              </a:r>
              <a:r>
                <a:rPr lang="en-US" baseline="-25000" smtClean="0"/>
                <a:t>a</a:t>
              </a:r>
              <a:r>
                <a:rPr lang="en-US" baseline="-50000" smtClean="0"/>
                <a:t>base</a:t>
              </a:r>
              <a:endParaRPr lang="en-US" baseline="-50000" dirty="0"/>
            </a:p>
          </p:txBody>
        </p:sp>
        <p:sp>
          <p:nvSpPr>
            <p:cNvPr id="34" name="TextBox 33"/>
            <p:cNvSpPr txBox="1"/>
            <p:nvPr/>
          </p:nvSpPr>
          <p:spPr>
            <a:xfrm>
              <a:off x="1352002" y="5997945"/>
              <a:ext cx="608639" cy="369332"/>
            </a:xfrm>
            <a:prstGeom prst="rect">
              <a:avLst/>
            </a:prstGeom>
            <a:noFill/>
          </p:spPr>
          <p:txBody>
            <a:bodyPr wrap="none" rtlCol="0">
              <a:spAutoFit/>
            </a:bodyPr>
            <a:lstStyle/>
            <a:p>
              <a:r>
                <a:rPr lang="en-US" smtClean="0"/>
                <a:t>W</a:t>
              </a:r>
              <a:r>
                <a:rPr lang="en-US" baseline="-25000" smtClean="0"/>
                <a:t>d</a:t>
              </a:r>
              <a:r>
                <a:rPr lang="en-US" baseline="-50000" smtClean="0"/>
                <a:t>ref</a:t>
              </a:r>
              <a:endParaRPr lang="en-US" baseline="-50000" dirty="0"/>
            </a:p>
          </p:txBody>
        </p:sp>
        <p:sp>
          <p:nvSpPr>
            <p:cNvPr id="35" name="TextBox 34"/>
            <p:cNvSpPr txBox="1"/>
            <p:nvPr/>
          </p:nvSpPr>
          <p:spPr>
            <a:xfrm>
              <a:off x="810964" y="2490602"/>
              <a:ext cx="600801" cy="369332"/>
            </a:xfrm>
            <a:prstGeom prst="rect">
              <a:avLst/>
            </a:prstGeom>
            <a:noFill/>
          </p:spPr>
          <p:txBody>
            <a:bodyPr wrap="none" rtlCol="0">
              <a:spAutoFit/>
            </a:bodyPr>
            <a:lstStyle/>
            <a:p>
              <a:r>
                <a:rPr lang="en-US" smtClean="0"/>
                <a:t>W</a:t>
              </a:r>
              <a:r>
                <a:rPr lang="en-US" baseline="-25000" smtClean="0"/>
                <a:t>a</a:t>
              </a:r>
              <a:r>
                <a:rPr lang="en-US" baseline="-50000" smtClean="0"/>
                <a:t>ref</a:t>
              </a:r>
              <a:endParaRPr lang="en-US" baseline="-50000" dirty="0"/>
            </a:p>
          </p:txBody>
        </p:sp>
        <p:cxnSp>
          <p:nvCxnSpPr>
            <p:cNvPr id="36" name="Straight Connector 35"/>
            <p:cNvCxnSpPr/>
            <p:nvPr/>
          </p:nvCxnSpPr>
          <p:spPr>
            <a:xfrm flipV="1">
              <a:off x="4301480" y="2247900"/>
              <a:ext cx="0" cy="37397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572310" y="2677533"/>
              <a:ext cx="4249951" cy="3309648"/>
            </a:xfrm>
            <a:custGeom>
              <a:avLst/>
              <a:gdLst>
                <a:gd name="connsiteX0" fmla="*/ 0 w 6343200"/>
                <a:gd name="connsiteY0" fmla="*/ 0 h 4867200"/>
                <a:gd name="connsiteX1" fmla="*/ 950400 w 6343200"/>
                <a:gd name="connsiteY1" fmla="*/ 108000 h 4867200"/>
                <a:gd name="connsiteX2" fmla="*/ 1771200 w 6343200"/>
                <a:gd name="connsiteY2" fmla="*/ 316800 h 4867200"/>
                <a:gd name="connsiteX3" fmla="*/ 2433600 w 6343200"/>
                <a:gd name="connsiteY3" fmla="*/ 576000 h 4867200"/>
                <a:gd name="connsiteX4" fmla="*/ 3427200 w 6343200"/>
                <a:gd name="connsiteY4" fmla="*/ 1123200 h 4867200"/>
                <a:gd name="connsiteX5" fmla="*/ 4154400 w 6343200"/>
                <a:gd name="connsiteY5" fmla="*/ 1641600 h 4867200"/>
                <a:gd name="connsiteX6" fmla="*/ 4946400 w 6343200"/>
                <a:gd name="connsiteY6" fmla="*/ 2332800 h 4867200"/>
                <a:gd name="connsiteX7" fmla="*/ 5500800 w 6343200"/>
                <a:gd name="connsiteY7" fmla="*/ 2959200 h 4867200"/>
                <a:gd name="connsiteX8" fmla="*/ 5947200 w 6343200"/>
                <a:gd name="connsiteY8" fmla="*/ 3729600 h 4867200"/>
                <a:gd name="connsiteX9" fmla="*/ 6264000 w 6343200"/>
                <a:gd name="connsiteY9" fmla="*/ 4507200 h 4867200"/>
                <a:gd name="connsiteX10" fmla="*/ 6343200 w 6343200"/>
                <a:gd name="connsiteY10" fmla="*/ 4867200 h 48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3200" h="4867200">
                  <a:moveTo>
                    <a:pt x="0" y="0"/>
                  </a:moveTo>
                  <a:cubicBezTo>
                    <a:pt x="327600" y="27600"/>
                    <a:pt x="655200" y="55200"/>
                    <a:pt x="950400" y="108000"/>
                  </a:cubicBezTo>
                  <a:cubicBezTo>
                    <a:pt x="1245600" y="160800"/>
                    <a:pt x="1524000" y="238800"/>
                    <a:pt x="1771200" y="316800"/>
                  </a:cubicBezTo>
                  <a:cubicBezTo>
                    <a:pt x="2018400" y="394800"/>
                    <a:pt x="2157600" y="441600"/>
                    <a:pt x="2433600" y="576000"/>
                  </a:cubicBezTo>
                  <a:cubicBezTo>
                    <a:pt x="2709600" y="710400"/>
                    <a:pt x="3140400" y="945600"/>
                    <a:pt x="3427200" y="1123200"/>
                  </a:cubicBezTo>
                  <a:cubicBezTo>
                    <a:pt x="3714000" y="1300800"/>
                    <a:pt x="3901200" y="1440000"/>
                    <a:pt x="4154400" y="1641600"/>
                  </a:cubicBezTo>
                  <a:cubicBezTo>
                    <a:pt x="4407600" y="1843200"/>
                    <a:pt x="4722000" y="2113200"/>
                    <a:pt x="4946400" y="2332800"/>
                  </a:cubicBezTo>
                  <a:cubicBezTo>
                    <a:pt x="5170800" y="2552400"/>
                    <a:pt x="5334000" y="2726400"/>
                    <a:pt x="5500800" y="2959200"/>
                  </a:cubicBezTo>
                  <a:cubicBezTo>
                    <a:pt x="5667600" y="3192000"/>
                    <a:pt x="5820000" y="3471600"/>
                    <a:pt x="5947200" y="3729600"/>
                  </a:cubicBezTo>
                  <a:cubicBezTo>
                    <a:pt x="6074400" y="3987600"/>
                    <a:pt x="6198000" y="4317600"/>
                    <a:pt x="6264000" y="4507200"/>
                  </a:cubicBezTo>
                  <a:cubicBezTo>
                    <a:pt x="6330000" y="4696800"/>
                    <a:pt x="6336600" y="4782000"/>
                    <a:pt x="6343200" y="4867200"/>
                  </a:cubicBezTo>
                </a:path>
              </a:pathLst>
            </a:custGeom>
            <a:noFill/>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4" name="Rectangle 23"/>
            <p:cNvSpPr/>
            <p:nvPr/>
          </p:nvSpPr>
          <p:spPr>
            <a:xfrm>
              <a:off x="4699320" y="2926630"/>
              <a:ext cx="1159109"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Isolated</a:t>
              </a:r>
              <a:endParaRPr lang="en-US" b="1" kern="0" dirty="0" smtClean="0">
                <a:solidFill>
                  <a:schemeClr val="tx1"/>
                </a:solidFill>
                <a:ea typeface="Arial Unicode MS" pitchFamily="34" charset="-128"/>
                <a:cs typeface="Arial Unicode MS" pitchFamily="34" charset="-128"/>
              </a:endParaRPr>
            </a:p>
          </p:txBody>
        </p:sp>
        <p:sp>
          <p:nvSpPr>
            <p:cNvPr id="26" name="TextBox 25"/>
            <p:cNvSpPr txBox="1"/>
            <p:nvPr/>
          </p:nvSpPr>
          <p:spPr>
            <a:xfrm>
              <a:off x="6213215" y="5984569"/>
              <a:ext cx="517972" cy="369332"/>
            </a:xfrm>
            <a:prstGeom prst="rect">
              <a:avLst/>
            </a:prstGeom>
            <a:noFill/>
          </p:spPr>
          <p:txBody>
            <a:bodyPr wrap="none" rtlCol="0">
              <a:spAutoFit/>
            </a:bodyPr>
            <a:lstStyle/>
            <a:p>
              <a:r>
                <a:rPr lang="en-US" smtClean="0"/>
                <a:t>p</a:t>
              </a:r>
              <a:r>
                <a:rPr lang="en-US" baseline="-50000" smtClean="0"/>
                <a:t>end</a:t>
              </a:r>
              <a:endParaRPr lang="en-US" baseline="-50000" dirty="0"/>
            </a:p>
          </p:txBody>
        </p:sp>
      </p:grpSp>
      <p:sp>
        <p:nvSpPr>
          <p:cNvPr id="27" name="TextBox 26"/>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697279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a:t>
            </a:r>
            <a:r>
              <a:rPr lang="en-US" dirty="0" smtClean="0"/>
              <a:t>Ratio</a:t>
            </a:r>
            <a:r>
              <a:rPr lang="en-US" dirty="0"/>
              <a:t/>
            </a:r>
            <a:br>
              <a:rPr lang="en-US" dirty="0"/>
            </a:br>
            <a:r>
              <a:rPr lang="en-US" dirty="0" smtClean="0"/>
              <a:t>Integrals: Basic Idea</a:t>
            </a:r>
            <a:endParaRPr lang="en-US" dirty="0"/>
          </a:p>
        </p:txBody>
      </p:sp>
      <p:sp>
        <p:nvSpPr>
          <p:cNvPr id="21" name="TextBox 20"/>
          <p:cNvSpPr txBox="1"/>
          <p:nvPr/>
        </p:nvSpPr>
        <p:spPr>
          <a:xfrm rot="16200000">
            <a:off x="305213" y="1372355"/>
            <a:ext cx="1020373" cy="523220"/>
          </a:xfrm>
          <a:prstGeom prst="rect">
            <a:avLst/>
          </a:prstGeom>
          <a:noFill/>
        </p:spPr>
        <p:txBody>
          <a:bodyPr wrap="square" rtlCol="0">
            <a:spAutoFit/>
          </a:bodyPr>
          <a:lstStyle/>
          <a:p>
            <a:r>
              <a:rPr lang="en-US" sz="1400" dirty="0" smtClean="0"/>
              <a:t>Abiding Workload</a:t>
            </a:r>
            <a:endParaRPr lang="en-US" sz="1400" dirty="0"/>
          </a:p>
        </p:txBody>
      </p:sp>
      <p:sp>
        <p:nvSpPr>
          <p:cNvPr id="27" name="Rectangle 26"/>
          <p:cNvSpPr/>
          <p:nvPr/>
        </p:nvSpPr>
        <p:spPr>
          <a:xfrm>
            <a:off x="5898498" y="1910204"/>
            <a:ext cx="2870847"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nonIsolated</a:t>
            </a:r>
            <a:r>
              <a:rPr lang="en-US" b="1" kern="0" smtClean="0">
                <a:solidFill>
                  <a:schemeClr val="tx1"/>
                </a:solidFill>
                <a:ea typeface="Arial Unicode MS" pitchFamily="34" charset="-128"/>
                <a:cs typeface="Arial Unicode MS" pitchFamily="34" charset="-128"/>
              </a:rPr>
              <a:t> = </a:t>
            </a:r>
            <a:r>
              <a:rPr lang="en-US" smtClean="0"/>
              <a:t>W</a:t>
            </a:r>
            <a:r>
              <a:rPr lang="en-US" baseline="-25000" smtClean="0"/>
              <a:t>a</a:t>
            </a:r>
            <a:r>
              <a:rPr lang="en-US" baseline="-50000" smtClean="0"/>
              <a:t>ref</a:t>
            </a:r>
            <a:r>
              <a:rPr lang="en-US" kern="0" smtClean="0">
                <a:solidFill>
                  <a:schemeClr val="tx1"/>
                </a:solidFill>
                <a:ea typeface="Arial Unicode MS" pitchFamily="34" charset="-128"/>
                <a:cs typeface="Arial Unicode MS" pitchFamily="34" charset="-128"/>
              </a:rPr>
              <a:t>*</a:t>
            </a:r>
            <a:r>
              <a:rPr lang="en-US" smtClean="0"/>
              <a:t> W</a:t>
            </a:r>
            <a:r>
              <a:rPr lang="en-US" baseline="-25000" smtClean="0"/>
              <a:t>a</a:t>
            </a:r>
            <a:r>
              <a:rPr lang="en-US" baseline="-50000" smtClean="0"/>
              <a:t>ref</a:t>
            </a:r>
            <a:r>
              <a:rPr lang="en-US" kern="0" smtClean="0">
                <a:solidFill>
                  <a:schemeClr val="tx1"/>
                </a:solidFill>
                <a:ea typeface="Arial Unicode MS" pitchFamily="34" charset="-128"/>
                <a:cs typeface="Arial Unicode MS" pitchFamily="34" charset="-128"/>
              </a:rPr>
              <a:t> / 2     </a:t>
            </a:r>
            <a:endParaRPr lang="en-US" kern="0" dirty="0" smtClean="0">
              <a:solidFill>
                <a:schemeClr val="tx1"/>
              </a:solidFill>
              <a:ea typeface="Arial Unicode MS" pitchFamily="34" charset="-128"/>
              <a:cs typeface="Arial Unicode MS" pitchFamily="34" charset="-128"/>
            </a:endParaRPr>
          </a:p>
        </p:txBody>
      </p:sp>
      <p:sp>
        <p:nvSpPr>
          <p:cNvPr id="28" name="Rectangle 27"/>
          <p:cNvSpPr/>
          <p:nvPr/>
        </p:nvSpPr>
        <p:spPr>
          <a:xfrm>
            <a:off x="4065615" y="1304052"/>
            <a:ext cx="4703730"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dirty="0" smtClean="0"/>
              <a:t>I</a:t>
            </a:r>
            <a:r>
              <a:rPr lang="en-US" b="1" kern="0" dirty="0" smtClean="0">
                <a:solidFill>
                  <a:schemeClr val="tx1"/>
                </a:solidFill>
                <a:ea typeface="Arial Unicode MS" pitchFamily="34" charset="-128"/>
                <a:cs typeface="Arial Unicode MS" pitchFamily="34" charset="-128"/>
              </a:rPr>
              <a:t> = (</a:t>
            </a:r>
            <a:r>
              <a:rPr lang="en-US" dirty="0" err="1" smtClean="0"/>
              <a:t>A</a:t>
            </a:r>
            <a:r>
              <a:rPr lang="en-US" baseline="-25000" dirty="0" err="1" smtClean="0"/>
              <a:t>measured</a:t>
            </a:r>
            <a:r>
              <a:rPr lang="en-US" baseline="-25000" dirty="0" smtClean="0"/>
              <a:t> </a:t>
            </a:r>
            <a:r>
              <a:rPr lang="en-US" kern="0" dirty="0" smtClean="0">
                <a:solidFill>
                  <a:schemeClr val="tx1"/>
                </a:solidFill>
                <a:ea typeface="Arial Unicode MS" pitchFamily="34" charset="-128"/>
                <a:cs typeface="Arial Unicode MS" pitchFamily="34" charset="-128"/>
              </a:rPr>
              <a:t>– </a:t>
            </a:r>
            <a:r>
              <a:rPr lang="en-US" dirty="0" err="1" smtClean="0"/>
              <a:t>A</a:t>
            </a:r>
            <a:r>
              <a:rPr lang="en-US" baseline="-25000" dirty="0" err="1" smtClean="0"/>
              <a:t>nonIsolated</a:t>
            </a:r>
            <a:r>
              <a:rPr lang="en-US" dirty="0" smtClean="0"/>
              <a:t>)/</a:t>
            </a:r>
            <a:r>
              <a:rPr lang="en-US" dirty="0" err="1" smtClean="0"/>
              <a:t>A</a:t>
            </a:r>
            <a:r>
              <a:rPr lang="en-US" baseline="-25000" dirty="0" err="1" smtClean="0"/>
              <a:t>isolated</a:t>
            </a:r>
            <a:r>
              <a:rPr lang="en-US" dirty="0" smtClean="0"/>
              <a:t> - </a:t>
            </a:r>
            <a:r>
              <a:rPr lang="en-US" dirty="0" err="1" smtClean="0"/>
              <a:t>A</a:t>
            </a:r>
            <a:r>
              <a:rPr lang="en-US" baseline="-25000" dirty="0" err="1" smtClean="0"/>
              <a:t>nonIsolated</a:t>
            </a:r>
            <a:endParaRPr lang="en-US" b="1" kern="0" baseline="-25000" dirty="0">
              <a:solidFill>
                <a:schemeClr val="tx1"/>
              </a:solidFill>
              <a:ea typeface="Arial Unicode MS" pitchFamily="34" charset="-128"/>
              <a:cs typeface="Arial Unicode MS" pitchFamily="34" charset="-128"/>
            </a:endParaRPr>
          </a:p>
        </p:txBody>
      </p:sp>
      <p:grpSp>
        <p:nvGrpSpPr>
          <p:cNvPr id="3" name="Group 2"/>
          <p:cNvGrpSpPr/>
          <p:nvPr/>
        </p:nvGrpSpPr>
        <p:grpSpPr>
          <a:xfrm>
            <a:off x="163264" y="1912685"/>
            <a:ext cx="9342686" cy="4661779"/>
            <a:chOff x="191839" y="1912685"/>
            <a:chExt cx="7429129" cy="4661779"/>
          </a:xfrm>
        </p:grpSpPr>
        <p:cxnSp>
          <p:nvCxnSpPr>
            <p:cNvPr id="4" name="Straight Arrow Connector 3"/>
            <p:cNvCxnSpPr/>
            <p:nvPr/>
          </p:nvCxnSpPr>
          <p:spPr>
            <a:xfrm flipV="1">
              <a:off x="982843" y="1912685"/>
              <a:ext cx="0" cy="4132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963547" y="6025264"/>
              <a:ext cx="546278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28937" y="6051244"/>
              <a:ext cx="1392031" cy="523220"/>
            </a:xfrm>
            <a:prstGeom prst="rect">
              <a:avLst/>
            </a:prstGeom>
            <a:noFill/>
          </p:spPr>
          <p:txBody>
            <a:bodyPr wrap="square" rtlCol="0">
              <a:spAutoFit/>
            </a:bodyPr>
            <a:lstStyle/>
            <a:p>
              <a:r>
                <a:rPr lang="en-US" sz="1400" dirty="0" smtClean="0"/>
                <a:t>Disruptive Workload</a:t>
              </a:r>
              <a:endParaRPr lang="en-US" sz="1400" dirty="0"/>
            </a:p>
          </p:txBody>
        </p:sp>
        <p:grpSp>
          <p:nvGrpSpPr>
            <p:cNvPr id="25" name="Group 24"/>
            <p:cNvGrpSpPr/>
            <p:nvPr/>
          </p:nvGrpSpPr>
          <p:grpSpPr>
            <a:xfrm>
              <a:off x="987667" y="2522969"/>
              <a:ext cx="5937286" cy="307777"/>
              <a:chOff x="1606792" y="2732519"/>
              <a:chExt cx="5937286" cy="307777"/>
            </a:xfrm>
          </p:grpSpPr>
          <p:cxnSp>
            <p:nvCxnSpPr>
              <p:cNvPr id="7" name="Straight Connector 6"/>
              <p:cNvCxnSpPr/>
              <p:nvPr/>
            </p:nvCxnSpPr>
            <p:spPr>
              <a:xfrm>
                <a:off x="1606792" y="2886408"/>
                <a:ext cx="50543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1145" y="2732519"/>
                <a:ext cx="882933" cy="307777"/>
              </a:xfrm>
              <a:prstGeom prst="rect">
                <a:avLst/>
              </a:prstGeom>
              <a:noFill/>
            </p:spPr>
            <p:txBody>
              <a:bodyPr wrap="square" rtlCol="0">
                <a:spAutoFit/>
              </a:bodyPr>
              <a:lstStyle/>
              <a:p>
                <a:r>
                  <a:rPr lang="en-US" sz="1400" smtClean="0"/>
                  <a:t>Isolated</a:t>
                </a:r>
                <a:endParaRPr lang="en-US" sz="1400" dirty="0"/>
              </a:p>
            </p:txBody>
          </p:sp>
        </p:grpSp>
        <p:grpSp>
          <p:nvGrpSpPr>
            <p:cNvPr id="11" name="Group 10"/>
            <p:cNvGrpSpPr/>
            <p:nvPr/>
          </p:nvGrpSpPr>
          <p:grpSpPr>
            <a:xfrm>
              <a:off x="987667" y="2676858"/>
              <a:ext cx="2707272" cy="3316174"/>
              <a:chOff x="1606792" y="2886408"/>
              <a:chExt cx="2707272" cy="3316174"/>
            </a:xfrm>
          </p:grpSpPr>
          <p:cxnSp>
            <p:nvCxnSpPr>
              <p:cNvPr id="12" name="Straight Connector 11"/>
              <p:cNvCxnSpPr/>
              <p:nvPr/>
            </p:nvCxnSpPr>
            <p:spPr>
              <a:xfrm>
                <a:off x="1606792" y="2886408"/>
                <a:ext cx="2707272" cy="33161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49373" y="5269908"/>
                <a:ext cx="948019" cy="523220"/>
              </a:xfrm>
              <a:prstGeom prst="rect">
                <a:avLst/>
              </a:prstGeom>
              <a:noFill/>
            </p:spPr>
            <p:txBody>
              <a:bodyPr wrap="square" rtlCol="0">
                <a:spAutoFit/>
              </a:bodyPr>
              <a:lstStyle/>
              <a:p>
                <a:r>
                  <a:rPr lang="en-US" sz="1400" smtClean="0"/>
                  <a:t>Non-Isolated</a:t>
                </a:r>
                <a:endParaRPr lang="en-US" sz="1400" dirty="0"/>
              </a:p>
            </p:txBody>
          </p:sp>
        </p:grpSp>
        <p:sp>
          <p:nvSpPr>
            <p:cNvPr id="30" name="TextBox 29"/>
            <p:cNvSpPr txBox="1"/>
            <p:nvPr/>
          </p:nvSpPr>
          <p:spPr>
            <a:xfrm>
              <a:off x="4486274" y="4174533"/>
              <a:ext cx="1471257" cy="307777"/>
            </a:xfrm>
            <a:prstGeom prst="rect">
              <a:avLst/>
            </a:prstGeom>
            <a:noFill/>
          </p:spPr>
          <p:txBody>
            <a:bodyPr wrap="square" rtlCol="0">
              <a:spAutoFit/>
            </a:bodyPr>
            <a:lstStyle/>
            <a:p>
              <a:r>
                <a:rPr lang="en-US" sz="1400" dirty="0" smtClean="0"/>
                <a:t>Observed System</a:t>
              </a:r>
              <a:endParaRPr lang="en-US" sz="1400" dirty="0"/>
            </a:p>
          </p:txBody>
        </p:sp>
        <p:sp>
          <p:nvSpPr>
            <p:cNvPr id="31" name="TextBox 30"/>
            <p:cNvSpPr txBox="1"/>
            <p:nvPr/>
          </p:nvSpPr>
          <p:spPr>
            <a:xfrm>
              <a:off x="3394165" y="6032194"/>
              <a:ext cx="725434" cy="369332"/>
            </a:xfrm>
            <a:prstGeom prst="rect">
              <a:avLst/>
            </a:prstGeom>
            <a:noFill/>
          </p:spPr>
          <p:txBody>
            <a:bodyPr wrap="none" rtlCol="0">
              <a:spAutoFit/>
            </a:bodyPr>
            <a:lstStyle/>
            <a:p>
              <a:r>
                <a:rPr lang="en-US" smtClean="0"/>
                <a:t>W</a:t>
              </a:r>
              <a:r>
                <a:rPr lang="en-US" baseline="-25000" smtClean="0"/>
                <a:t>d</a:t>
              </a:r>
              <a:r>
                <a:rPr lang="en-US" baseline="-50000" smtClean="0"/>
                <a:t>base</a:t>
              </a:r>
              <a:endParaRPr lang="en-US" baseline="-50000" dirty="0"/>
            </a:p>
          </p:txBody>
        </p:sp>
        <p:sp>
          <p:nvSpPr>
            <p:cNvPr id="32" name="TextBox 31"/>
            <p:cNvSpPr txBox="1"/>
            <p:nvPr/>
          </p:nvSpPr>
          <p:spPr>
            <a:xfrm>
              <a:off x="4960283" y="6021596"/>
              <a:ext cx="657319" cy="369332"/>
            </a:xfrm>
            <a:prstGeom prst="rect">
              <a:avLst/>
            </a:prstGeom>
            <a:noFill/>
          </p:spPr>
          <p:txBody>
            <a:bodyPr wrap="none" rtlCol="0">
              <a:spAutoFit/>
            </a:bodyPr>
            <a:lstStyle/>
            <a:p>
              <a:r>
                <a:rPr lang="en-US" smtClean="0"/>
                <a:t>W</a:t>
              </a:r>
              <a:r>
                <a:rPr lang="en-US" baseline="-25000" smtClean="0"/>
                <a:t>d</a:t>
              </a:r>
              <a:r>
                <a:rPr lang="en-US" baseline="-50000" smtClean="0"/>
                <a:t>end</a:t>
              </a:r>
              <a:endParaRPr lang="en-US" baseline="-50000" dirty="0"/>
            </a:p>
          </p:txBody>
        </p:sp>
        <p:sp>
          <p:nvSpPr>
            <p:cNvPr id="33" name="TextBox 32"/>
            <p:cNvSpPr txBox="1"/>
            <p:nvPr/>
          </p:nvSpPr>
          <p:spPr>
            <a:xfrm>
              <a:off x="204253" y="3568035"/>
              <a:ext cx="717828" cy="369332"/>
            </a:xfrm>
            <a:prstGeom prst="rect">
              <a:avLst/>
            </a:prstGeom>
            <a:noFill/>
          </p:spPr>
          <p:txBody>
            <a:bodyPr wrap="none" rtlCol="0">
              <a:spAutoFit/>
            </a:bodyPr>
            <a:lstStyle/>
            <a:p>
              <a:r>
                <a:rPr lang="en-US" smtClean="0"/>
                <a:t>W</a:t>
              </a:r>
              <a:r>
                <a:rPr lang="en-US" baseline="-25000" smtClean="0"/>
                <a:t>a</a:t>
              </a:r>
              <a:r>
                <a:rPr lang="en-US" baseline="-50000" smtClean="0"/>
                <a:t>base</a:t>
              </a:r>
              <a:endParaRPr lang="en-US" baseline="-50000" dirty="0"/>
            </a:p>
          </p:txBody>
        </p:sp>
        <p:sp>
          <p:nvSpPr>
            <p:cNvPr id="34" name="TextBox 33"/>
            <p:cNvSpPr txBox="1"/>
            <p:nvPr/>
          </p:nvSpPr>
          <p:spPr>
            <a:xfrm>
              <a:off x="732877" y="5997945"/>
              <a:ext cx="590622" cy="369332"/>
            </a:xfrm>
            <a:prstGeom prst="rect">
              <a:avLst/>
            </a:prstGeom>
            <a:noFill/>
          </p:spPr>
          <p:txBody>
            <a:bodyPr wrap="none" rtlCol="0">
              <a:spAutoFit/>
            </a:bodyPr>
            <a:lstStyle/>
            <a:p>
              <a:r>
                <a:rPr lang="en-US" smtClean="0"/>
                <a:t>W</a:t>
              </a:r>
              <a:r>
                <a:rPr lang="en-US" baseline="-25000" smtClean="0"/>
                <a:t>d</a:t>
              </a:r>
              <a:r>
                <a:rPr lang="en-US" baseline="-50000" smtClean="0"/>
                <a:t>ref</a:t>
              </a:r>
              <a:endParaRPr lang="en-US" baseline="-50000" dirty="0"/>
            </a:p>
          </p:txBody>
        </p:sp>
        <p:sp>
          <p:nvSpPr>
            <p:cNvPr id="35" name="TextBox 34"/>
            <p:cNvSpPr txBox="1"/>
            <p:nvPr/>
          </p:nvSpPr>
          <p:spPr>
            <a:xfrm>
              <a:off x="191839" y="2490602"/>
              <a:ext cx="583016" cy="369332"/>
            </a:xfrm>
            <a:prstGeom prst="rect">
              <a:avLst/>
            </a:prstGeom>
            <a:noFill/>
          </p:spPr>
          <p:txBody>
            <a:bodyPr wrap="none" rtlCol="0">
              <a:spAutoFit/>
            </a:bodyPr>
            <a:lstStyle/>
            <a:p>
              <a:r>
                <a:rPr lang="en-US" smtClean="0"/>
                <a:t>W</a:t>
              </a:r>
              <a:r>
                <a:rPr lang="en-US" baseline="-25000" smtClean="0"/>
                <a:t>a</a:t>
              </a:r>
              <a:r>
                <a:rPr lang="en-US" baseline="-50000" smtClean="0"/>
                <a:t>ref</a:t>
              </a:r>
              <a:endParaRPr lang="en-US" baseline="-50000" dirty="0"/>
            </a:p>
          </p:txBody>
        </p:sp>
        <p:cxnSp>
          <p:nvCxnSpPr>
            <p:cNvPr id="36" name="Straight Connector 35"/>
            <p:cNvCxnSpPr/>
            <p:nvPr/>
          </p:nvCxnSpPr>
          <p:spPr>
            <a:xfrm flipV="1">
              <a:off x="3682355" y="2247900"/>
              <a:ext cx="0" cy="37397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953185" y="2677533"/>
              <a:ext cx="4249951" cy="3309648"/>
            </a:xfrm>
            <a:custGeom>
              <a:avLst/>
              <a:gdLst>
                <a:gd name="connsiteX0" fmla="*/ 0 w 6343200"/>
                <a:gd name="connsiteY0" fmla="*/ 0 h 4867200"/>
                <a:gd name="connsiteX1" fmla="*/ 950400 w 6343200"/>
                <a:gd name="connsiteY1" fmla="*/ 108000 h 4867200"/>
                <a:gd name="connsiteX2" fmla="*/ 1771200 w 6343200"/>
                <a:gd name="connsiteY2" fmla="*/ 316800 h 4867200"/>
                <a:gd name="connsiteX3" fmla="*/ 2433600 w 6343200"/>
                <a:gd name="connsiteY3" fmla="*/ 576000 h 4867200"/>
                <a:gd name="connsiteX4" fmla="*/ 3427200 w 6343200"/>
                <a:gd name="connsiteY4" fmla="*/ 1123200 h 4867200"/>
                <a:gd name="connsiteX5" fmla="*/ 4154400 w 6343200"/>
                <a:gd name="connsiteY5" fmla="*/ 1641600 h 4867200"/>
                <a:gd name="connsiteX6" fmla="*/ 4946400 w 6343200"/>
                <a:gd name="connsiteY6" fmla="*/ 2332800 h 4867200"/>
                <a:gd name="connsiteX7" fmla="*/ 5500800 w 6343200"/>
                <a:gd name="connsiteY7" fmla="*/ 2959200 h 4867200"/>
                <a:gd name="connsiteX8" fmla="*/ 5947200 w 6343200"/>
                <a:gd name="connsiteY8" fmla="*/ 3729600 h 4867200"/>
                <a:gd name="connsiteX9" fmla="*/ 6264000 w 6343200"/>
                <a:gd name="connsiteY9" fmla="*/ 4507200 h 4867200"/>
                <a:gd name="connsiteX10" fmla="*/ 6343200 w 6343200"/>
                <a:gd name="connsiteY10" fmla="*/ 4867200 h 48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3200" h="4867200">
                  <a:moveTo>
                    <a:pt x="0" y="0"/>
                  </a:moveTo>
                  <a:cubicBezTo>
                    <a:pt x="327600" y="27600"/>
                    <a:pt x="655200" y="55200"/>
                    <a:pt x="950400" y="108000"/>
                  </a:cubicBezTo>
                  <a:cubicBezTo>
                    <a:pt x="1245600" y="160800"/>
                    <a:pt x="1524000" y="238800"/>
                    <a:pt x="1771200" y="316800"/>
                  </a:cubicBezTo>
                  <a:cubicBezTo>
                    <a:pt x="2018400" y="394800"/>
                    <a:pt x="2157600" y="441600"/>
                    <a:pt x="2433600" y="576000"/>
                  </a:cubicBezTo>
                  <a:cubicBezTo>
                    <a:pt x="2709600" y="710400"/>
                    <a:pt x="3140400" y="945600"/>
                    <a:pt x="3427200" y="1123200"/>
                  </a:cubicBezTo>
                  <a:cubicBezTo>
                    <a:pt x="3714000" y="1300800"/>
                    <a:pt x="3901200" y="1440000"/>
                    <a:pt x="4154400" y="1641600"/>
                  </a:cubicBezTo>
                  <a:cubicBezTo>
                    <a:pt x="4407600" y="1843200"/>
                    <a:pt x="4722000" y="2113200"/>
                    <a:pt x="4946400" y="2332800"/>
                  </a:cubicBezTo>
                  <a:cubicBezTo>
                    <a:pt x="5170800" y="2552400"/>
                    <a:pt x="5334000" y="2726400"/>
                    <a:pt x="5500800" y="2959200"/>
                  </a:cubicBezTo>
                  <a:cubicBezTo>
                    <a:pt x="5667600" y="3192000"/>
                    <a:pt x="5820000" y="3471600"/>
                    <a:pt x="5947200" y="3729600"/>
                  </a:cubicBezTo>
                  <a:cubicBezTo>
                    <a:pt x="6074400" y="3987600"/>
                    <a:pt x="6198000" y="4317600"/>
                    <a:pt x="6264000" y="4507200"/>
                  </a:cubicBezTo>
                  <a:cubicBezTo>
                    <a:pt x="6330000" y="4696800"/>
                    <a:pt x="6336600" y="4782000"/>
                    <a:pt x="6343200" y="4867200"/>
                  </a:cubicBezTo>
                </a:path>
              </a:pathLst>
            </a:custGeom>
            <a:noFill/>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4" name="Rectangle 23"/>
            <p:cNvSpPr/>
            <p:nvPr/>
          </p:nvSpPr>
          <p:spPr>
            <a:xfrm>
              <a:off x="1171137" y="4593248"/>
              <a:ext cx="1159109"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nonIsolated</a:t>
              </a:r>
              <a:endParaRPr lang="en-US" b="1" kern="0" dirty="0" smtClean="0">
                <a:solidFill>
                  <a:schemeClr val="tx1"/>
                </a:solidFill>
                <a:ea typeface="Arial Unicode MS" pitchFamily="34" charset="-128"/>
                <a:cs typeface="Arial Unicode MS" pitchFamily="34" charset="-128"/>
              </a:endParaRPr>
            </a:p>
          </p:txBody>
        </p:sp>
        <p:sp>
          <p:nvSpPr>
            <p:cNvPr id="26" name="Rectangle 25"/>
            <p:cNvSpPr/>
            <p:nvPr/>
          </p:nvSpPr>
          <p:spPr>
            <a:xfrm>
              <a:off x="2330246" y="3666823"/>
              <a:ext cx="1116244"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measured</a:t>
              </a:r>
              <a:endParaRPr lang="en-US" b="1" kern="0" dirty="0" smtClean="0">
                <a:solidFill>
                  <a:schemeClr val="tx1"/>
                </a:solidFill>
                <a:ea typeface="Arial Unicode MS" pitchFamily="34" charset="-128"/>
                <a:cs typeface="Arial Unicode MS" pitchFamily="34" charset="-128"/>
              </a:endParaRPr>
            </a:p>
          </p:txBody>
        </p:sp>
        <p:sp>
          <p:nvSpPr>
            <p:cNvPr id="37" name="Rectangle 36"/>
            <p:cNvSpPr/>
            <p:nvPr/>
          </p:nvSpPr>
          <p:spPr>
            <a:xfrm>
              <a:off x="4080195" y="2926630"/>
              <a:ext cx="1159109" cy="450275"/>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mtClean="0"/>
                <a:t>A</a:t>
              </a:r>
              <a:r>
                <a:rPr lang="en-US" baseline="-25000" smtClean="0"/>
                <a:t>Isolated</a:t>
              </a:r>
              <a:endParaRPr lang="en-US" b="1" kern="0" dirty="0" smtClean="0">
                <a:solidFill>
                  <a:schemeClr val="tx1"/>
                </a:solidFill>
                <a:ea typeface="Arial Unicode MS" pitchFamily="34" charset="-128"/>
                <a:cs typeface="Arial Unicode MS" pitchFamily="34" charset="-128"/>
              </a:endParaRPr>
            </a:p>
          </p:txBody>
        </p:sp>
      </p:grpSp>
      <p:sp>
        <p:nvSpPr>
          <p:cNvPr id="38" name="TextBox 37"/>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14033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dirty="0" smtClean="0"/>
              <a:t>Isolation </a:t>
            </a:r>
            <a:r>
              <a:rPr lang="en-US" dirty="0"/>
              <a:t>and Shared Resources</a:t>
            </a:r>
          </a:p>
        </p:txBody>
      </p:sp>
      <p:sp>
        <p:nvSpPr>
          <p:cNvPr id="77" name="Down Arrow 76"/>
          <p:cNvSpPr/>
          <p:nvPr/>
        </p:nvSpPr>
        <p:spPr bwMode="gray">
          <a:xfrm rot="16200000">
            <a:off x="1095228" y="4717574"/>
            <a:ext cx="2111188" cy="540894"/>
          </a:xfrm>
          <a:prstGeom prst="downArrow">
            <a:avLst>
              <a:gd name="adj1" fmla="val 50000"/>
              <a:gd name="adj2" fmla="val 52578"/>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provides</a:t>
            </a:r>
          </a:p>
        </p:txBody>
      </p:sp>
      <p:sp>
        <p:nvSpPr>
          <p:cNvPr id="41" name="TextBox 40"/>
          <p:cNvSpPr txBox="1"/>
          <p:nvPr/>
        </p:nvSpPr>
        <p:spPr>
          <a:xfrm>
            <a:off x="353956" y="5666552"/>
            <a:ext cx="169277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smtClean="0">
                <a:ea typeface="Arial Unicode MS" pitchFamily="34" charset="-128"/>
                <a:cs typeface="Arial Unicode MS" pitchFamily="34" charset="-128"/>
              </a:rPr>
              <a:t>Service Provider</a:t>
            </a:r>
            <a:endParaRPr lang="en-US" sz="1800" kern="0" dirty="0" smtClean="0">
              <a:ea typeface="Arial Unicode MS" pitchFamily="34" charset="-128"/>
              <a:cs typeface="Arial Unicode MS" pitchFamily="34" charset="-128"/>
            </a:endParaRPr>
          </a:p>
        </p:txBody>
      </p:sp>
      <p:sp>
        <p:nvSpPr>
          <p:cNvPr id="31" name="Abgerundete rechteckige Legende 105"/>
          <p:cNvSpPr/>
          <p:nvPr/>
        </p:nvSpPr>
        <p:spPr bwMode="gray">
          <a:xfrm>
            <a:off x="222285" y="2715273"/>
            <a:ext cx="2612953" cy="1042381"/>
          </a:xfrm>
          <a:prstGeom prst="wedgeRoundRectCallout">
            <a:avLst>
              <a:gd name="adj1" fmla="val -18657"/>
              <a:gd name="adj2" fmla="val 73481"/>
              <a:gd name="adj3" fmla="val 16667"/>
            </a:avLst>
          </a:prstGeom>
          <a:ln>
            <a:solidFill>
              <a:srgbClr val="A26C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L="184150" indent="-184150" algn="ctr" fontAlgn="base">
              <a:spcBef>
                <a:spcPct val="50000"/>
              </a:spcBef>
              <a:spcAft>
                <a:spcPct val="0"/>
              </a:spcAft>
              <a:buClr>
                <a:srgbClr val="F0AB00"/>
              </a:buClr>
              <a:buSzPct val="80000"/>
            </a:pPr>
            <a:r>
              <a:rPr lang="en-US" sz="1600" i="1" noProof="0" dirty="0" smtClean="0">
                <a:sym typeface="Wingdings" pitchFamily="2" charset="2"/>
              </a:rPr>
              <a:t>High overhead, low utilization </a:t>
            </a:r>
          </a:p>
          <a:p>
            <a:pPr marL="184150" indent="-184150" algn="ctr" fontAlgn="base">
              <a:spcBef>
                <a:spcPct val="50000"/>
              </a:spcBef>
              <a:spcAft>
                <a:spcPct val="0"/>
              </a:spcAft>
              <a:buClr>
                <a:srgbClr val="F0AB00"/>
              </a:buClr>
              <a:buSzPct val="80000"/>
            </a:pPr>
            <a:r>
              <a:rPr lang="en-US" sz="1600" i="1" noProof="0" dirty="0" smtClean="0">
                <a:sym typeface="Wingdings" pitchFamily="2" charset="2"/>
              </a:rPr>
              <a:t> need to share</a:t>
            </a: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sym typeface="Wingdings" pitchFamily="2" charset="2"/>
            </a:endParaRPr>
          </a:p>
        </p:txBody>
      </p:sp>
      <p:grpSp>
        <p:nvGrpSpPr>
          <p:cNvPr id="8" name="Group 7"/>
          <p:cNvGrpSpPr/>
          <p:nvPr/>
        </p:nvGrpSpPr>
        <p:grpSpPr>
          <a:xfrm>
            <a:off x="2678611" y="4161209"/>
            <a:ext cx="1835724" cy="1526965"/>
            <a:chOff x="1044341" y="2554799"/>
            <a:chExt cx="7613884" cy="1526965"/>
          </a:xfrm>
        </p:grpSpPr>
        <p:sp>
          <p:nvSpPr>
            <p:cNvPr id="97" name="Rectangle 3"/>
            <p:cNvSpPr/>
            <p:nvPr/>
          </p:nvSpPr>
          <p:spPr bwMode="auto">
            <a:xfrm>
              <a:off x="1044341" y="3738827"/>
              <a:ext cx="7613884" cy="3429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t>Hardware</a:t>
              </a:r>
            </a:p>
          </p:txBody>
        </p:sp>
        <p:sp>
          <p:nvSpPr>
            <p:cNvPr id="99" name="Rectangle 98"/>
            <p:cNvSpPr/>
            <p:nvPr/>
          </p:nvSpPr>
          <p:spPr>
            <a:xfrm>
              <a:off x="1044341" y="3393118"/>
              <a:ext cx="7613884" cy="3406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t>Operating System</a:t>
              </a:r>
            </a:p>
          </p:txBody>
        </p:sp>
        <p:sp>
          <p:nvSpPr>
            <p:cNvPr id="103" name="Rectangle 102"/>
            <p:cNvSpPr/>
            <p:nvPr/>
          </p:nvSpPr>
          <p:spPr>
            <a:xfrm>
              <a:off x="1044341" y="2554799"/>
              <a:ext cx="7613884" cy="83284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1600"/>
                <a:t>Middleware</a:t>
              </a:r>
            </a:p>
          </p:txBody>
        </p:sp>
        <p:sp>
          <p:nvSpPr>
            <p:cNvPr id="104" name="Rounded Rectangle 103"/>
            <p:cNvSpPr/>
            <p:nvPr/>
          </p:nvSpPr>
          <p:spPr>
            <a:xfrm>
              <a:off x="1294455" y="2669100"/>
              <a:ext cx="7086128" cy="387802"/>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600" dirty="0"/>
                <a:t>Application</a:t>
              </a:r>
            </a:p>
          </p:txBody>
        </p:sp>
      </p:grpSp>
      <p:grpSp>
        <p:nvGrpSpPr>
          <p:cNvPr id="105" name="Group 8"/>
          <p:cNvGrpSpPr>
            <a:grpSpLocks noChangeAspect="1"/>
          </p:cNvGrpSpPr>
          <p:nvPr/>
        </p:nvGrpSpPr>
        <p:grpSpPr bwMode="auto">
          <a:xfrm>
            <a:off x="5534036" y="2807538"/>
            <a:ext cx="644442" cy="790046"/>
            <a:chOff x="2160" y="672"/>
            <a:chExt cx="672" cy="670"/>
          </a:xfrm>
        </p:grpSpPr>
        <p:sp>
          <p:nvSpPr>
            <p:cNvPr id="107"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11"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1"/>
            <p:cNvSpPr>
              <a:spLocks/>
            </p:cNvSpPr>
            <p:nvPr/>
          </p:nvSpPr>
          <p:spPr bwMode="auto">
            <a:xfrm>
              <a:off x="2211" y="725"/>
              <a:ext cx="565"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13"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4"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1"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2"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3"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4"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5"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6"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7"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8"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9"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0"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1"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2"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3"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4"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5"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6"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7"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138" name="Group 154"/>
          <p:cNvGrpSpPr>
            <a:grpSpLocks/>
          </p:cNvGrpSpPr>
          <p:nvPr/>
        </p:nvGrpSpPr>
        <p:grpSpPr bwMode="auto">
          <a:xfrm>
            <a:off x="5471739" y="2276744"/>
            <a:ext cx="761936" cy="464368"/>
            <a:chOff x="3429000" y="695325"/>
            <a:chExt cx="1600200" cy="600075"/>
          </a:xfrm>
          <a:solidFill>
            <a:schemeClr val="accent2"/>
          </a:solidFill>
        </p:grpSpPr>
        <p:sp>
          <p:nvSpPr>
            <p:cNvPr id="139"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140"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141" name="Rectangle 140"/>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42" name="Rectangle 141"/>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43" name="Rectangle 142"/>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cxnSp>
        <p:nvCxnSpPr>
          <p:cNvPr id="144" name="Straight Arrow Connector 143"/>
          <p:cNvCxnSpPr>
            <a:stCxn id="107" idx="2"/>
            <a:endCxn id="234" idx="0"/>
          </p:cNvCxnSpPr>
          <p:nvPr/>
        </p:nvCxnSpPr>
        <p:spPr>
          <a:xfrm>
            <a:off x="5856257" y="3597584"/>
            <a:ext cx="6586" cy="563625"/>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145" name="Group 39"/>
          <p:cNvGrpSpPr>
            <a:grpSpLocks noChangeAspect="1"/>
          </p:cNvGrpSpPr>
          <p:nvPr/>
        </p:nvGrpSpPr>
        <p:grpSpPr bwMode="auto">
          <a:xfrm>
            <a:off x="3259632" y="2833917"/>
            <a:ext cx="662837" cy="796625"/>
            <a:chOff x="864" y="672"/>
            <a:chExt cx="672" cy="670"/>
          </a:xfrm>
        </p:grpSpPr>
        <p:sp>
          <p:nvSpPr>
            <p:cNvPr id="146" name="AutoShape 38"/>
            <p:cNvSpPr>
              <a:spLocks noChangeAspect="1" noChangeArrowheads="1" noTextEdit="1"/>
            </p:cNvSpPr>
            <p:nvPr/>
          </p:nvSpPr>
          <p:spPr bwMode="auto">
            <a:xfrm>
              <a:off x="864"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7" name="Freeform 40"/>
            <p:cNvSpPr>
              <a:spLocks/>
            </p:cNvSpPr>
            <p:nvPr/>
          </p:nvSpPr>
          <p:spPr bwMode="auto">
            <a:xfrm>
              <a:off x="864" y="672"/>
              <a:ext cx="670" cy="670"/>
            </a:xfrm>
            <a:custGeom>
              <a:avLst/>
              <a:gdLst>
                <a:gd name="T0" fmla="*/ 0 w 2009"/>
                <a:gd name="T1" fmla="*/ 0 h 2010"/>
                <a:gd name="T2" fmla="*/ 0 w 2009"/>
                <a:gd name="T3" fmla="*/ 0 h 2010"/>
                <a:gd name="T4" fmla="*/ 0 w 2009"/>
                <a:gd name="T5" fmla="*/ 0 h 2010"/>
                <a:gd name="T6" fmla="*/ 0 w 2009"/>
                <a:gd name="T7" fmla="*/ 0 h 2010"/>
                <a:gd name="T8" fmla="*/ 0 w 2009"/>
                <a:gd name="T9" fmla="*/ 0 h 2010"/>
                <a:gd name="T10" fmla="*/ 0 w 2009"/>
                <a:gd name="T11" fmla="*/ 0 h 2010"/>
                <a:gd name="T12" fmla="*/ 0 w 2009"/>
                <a:gd name="T13" fmla="*/ 0 h 2010"/>
                <a:gd name="T14" fmla="*/ 0 w 2009"/>
                <a:gd name="T15" fmla="*/ 0 h 2010"/>
                <a:gd name="T16" fmla="*/ 0 w 2009"/>
                <a:gd name="T17" fmla="*/ 0 h 2010"/>
                <a:gd name="T18" fmla="*/ 0 w 2009"/>
                <a:gd name="T19" fmla="*/ 0 h 2010"/>
                <a:gd name="T20" fmla="*/ 0 w 2009"/>
                <a:gd name="T21" fmla="*/ 1 h 2010"/>
                <a:gd name="T22" fmla="*/ 0 w 2009"/>
                <a:gd name="T23" fmla="*/ 1 h 2010"/>
                <a:gd name="T24" fmla="*/ 0 w 2009"/>
                <a:gd name="T25" fmla="*/ 1 h 2010"/>
                <a:gd name="T26" fmla="*/ 0 w 2009"/>
                <a:gd name="T27" fmla="*/ 1 h 2010"/>
                <a:gd name="T28" fmla="*/ 0 w 2009"/>
                <a:gd name="T29" fmla="*/ 1 h 2010"/>
                <a:gd name="T30" fmla="*/ 0 w 2009"/>
                <a:gd name="T31" fmla="*/ 1 h 2010"/>
                <a:gd name="T32" fmla="*/ 0 w 2009"/>
                <a:gd name="T33" fmla="*/ 1 h 2010"/>
                <a:gd name="T34" fmla="*/ 0 w 2009"/>
                <a:gd name="T35" fmla="*/ 1 h 2010"/>
                <a:gd name="T36" fmla="*/ 0 w 2009"/>
                <a:gd name="T37" fmla="*/ 1 h 2010"/>
                <a:gd name="T38" fmla="*/ 1 w 2009"/>
                <a:gd name="T39" fmla="*/ 1 h 2010"/>
                <a:gd name="T40" fmla="*/ 1 w 2009"/>
                <a:gd name="T41" fmla="*/ 1 h 2010"/>
                <a:gd name="T42" fmla="*/ 1 w 2009"/>
                <a:gd name="T43" fmla="*/ 1 h 2010"/>
                <a:gd name="T44" fmla="*/ 1 w 2009"/>
                <a:gd name="T45" fmla="*/ 1 h 2010"/>
                <a:gd name="T46" fmla="*/ 1 w 2009"/>
                <a:gd name="T47" fmla="*/ 1 h 2010"/>
                <a:gd name="T48" fmla="*/ 1 w 2009"/>
                <a:gd name="T49" fmla="*/ 1 h 2010"/>
                <a:gd name="T50" fmla="*/ 1 w 2009"/>
                <a:gd name="T51" fmla="*/ 1 h 2010"/>
                <a:gd name="T52" fmla="*/ 1 w 2009"/>
                <a:gd name="T53" fmla="*/ 1 h 2010"/>
                <a:gd name="T54" fmla="*/ 1 w 2009"/>
                <a:gd name="T55" fmla="*/ 1 h 2010"/>
                <a:gd name="T56" fmla="*/ 1 w 2009"/>
                <a:gd name="T57" fmla="*/ 0 h 2010"/>
                <a:gd name="T58" fmla="*/ 1 w 2009"/>
                <a:gd name="T59" fmla="*/ 0 h 2010"/>
                <a:gd name="T60" fmla="*/ 1 w 2009"/>
                <a:gd name="T61" fmla="*/ 0 h 2010"/>
                <a:gd name="T62" fmla="*/ 1 w 2009"/>
                <a:gd name="T63" fmla="*/ 0 h 2010"/>
                <a:gd name="T64" fmla="*/ 1 w 2009"/>
                <a:gd name="T65" fmla="*/ 0 h 2010"/>
                <a:gd name="T66" fmla="*/ 1 w 2009"/>
                <a:gd name="T67" fmla="*/ 0 h 2010"/>
                <a:gd name="T68" fmla="*/ 1 w 2009"/>
                <a:gd name="T69" fmla="*/ 0 h 2010"/>
                <a:gd name="T70" fmla="*/ 1 w 2009"/>
                <a:gd name="T71" fmla="*/ 0 h 2010"/>
                <a:gd name="T72" fmla="*/ 1 w 2009"/>
                <a:gd name="T73" fmla="*/ 0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1"/>
            </a:solidFill>
            <a:ln w="9525">
              <a:solidFill>
                <a:schemeClr val="accent1"/>
              </a:solidFill>
              <a:round/>
              <a:headEnd/>
              <a:tailEnd/>
            </a:ln>
          </p:spPr>
          <p:txBody>
            <a:bodyPr/>
            <a:lstStyle/>
            <a:p>
              <a:endParaRPr lang="en-US"/>
            </a:p>
          </p:txBody>
        </p:sp>
        <p:sp>
          <p:nvSpPr>
            <p:cNvPr id="148" name="Freeform 41"/>
            <p:cNvSpPr>
              <a:spLocks/>
            </p:cNvSpPr>
            <p:nvPr/>
          </p:nvSpPr>
          <p:spPr bwMode="auto">
            <a:xfrm>
              <a:off x="899"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42"/>
            <p:cNvSpPr>
              <a:spLocks/>
            </p:cNvSpPr>
            <p:nvPr/>
          </p:nvSpPr>
          <p:spPr bwMode="auto">
            <a:xfrm>
              <a:off x="905" y="724"/>
              <a:ext cx="564" cy="565"/>
            </a:xfrm>
            <a:custGeom>
              <a:avLst/>
              <a:gdLst>
                <a:gd name="T0" fmla="*/ 0 w 1693"/>
                <a:gd name="T1" fmla="*/ 0 h 1694"/>
                <a:gd name="T2" fmla="*/ 0 w 1693"/>
                <a:gd name="T3" fmla="*/ 0 h 1694"/>
                <a:gd name="T4" fmla="*/ 0 w 1693"/>
                <a:gd name="T5" fmla="*/ 0 h 1694"/>
                <a:gd name="T6" fmla="*/ 0 w 1693"/>
                <a:gd name="T7" fmla="*/ 0 h 1694"/>
                <a:gd name="T8" fmla="*/ 0 w 1693"/>
                <a:gd name="T9" fmla="*/ 0 h 1694"/>
                <a:gd name="T10" fmla="*/ 0 w 1693"/>
                <a:gd name="T11" fmla="*/ 0 h 1694"/>
                <a:gd name="T12" fmla="*/ 0 w 1693"/>
                <a:gd name="T13" fmla="*/ 0 h 1694"/>
                <a:gd name="T14" fmla="*/ 0 w 1693"/>
                <a:gd name="T15" fmla="*/ 0 h 1694"/>
                <a:gd name="T16" fmla="*/ 0 w 1693"/>
                <a:gd name="T17" fmla="*/ 0 h 1694"/>
                <a:gd name="T18" fmla="*/ 0 w 1693"/>
                <a:gd name="T19" fmla="*/ 0 h 1694"/>
                <a:gd name="T20" fmla="*/ 0 w 1693"/>
                <a:gd name="T21" fmla="*/ 1 h 1694"/>
                <a:gd name="T22" fmla="*/ 0 w 1693"/>
                <a:gd name="T23" fmla="*/ 1 h 1694"/>
                <a:gd name="T24" fmla="*/ 0 w 1693"/>
                <a:gd name="T25" fmla="*/ 1 h 1694"/>
                <a:gd name="T26" fmla="*/ 0 w 1693"/>
                <a:gd name="T27" fmla="*/ 1 h 1694"/>
                <a:gd name="T28" fmla="*/ 0 w 1693"/>
                <a:gd name="T29" fmla="*/ 1 h 1694"/>
                <a:gd name="T30" fmla="*/ 0 w 1693"/>
                <a:gd name="T31" fmla="*/ 1 h 1694"/>
                <a:gd name="T32" fmla="*/ 0 w 1693"/>
                <a:gd name="T33" fmla="*/ 1 h 1694"/>
                <a:gd name="T34" fmla="*/ 0 w 1693"/>
                <a:gd name="T35" fmla="*/ 1 h 1694"/>
                <a:gd name="T36" fmla="*/ 0 w 1693"/>
                <a:gd name="T37" fmla="*/ 1 h 1694"/>
                <a:gd name="T38" fmla="*/ 1 w 1693"/>
                <a:gd name="T39" fmla="*/ 1 h 1694"/>
                <a:gd name="T40" fmla="*/ 1 w 1693"/>
                <a:gd name="T41" fmla="*/ 1 h 1694"/>
                <a:gd name="T42" fmla="*/ 1 w 1693"/>
                <a:gd name="T43" fmla="*/ 1 h 1694"/>
                <a:gd name="T44" fmla="*/ 1 w 1693"/>
                <a:gd name="T45" fmla="*/ 1 h 1694"/>
                <a:gd name="T46" fmla="*/ 1 w 1693"/>
                <a:gd name="T47" fmla="*/ 1 h 1694"/>
                <a:gd name="T48" fmla="*/ 1 w 1693"/>
                <a:gd name="T49" fmla="*/ 1 h 1694"/>
                <a:gd name="T50" fmla="*/ 1 w 1693"/>
                <a:gd name="T51" fmla="*/ 1 h 1694"/>
                <a:gd name="T52" fmla="*/ 1 w 1693"/>
                <a:gd name="T53" fmla="*/ 1 h 1694"/>
                <a:gd name="T54" fmla="*/ 1 w 1693"/>
                <a:gd name="T55" fmla="*/ 1 h 1694"/>
                <a:gd name="T56" fmla="*/ 1 w 1693"/>
                <a:gd name="T57" fmla="*/ 0 h 1694"/>
                <a:gd name="T58" fmla="*/ 1 w 1693"/>
                <a:gd name="T59" fmla="*/ 0 h 1694"/>
                <a:gd name="T60" fmla="*/ 1 w 1693"/>
                <a:gd name="T61" fmla="*/ 0 h 1694"/>
                <a:gd name="T62" fmla="*/ 1 w 1693"/>
                <a:gd name="T63" fmla="*/ 0 h 1694"/>
                <a:gd name="T64" fmla="*/ 1 w 1693"/>
                <a:gd name="T65" fmla="*/ 0 h 1694"/>
                <a:gd name="T66" fmla="*/ 1 w 1693"/>
                <a:gd name="T67" fmla="*/ 0 h 1694"/>
                <a:gd name="T68" fmla="*/ 1 w 1693"/>
                <a:gd name="T69" fmla="*/ 0 h 1694"/>
                <a:gd name="T70" fmla="*/ 1 w 1693"/>
                <a:gd name="T71" fmla="*/ 0 h 1694"/>
                <a:gd name="T72" fmla="*/ 1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1"/>
            </a:solidFill>
            <a:ln w="9525">
              <a:solidFill>
                <a:schemeClr val="accent1"/>
              </a:solidFill>
              <a:round/>
              <a:headEnd/>
              <a:tailEnd/>
            </a:ln>
          </p:spPr>
          <p:txBody>
            <a:bodyPr/>
            <a:lstStyle/>
            <a:p>
              <a:endParaRPr lang="en-US"/>
            </a:p>
          </p:txBody>
        </p:sp>
        <p:sp>
          <p:nvSpPr>
            <p:cNvPr id="150" name="Rectangle 43"/>
            <p:cNvSpPr>
              <a:spLocks noChangeArrowheads="1"/>
            </p:cNvSpPr>
            <p:nvPr/>
          </p:nvSpPr>
          <p:spPr bwMode="auto">
            <a:xfrm>
              <a:off x="1000"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51" name="Freeform 44"/>
            <p:cNvSpPr>
              <a:spLocks/>
            </p:cNvSpPr>
            <p:nvPr/>
          </p:nvSpPr>
          <p:spPr bwMode="auto">
            <a:xfrm>
              <a:off x="1006"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45"/>
            <p:cNvSpPr>
              <a:spLocks/>
            </p:cNvSpPr>
            <p:nvPr/>
          </p:nvSpPr>
          <p:spPr bwMode="auto">
            <a:xfrm>
              <a:off x="1267"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6"/>
            <p:cNvSpPr>
              <a:spLocks/>
            </p:cNvSpPr>
            <p:nvPr/>
          </p:nvSpPr>
          <p:spPr bwMode="auto">
            <a:xfrm>
              <a:off x="1136"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7"/>
            <p:cNvSpPr>
              <a:spLocks/>
            </p:cNvSpPr>
            <p:nvPr/>
          </p:nvSpPr>
          <p:spPr bwMode="auto">
            <a:xfrm>
              <a:off x="1034"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8"/>
            <p:cNvSpPr>
              <a:spLocks/>
            </p:cNvSpPr>
            <p:nvPr/>
          </p:nvSpPr>
          <p:spPr bwMode="auto">
            <a:xfrm>
              <a:off x="1296"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9"/>
            <p:cNvSpPr>
              <a:spLocks/>
            </p:cNvSpPr>
            <p:nvPr/>
          </p:nvSpPr>
          <p:spPr bwMode="auto">
            <a:xfrm>
              <a:off x="1165"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Rectangle 50"/>
            <p:cNvSpPr>
              <a:spLocks noChangeArrowheads="1"/>
            </p:cNvSpPr>
            <p:nvPr/>
          </p:nvSpPr>
          <p:spPr bwMode="auto">
            <a:xfrm>
              <a:off x="1037"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58" name="Rectangle 51"/>
            <p:cNvSpPr>
              <a:spLocks noChangeArrowheads="1"/>
            </p:cNvSpPr>
            <p:nvPr/>
          </p:nvSpPr>
          <p:spPr bwMode="auto">
            <a:xfrm>
              <a:off x="1095"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59" name="Rectangle 52"/>
            <p:cNvSpPr>
              <a:spLocks noChangeArrowheads="1"/>
            </p:cNvSpPr>
            <p:nvPr/>
          </p:nvSpPr>
          <p:spPr bwMode="auto">
            <a:xfrm>
              <a:off x="1152"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0" name="Rectangle 53"/>
            <p:cNvSpPr>
              <a:spLocks noChangeArrowheads="1"/>
            </p:cNvSpPr>
            <p:nvPr/>
          </p:nvSpPr>
          <p:spPr bwMode="auto">
            <a:xfrm>
              <a:off x="1210"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1" name="Rectangle 54"/>
            <p:cNvSpPr>
              <a:spLocks noChangeArrowheads="1"/>
            </p:cNvSpPr>
            <p:nvPr/>
          </p:nvSpPr>
          <p:spPr bwMode="auto">
            <a:xfrm>
              <a:off x="1268"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2" name="Rectangle 55"/>
            <p:cNvSpPr>
              <a:spLocks noChangeArrowheads="1"/>
            </p:cNvSpPr>
            <p:nvPr/>
          </p:nvSpPr>
          <p:spPr bwMode="auto">
            <a:xfrm>
              <a:off x="1326"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3" name="Rectangle 56"/>
            <p:cNvSpPr>
              <a:spLocks noChangeArrowheads="1"/>
            </p:cNvSpPr>
            <p:nvPr/>
          </p:nvSpPr>
          <p:spPr bwMode="auto">
            <a:xfrm>
              <a:off x="1037"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4" name="Rectangle 57"/>
            <p:cNvSpPr>
              <a:spLocks noChangeArrowheads="1"/>
            </p:cNvSpPr>
            <p:nvPr/>
          </p:nvSpPr>
          <p:spPr bwMode="auto">
            <a:xfrm>
              <a:off x="1095"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5" name="Rectangle 58"/>
            <p:cNvSpPr>
              <a:spLocks noChangeArrowheads="1"/>
            </p:cNvSpPr>
            <p:nvPr/>
          </p:nvSpPr>
          <p:spPr bwMode="auto">
            <a:xfrm>
              <a:off x="1152"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6" name="Rectangle 59"/>
            <p:cNvSpPr>
              <a:spLocks noChangeArrowheads="1"/>
            </p:cNvSpPr>
            <p:nvPr/>
          </p:nvSpPr>
          <p:spPr bwMode="auto">
            <a:xfrm>
              <a:off x="1210"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7" name="Rectangle 60"/>
            <p:cNvSpPr>
              <a:spLocks noChangeArrowheads="1"/>
            </p:cNvSpPr>
            <p:nvPr/>
          </p:nvSpPr>
          <p:spPr bwMode="auto">
            <a:xfrm>
              <a:off x="1268"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8" name="Rectangle 61"/>
            <p:cNvSpPr>
              <a:spLocks noChangeArrowheads="1"/>
            </p:cNvSpPr>
            <p:nvPr/>
          </p:nvSpPr>
          <p:spPr bwMode="auto">
            <a:xfrm>
              <a:off x="1326"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9" name="Rectangle 62"/>
            <p:cNvSpPr>
              <a:spLocks noChangeArrowheads="1"/>
            </p:cNvSpPr>
            <p:nvPr/>
          </p:nvSpPr>
          <p:spPr bwMode="auto">
            <a:xfrm>
              <a:off x="1037"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0" name="Rectangle 63"/>
            <p:cNvSpPr>
              <a:spLocks noChangeArrowheads="1"/>
            </p:cNvSpPr>
            <p:nvPr/>
          </p:nvSpPr>
          <p:spPr bwMode="auto">
            <a:xfrm>
              <a:off x="1095"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1" name="Rectangle 64"/>
            <p:cNvSpPr>
              <a:spLocks noChangeArrowheads="1"/>
            </p:cNvSpPr>
            <p:nvPr/>
          </p:nvSpPr>
          <p:spPr bwMode="auto">
            <a:xfrm>
              <a:off x="1152"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2" name="Rectangle 65"/>
            <p:cNvSpPr>
              <a:spLocks noChangeArrowheads="1"/>
            </p:cNvSpPr>
            <p:nvPr/>
          </p:nvSpPr>
          <p:spPr bwMode="auto">
            <a:xfrm>
              <a:off x="1210"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3" name="Rectangle 66"/>
            <p:cNvSpPr>
              <a:spLocks noChangeArrowheads="1"/>
            </p:cNvSpPr>
            <p:nvPr/>
          </p:nvSpPr>
          <p:spPr bwMode="auto">
            <a:xfrm>
              <a:off x="1268"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4" name="Rectangle 67"/>
            <p:cNvSpPr>
              <a:spLocks noChangeArrowheads="1"/>
            </p:cNvSpPr>
            <p:nvPr/>
          </p:nvSpPr>
          <p:spPr bwMode="auto">
            <a:xfrm>
              <a:off x="1326"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cxnSp>
        <p:nvCxnSpPr>
          <p:cNvPr id="175" name="Straight Arrow Connector 174"/>
          <p:cNvCxnSpPr>
            <a:stCxn id="146" idx="2"/>
            <a:endCxn id="103" idx="0"/>
          </p:cNvCxnSpPr>
          <p:nvPr/>
        </p:nvCxnSpPr>
        <p:spPr bwMode="auto">
          <a:xfrm>
            <a:off x="3591051" y="3630542"/>
            <a:ext cx="5422" cy="53066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76" name="Group 155"/>
          <p:cNvGrpSpPr/>
          <p:nvPr/>
        </p:nvGrpSpPr>
        <p:grpSpPr bwMode="auto">
          <a:xfrm>
            <a:off x="3166090" y="2344270"/>
            <a:ext cx="807862" cy="446298"/>
            <a:chOff x="1295400" y="685800"/>
            <a:chExt cx="1600200" cy="609600"/>
          </a:xfrm>
          <a:solidFill>
            <a:schemeClr val="accent1"/>
          </a:solidFill>
        </p:grpSpPr>
        <p:sp>
          <p:nvSpPr>
            <p:cNvPr id="177"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178"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179" name="Rectangle 178"/>
            <p:cNvSpPr/>
            <p:nvPr/>
          </p:nvSpPr>
          <p:spPr>
            <a:xfrm>
              <a:off x="19050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0" name="Rectangle 179"/>
            <p:cNvSpPr/>
            <p:nvPr/>
          </p:nvSpPr>
          <p:spPr>
            <a:xfrm>
              <a:off x="20574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1" name="Rectangle 180"/>
            <p:cNvSpPr/>
            <p:nvPr/>
          </p:nvSpPr>
          <p:spPr>
            <a:xfrm>
              <a:off x="22098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nvGrpSpPr>
          <p:cNvPr id="182" name="Group 8"/>
          <p:cNvGrpSpPr>
            <a:grpSpLocks noChangeAspect="1"/>
          </p:cNvGrpSpPr>
          <p:nvPr/>
        </p:nvGrpSpPr>
        <p:grpSpPr bwMode="auto">
          <a:xfrm>
            <a:off x="7765098" y="2802246"/>
            <a:ext cx="644442" cy="790046"/>
            <a:chOff x="2160" y="672"/>
            <a:chExt cx="672" cy="670"/>
          </a:xfrm>
        </p:grpSpPr>
        <p:sp>
          <p:nvSpPr>
            <p:cNvPr id="183"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85"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1"/>
            <p:cNvSpPr>
              <a:spLocks/>
            </p:cNvSpPr>
            <p:nvPr/>
          </p:nvSpPr>
          <p:spPr bwMode="auto">
            <a:xfrm>
              <a:off x="2211" y="725"/>
              <a:ext cx="565"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87"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88"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5"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6"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7"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8"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9"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0"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1"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2"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3"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4"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5"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6"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7"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8"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9"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0"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1"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212" name="Group 154"/>
          <p:cNvGrpSpPr>
            <a:grpSpLocks/>
          </p:cNvGrpSpPr>
          <p:nvPr/>
        </p:nvGrpSpPr>
        <p:grpSpPr bwMode="auto">
          <a:xfrm>
            <a:off x="7702801" y="2271452"/>
            <a:ext cx="761936" cy="464368"/>
            <a:chOff x="3429000" y="695325"/>
            <a:chExt cx="1600200" cy="600075"/>
          </a:xfrm>
          <a:solidFill>
            <a:schemeClr val="accent2"/>
          </a:solidFill>
        </p:grpSpPr>
        <p:sp>
          <p:nvSpPr>
            <p:cNvPr id="213"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14"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15" name="Rectangle 214"/>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16" name="Rectangle 215"/>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17" name="Rectangle 216"/>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cxnSp>
        <p:nvCxnSpPr>
          <p:cNvPr id="219" name="Straight Arrow Connector 218"/>
          <p:cNvCxnSpPr>
            <a:stCxn id="183" idx="2"/>
            <a:endCxn id="256" idx="0"/>
          </p:cNvCxnSpPr>
          <p:nvPr/>
        </p:nvCxnSpPr>
        <p:spPr>
          <a:xfrm>
            <a:off x="8087319" y="3592292"/>
            <a:ext cx="939" cy="552441"/>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20" name="Group 155"/>
          <p:cNvGrpSpPr/>
          <p:nvPr/>
        </p:nvGrpSpPr>
        <p:grpSpPr bwMode="auto">
          <a:xfrm>
            <a:off x="3253206" y="2277007"/>
            <a:ext cx="807862" cy="446298"/>
            <a:chOff x="1295400" y="685800"/>
            <a:chExt cx="1600200" cy="609600"/>
          </a:xfrm>
          <a:solidFill>
            <a:schemeClr val="accent1"/>
          </a:solidFill>
        </p:grpSpPr>
        <p:sp>
          <p:nvSpPr>
            <p:cNvPr id="221"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2"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3" name="Rectangle 222"/>
            <p:cNvSpPr/>
            <p:nvPr/>
          </p:nvSpPr>
          <p:spPr>
            <a:xfrm>
              <a:off x="19050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24" name="Rectangle 223"/>
            <p:cNvSpPr/>
            <p:nvPr/>
          </p:nvSpPr>
          <p:spPr>
            <a:xfrm>
              <a:off x="20574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25" name="Rectangle 224"/>
            <p:cNvSpPr/>
            <p:nvPr/>
          </p:nvSpPr>
          <p:spPr>
            <a:xfrm>
              <a:off x="22098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nvGrpSpPr>
          <p:cNvPr id="226" name="Group 155"/>
          <p:cNvGrpSpPr/>
          <p:nvPr/>
        </p:nvGrpSpPr>
        <p:grpSpPr bwMode="auto">
          <a:xfrm>
            <a:off x="3345595" y="2210768"/>
            <a:ext cx="807862" cy="446298"/>
            <a:chOff x="1295400" y="685800"/>
            <a:chExt cx="1600200" cy="609600"/>
          </a:xfrm>
          <a:solidFill>
            <a:schemeClr val="accent1"/>
          </a:solidFill>
        </p:grpSpPr>
        <p:sp>
          <p:nvSpPr>
            <p:cNvPr id="227"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8"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9" name="Rectangle 228"/>
            <p:cNvSpPr/>
            <p:nvPr/>
          </p:nvSpPr>
          <p:spPr>
            <a:xfrm>
              <a:off x="19050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30" name="Rectangle 229"/>
            <p:cNvSpPr/>
            <p:nvPr/>
          </p:nvSpPr>
          <p:spPr>
            <a:xfrm>
              <a:off x="20574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31" name="Rectangle 230"/>
            <p:cNvSpPr/>
            <p:nvPr/>
          </p:nvSpPr>
          <p:spPr>
            <a:xfrm>
              <a:off x="22098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sp>
        <p:nvSpPr>
          <p:cNvPr id="27" name="AutoShape 3"/>
          <p:cNvSpPr>
            <a:spLocks noChangeAspect="1" noChangeArrowheads="1" noTextEdit="1"/>
          </p:cNvSpPr>
          <p:nvPr/>
        </p:nvSpPr>
        <p:spPr bwMode="auto">
          <a:xfrm>
            <a:off x="125961" y="4114830"/>
            <a:ext cx="1500188"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03" name="Group 2102"/>
          <p:cNvGrpSpPr/>
          <p:nvPr/>
        </p:nvGrpSpPr>
        <p:grpSpPr>
          <a:xfrm>
            <a:off x="541337" y="4179123"/>
            <a:ext cx="987425" cy="1374775"/>
            <a:chOff x="47625" y="2616993"/>
            <a:chExt cx="987425" cy="1374775"/>
          </a:xfrm>
        </p:grpSpPr>
        <p:sp>
          <p:nvSpPr>
            <p:cNvPr id="241" name="Freeform 14"/>
            <p:cNvSpPr>
              <a:spLocks/>
            </p:cNvSpPr>
            <p:nvPr/>
          </p:nvSpPr>
          <p:spPr bwMode="auto">
            <a:xfrm>
              <a:off x="463550" y="2632868"/>
              <a:ext cx="274638" cy="141287"/>
            </a:xfrm>
            <a:custGeom>
              <a:avLst/>
              <a:gdLst>
                <a:gd name="T0" fmla="*/ 233 w 520"/>
                <a:gd name="T1" fmla="*/ 75 h 180"/>
                <a:gd name="T2" fmla="*/ 241 w 520"/>
                <a:gd name="T3" fmla="*/ 76 h 180"/>
                <a:gd name="T4" fmla="*/ 262 w 520"/>
                <a:gd name="T5" fmla="*/ 82 h 180"/>
                <a:gd name="T6" fmla="*/ 292 w 520"/>
                <a:gd name="T7" fmla="*/ 89 h 180"/>
                <a:gd name="T8" fmla="*/ 330 w 520"/>
                <a:gd name="T9" fmla="*/ 98 h 180"/>
                <a:gd name="T10" fmla="*/ 367 w 520"/>
                <a:gd name="T11" fmla="*/ 110 h 180"/>
                <a:gd name="T12" fmla="*/ 403 w 520"/>
                <a:gd name="T13" fmla="*/ 124 h 180"/>
                <a:gd name="T14" fmla="*/ 434 w 520"/>
                <a:gd name="T15" fmla="*/ 141 h 180"/>
                <a:gd name="T16" fmla="*/ 453 w 520"/>
                <a:gd name="T17" fmla="*/ 160 h 180"/>
                <a:gd name="T18" fmla="*/ 468 w 520"/>
                <a:gd name="T19" fmla="*/ 173 h 180"/>
                <a:gd name="T20" fmla="*/ 485 w 520"/>
                <a:gd name="T21" fmla="*/ 174 h 180"/>
                <a:gd name="T22" fmla="*/ 500 w 520"/>
                <a:gd name="T23" fmla="*/ 166 h 180"/>
                <a:gd name="T24" fmla="*/ 513 w 520"/>
                <a:gd name="T25" fmla="*/ 149 h 180"/>
                <a:gd name="T26" fmla="*/ 520 w 520"/>
                <a:gd name="T27" fmla="*/ 129 h 180"/>
                <a:gd name="T28" fmla="*/ 518 w 520"/>
                <a:gd name="T29" fmla="*/ 106 h 180"/>
                <a:gd name="T30" fmla="*/ 506 w 520"/>
                <a:gd name="T31" fmla="*/ 83 h 180"/>
                <a:gd name="T32" fmla="*/ 480 w 520"/>
                <a:gd name="T33" fmla="*/ 61 h 180"/>
                <a:gd name="T34" fmla="*/ 462 w 520"/>
                <a:gd name="T35" fmla="*/ 51 h 180"/>
                <a:gd name="T36" fmla="*/ 441 w 520"/>
                <a:gd name="T37" fmla="*/ 42 h 180"/>
                <a:gd name="T38" fmla="*/ 419 w 520"/>
                <a:gd name="T39" fmla="*/ 33 h 180"/>
                <a:gd name="T40" fmla="*/ 394 w 520"/>
                <a:gd name="T41" fmla="*/ 25 h 180"/>
                <a:gd name="T42" fmla="*/ 367 w 520"/>
                <a:gd name="T43" fmla="*/ 18 h 180"/>
                <a:gd name="T44" fmla="*/ 339 w 520"/>
                <a:gd name="T45" fmla="*/ 12 h 180"/>
                <a:gd name="T46" fmla="*/ 310 w 520"/>
                <a:gd name="T47" fmla="*/ 7 h 180"/>
                <a:gd name="T48" fmla="*/ 283 w 520"/>
                <a:gd name="T49" fmla="*/ 2 h 180"/>
                <a:gd name="T50" fmla="*/ 252 w 520"/>
                <a:gd name="T51" fmla="*/ 0 h 180"/>
                <a:gd name="T52" fmla="*/ 224 w 520"/>
                <a:gd name="T53" fmla="*/ 0 h 180"/>
                <a:gd name="T54" fmla="*/ 195 w 520"/>
                <a:gd name="T55" fmla="*/ 1 h 180"/>
                <a:gd name="T56" fmla="*/ 167 w 520"/>
                <a:gd name="T57" fmla="*/ 4 h 180"/>
                <a:gd name="T58" fmla="*/ 141 w 520"/>
                <a:gd name="T59" fmla="*/ 10 h 180"/>
                <a:gd name="T60" fmla="*/ 116 w 520"/>
                <a:gd name="T61" fmla="*/ 17 h 180"/>
                <a:gd name="T62" fmla="*/ 93 w 520"/>
                <a:gd name="T63" fmla="*/ 27 h 180"/>
                <a:gd name="T64" fmla="*/ 72 w 520"/>
                <a:gd name="T65" fmla="*/ 39 h 180"/>
                <a:gd name="T66" fmla="*/ 38 w 520"/>
                <a:gd name="T67" fmla="*/ 65 h 180"/>
                <a:gd name="T68" fmla="*/ 16 w 520"/>
                <a:gd name="T69" fmla="*/ 89 h 180"/>
                <a:gd name="T70" fmla="*/ 4 w 520"/>
                <a:gd name="T71" fmla="*/ 110 h 180"/>
                <a:gd name="T72" fmla="*/ 0 w 520"/>
                <a:gd name="T73" fmla="*/ 128 h 180"/>
                <a:gd name="T74" fmla="*/ 2 w 520"/>
                <a:gd name="T75" fmla="*/ 144 h 180"/>
                <a:gd name="T76" fmla="*/ 8 w 520"/>
                <a:gd name="T77" fmla="*/ 157 h 180"/>
                <a:gd name="T78" fmla="*/ 18 w 520"/>
                <a:gd name="T79" fmla="*/ 167 h 180"/>
                <a:gd name="T80" fmla="*/ 29 w 520"/>
                <a:gd name="T81" fmla="*/ 174 h 180"/>
                <a:gd name="T82" fmla="*/ 40 w 520"/>
                <a:gd name="T83" fmla="*/ 178 h 180"/>
                <a:gd name="T84" fmla="*/ 48 w 520"/>
                <a:gd name="T85" fmla="*/ 180 h 180"/>
                <a:gd name="T86" fmla="*/ 57 w 520"/>
                <a:gd name="T87" fmla="*/ 179 h 180"/>
                <a:gd name="T88" fmla="*/ 63 w 520"/>
                <a:gd name="T89" fmla="*/ 176 h 180"/>
                <a:gd name="T90" fmla="*/ 68 w 520"/>
                <a:gd name="T91" fmla="*/ 170 h 180"/>
                <a:gd name="T92" fmla="*/ 72 w 520"/>
                <a:gd name="T93" fmla="*/ 161 h 180"/>
                <a:gd name="T94" fmla="*/ 73 w 520"/>
                <a:gd name="T95" fmla="*/ 149 h 180"/>
                <a:gd name="T96" fmla="*/ 72 w 520"/>
                <a:gd name="T97" fmla="*/ 135 h 180"/>
                <a:gd name="T98" fmla="*/ 72 w 520"/>
                <a:gd name="T99" fmla="*/ 121 h 180"/>
                <a:gd name="T100" fmla="*/ 77 w 520"/>
                <a:gd name="T101" fmla="*/ 107 h 180"/>
                <a:gd name="T102" fmla="*/ 88 w 520"/>
                <a:gd name="T103" fmla="*/ 96 h 180"/>
                <a:gd name="T104" fmla="*/ 105 w 520"/>
                <a:gd name="T105" fmla="*/ 87 h 180"/>
                <a:gd name="T106" fmla="*/ 129 w 520"/>
                <a:gd name="T107" fmla="*/ 79 h 180"/>
                <a:gd name="T108" fmla="*/ 156 w 520"/>
                <a:gd name="T109" fmla="*/ 74 h 180"/>
                <a:gd name="T110" fmla="*/ 191 w 520"/>
                <a:gd name="T111" fmla="*/ 73 h 180"/>
                <a:gd name="T112" fmla="*/ 233 w 520"/>
                <a:gd name="T113"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0" h="180">
                  <a:moveTo>
                    <a:pt x="233" y="75"/>
                  </a:moveTo>
                  <a:lnTo>
                    <a:pt x="241" y="76"/>
                  </a:lnTo>
                  <a:lnTo>
                    <a:pt x="262" y="82"/>
                  </a:lnTo>
                  <a:lnTo>
                    <a:pt x="292" y="89"/>
                  </a:lnTo>
                  <a:lnTo>
                    <a:pt x="330" y="98"/>
                  </a:lnTo>
                  <a:lnTo>
                    <a:pt x="367" y="110"/>
                  </a:lnTo>
                  <a:lnTo>
                    <a:pt x="403" y="124"/>
                  </a:lnTo>
                  <a:lnTo>
                    <a:pt x="434" y="141"/>
                  </a:lnTo>
                  <a:lnTo>
                    <a:pt x="453" y="160"/>
                  </a:lnTo>
                  <a:lnTo>
                    <a:pt x="468" y="173"/>
                  </a:lnTo>
                  <a:lnTo>
                    <a:pt x="485" y="174"/>
                  </a:lnTo>
                  <a:lnTo>
                    <a:pt x="500" y="166"/>
                  </a:lnTo>
                  <a:lnTo>
                    <a:pt x="513" y="149"/>
                  </a:lnTo>
                  <a:lnTo>
                    <a:pt x="520" y="129"/>
                  </a:lnTo>
                  <a:lnTo>
                    <a:pt x="518" y="106"/>
                  </a:lnTo>
                  <a:lnTo>
                    <a:pt x="506" y="83"/>
                  </a:lnTo>
                  <a:lnTo>
                    <a:pt x="480" y="61"/>
                  </a:lnTo>
                  <a:lnTo>
                    <a:pt x="462" y="51"/>
                  </a:lnTo>
                  <a:lnTo>
                    <a:pt x="441" y="42"/>
                  </a:lnTo>
                  <a:lnTo>
                    <a:pt x="419" y="33"/>
                  </a:lnTo>
                  <a:lnTo>
                    <a:pt x="394" y="25"/>
                  </a:lnTo>
                  <a:lnTo>
                    <a:pt x="367" y="18"/>
                  </a:lnTo>
                  <a:lnTo>
                    <a:pt x="339" y="12"/>
                  </a:lnTo>
                  <a:lnTo>
                    <a:pt x="310" y="7"/>
                  </a:lnTo>
                  <a:lnTo>
                    <a:pt x="283" y="2"/>
                  </a:lnTo>
                  <a:lnTo>
                    <a:pt x="252" y="0"/>
                  </a:lnTo>
                  <a:lnTo>
                    <a:pt x="224" y="0"/>
                  </a:lnTo>
                  <a:lnTo>
                    <a:pt x="195" y="1"/>
                  </a:lnTo>
                  <a:lnTo>
                    <a:pt x="167" y="4"/>
                  </a:lnTo>
                  <a:lnTo>
                    <a:pt x="141" y="10"/>
                  </a:lnTo>
                  <a:lnTo>
                    <a:pt x="116" y="17"/>
                  </a:lnTo>
                  <a:lnTo>
                    <a:pt x="93" y="27"/>
                  </a:lnTo>
                  <a:lnTo>
                    <a:pt x="72" y="39"/>
                  </a:lnTo>
                  <a:lnTo>
                    <a:pt x="38" y="65"/>
                  </a:lnTo>
                  <a:lnTo>
                    <a:pt x="16" y="89"/>
                  </a:lnTo>
                  <a:lnTo>
                    <a:pt x="4" y="110"/>
                  </a:lnTo>
                  <a:lnTo>
                    <a:pt x="0" y="128"/>
                  </a:lnTo>
                  <a:lnTo>
                    <a:pt x="2" y="144"/>
                  </a:lnTo>
                  <a:lnTo>
                    <a:pt x="8" y="157"/>
                  </a:lnTo>
                  <a:lnTo>
                    <a:pt x="18" y="167"/>
                  </a:lnTo>
                  <a:lnTo>
                    <a:pt x="29" y="174"/>
                  </a:lnTo>
                  <a:lnTo>
                    <a:pt x="40" y="178"/>
                  </a:lnTo>
                  <a:lnTo>
                    <a:pt x="48" y="180"/>
                  </a:lnTo>
                  <a:lnTo>
                    <a:pt x="57" y="179"/>
                  </a:lnTo>
                  <a:lnTo>
                    <a:pt x="63" y="176"/>
                  </a:lnTo>
                  <a:lnTo>
                    <a:pt x="68" y="170"/>
                  </a:lnTo>
                  <a:lnTo>
                    <a:pt x="72" y="161"/>
                  </a:lnTo>
                  <a:lnTo>
                    <a:pt x="73" y="149"/>
                  </a:lnTo>
                  <a:lnTo>
                    <a:pt x="72" y="135"/>
                  </a:lnTo>
                  <a:lnTo>
                    <a:pt x="72" y="121"/>
                  </a:lnTo>
                  <a:lnTo>
                    <a:pt x="77" y="107"/>
                  </a:lnTo>
                  <a:lnTo>
                    <a:pt x="88" y="96"/>
                  </a:lnTo>
                  <a:lnTo>
                    <a:pt x="105" y="87"/>
                  </a:lnTo>
                  <a:lnTo>
                    <a:pt x="129" y="79"/>
                  </a:lnTo>
                  <a:lnTo>
                    <a:pt x="156" y="74"/>
                  </a:lnTo>
                  <a:lnTo>
                    <a:pt x="191" y="73"/>
                  </a:lnTo>
                  <a:lnTo>
                    <a:pt x="23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5"/>
            <p:cNvSpPr>
              <a:spLocks/>
            </p:cNvSpPr>
            <p:nvPr/>
          </p:nvSpPr>
          <p:spPr bwMode="auto">
            <a:xfrm>
              <a:off x="465138" y="2636043"/>
              <a:ext cx="268288" cy="133350"/>
            </a:xfrm>
            <a:custGeom>
              <a:avLst/>
              <a:gdLst>
                <a:gd name="T0" fmla="*/ 64 w 505"/>
                <a:gd name="T1" fmla="*/ 107 h 167"/>
                <a:gd name="T2" fmla="*/ 84 w 505"/>
                <a:gd name="T3" fmla="*/ 82 h 167"/>
                <a:gd name="T4" fmla="*/ 126 w 505"/>
                <a:gd name="T5" fmla="*/ 64 h 167"/>
                <a:gd name="T6" fmla="*/ 190 w 505"/>
                <a:gd name="T7" fmla="*/ 60 h 167"/>
                <a:gd name="T8" fmla="*/ 245 w 505"/>
                <a:gd name="T9" fmla="*/ 68 h 167"/>
                <a:gd name="T10" fmla="*/ 301 w 505"/>
                <a:gd name="T11" fmla="*/ 82 h 167"/>
                <a:gd name="T12" fmla="*/ 372 w 505"/>
                <a:gd name="T13" fmla="*/ 102 h 167"/>
                <a:gd name="T14" fmla="*/ 430 w 505"/>
                <a:gd name="T15" fmla="*/ 129 h 167"/>
                <a:gd name="T16" fmla="*/ 456 w 505"/>
                <a:gd name="T17" fmla="*/ 155 h 167"/>
                <a:gd name="T18" fmla="*/ 474 w 505"/>
                <a:gd name="T19" fmla="*/ 161 h 167"/>
                <a:gd name="T20" fmla="*/ 491 w 505"/>
                <a:gd name="T21" fmla="*/ 154 h 167"/>
                <a:gd name="T22" fmla="*/ 502 w 505"/>
                <a:gd name="T23" fmla="*/ 136 h 167"/>
                <a:gd name="T24" fmla="*/ 505 w 505"/>
                <a:gd name="T25" fmla="*/ 117 h 167"/>
                <a:gd name="T26" fmla="*/ 502 w 505"/>
                <a:gd name="T27" fmla="*/ 99 h 167"/>
                <a:gd name="T28" fmla="*/ 492 w 505"/>
                <a:gd name="T29" fmla="*/ 82 h 167"/>
                <a:gd name="T30" fmla="*/ 474 w 505"/>
                <a:gd name="T31" fmla="*/ 63 h 167"/>
                <a:gd name="T32" fmla="*/ 444 w 505"/>
                <a:gd name="T33" fmla="*/ 45 h 167"/>
                <a:gd name="T34" fmla="*/ 398 w 505"/>
                <a:gd name="T35" fmla="*/ 27 h 167"/>
                <a:gd name="T36" fmla="*/ 345 w 505"/>
                <a:gd name="T37" fmla="*/ 12 h 167"/>
                <a:gd name="T38" fmla="*/ 287 w 505"/>
                <a:gd name="T39" fmla="*/ 3 h 167"/>
                <a:gd name="T40" fmla="*/ 231 w 505"/>
                <a:gd name="T41" fmla="*/ 0 h 167"/>
                <a:gd name="T42" fmla="*/ 180 w 505"/>
                <a:gd name="T43" fmla="*/ 3 h 167"/>
                <a:gd name="T44" fmla="*/ 133 w 505"/>
                <a:gd name="T45" fmla="*/ 11 h 167"/>
                <a:gd name="T46" fmla="*/ 90 w 505"/>
                <a:gd name="T47" fmla="*/ 26 h 167"/>
                <a:gd name="T48" fmla="*/ 61 w 505"/>
                <a:gd name="T49" fmla="*/ 43 h 167"/>
                <a:gd name="T50" fmla="*/ 43 w 505"/>
                <a:gd name="T51" fmla="*/ 58 h 167"/>
                <a:gd name="T52" fmla="*/ 28 w 505"/>
                <a:gd name="T53" fmla="*/ 72 h 167"/>
                <a:gd name="T54" fmla="*/ 15 w 505"/>
                <a:gd name="T55" fmla="*/ 87 h 167"/>
                <a:gd name="T56" fmla="*/ 3 w 505"/>
                <a:gd name="T57" fmla="*/ 108 h 167"/>
                <a:gd name="T58" fmla="*/ 1 w 505"/>
                <a:gd name="T59" fmla="*/ 132 h 167"/>
                <a:gd name="T60" fmla="*/ 7 w 505"/>
                <a:gd name="T61" fmla="*/ 146 h 167"/>
                <a:gd name="T62" fmla="*/ 18 w 505"/>
                <a:gd name="T63" fmla="*/ 159 h 167"/>
                <a:gd name="T64" fmla="*/ 41 w 505"/>
                <a:gd name="T65" fmla="*/ 167 h 167"/>
                <a:gd name="T66" fmla="*/ 59 w 505"/>
                <a:gd name="T67"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5" h="167">
                  <a:moveTo>
                    <a:pt x="61" y="121"/>
                  </a:moveTo>
                  <a:lnTo>
                    <a:pt x="64" y="107"/>
                  </a:lnTo>
                  <a:lnTo>
                    <a:pt x="72" y="94"/>
                  </a:lnTo>
                  <a:lnTo>
                    <a:pt x="84" y="82"/>
                  </a:lnTo>
                  <a:lnTo>
                    <a:pt x="102" y="71"/>
                  </a:lnTo>
                  <a:lnTo>
                    <a:pt x="126" y="64"/>
                  </a:lnTo>
                  <a:lnTo>
                    <a:pt x="155" y="60"/>
                  </a:lnTo>
                  <a:lnTo>
                    <a:pt x="190" y="60"/>
                  </a:lnTo>
                  <a:lnTo>
                    <a:pt x="229" y="65"/>
                  </a:lnTo>
                  <a:lnTo>
                    <a:pt x="245" y="68"/>
                  </a:lnTo>
                  <a:lnTo>
                    <a:pt x="270" y="73"/>
                  </a:lnTo>
                  <a:lnTo>
                    <a:pt x="301" y="82"/>
                  </a:lnTo>
                  <a:lnTo>
                    <a:pt x="337" y="91"/>
                  </a:lnTo>
                  <a:lnTo>
                    <a:pt x="372" y="102"/>
                  </a:lnTo>
                  <a:lnTo>
                    <a:pt x="403" y="115"/>
                  </a:lnTo>
                  <a:lnTo>
                    <a:pt x="430" y="129"/>
                  </a:lnTo>
                  <a:lnTo>
                    <a:pt x="448" y="145"/>
                  </a:lnTo>
                  <a:lnTo>
                    <a:pt x="456" y="155"/>
                  </a:lnTo>
                  <a:lnTo>
                    <a:pt x="464" y="159"/>
                  </a:lnTo>
                  <a:lnTo>
                    <a:pt x="474" y="161"/>
                  </a:lnTo>
                  <a:lnTo>
                    <a:pt x="482" y="159"/>
                  </a:lnTo>
                  <a:lnTo>
                    <a:pt x="491" y="154"/>
                  </a:lnTo>
                  <a:lnTo>
                    <a:pt x="498" y="146"/>
                  </a:lnTo>
                  <a:lnTo>
                    <a:pt x="502" y="136"/>
                  </a:lnTo>
                  <a:lnTo>
                    <a:pt x="505" y="125"/>
                  </a:lnTo>
                  <a:lnTo>
                    <a:pt x="505" y="117"/>
                  </a:lnTo>
                  <a:lnTo>
                    <a:pt x="505" y="108"/>
                  </a:lnTo>
                  <a:lnTo>
                    <a:pt x="502" y="99"/>
                  </a:lnTo>
                  <a:lnTo>
                    <a:pt x="498" y="90"/>
                  </a:lnTo>
                  <a:lnTo>
                    <a:pt x="492" y="82"/>
                  </a:lnTo>
                  <a:lnTo>
                    <a:pt x="484" y="72"/>
                  </a:lnTo>
                  <a:lnTo>
                    <a:pt x="474" y="63"/>
                  </a:lnTo>
                  <a:lnTo>
                    <a:pt x="462" y="55"/>
                  </a:lnTo>
                  <a:lnTo>
                    <a:pt x="444" y="45"/>
                  </a:lnTo>
                  <a:lnTo>
                    <a:pt x="421" y="36"/>
                  </a:lnTo>
                  <a:lnTo>
                    <a:pt x="398" y="27"/>
                  </a:lnTo>
                  <a:lnTo>
                    <a:pt x="373" y="19"/>
                  </a:lnTo>
                  <a:lnTo>
                    <a:pt x="345" y="12"/>
                  </a:lnTo>
                  <a:lnTo>
                    <a:pt x="316" y="7"/>
                  </a:lnTo>
                  <a:lnTo>
                    <a:pt x="287" y="3"/>
                  </a:lnTo>
                  <a:lnTo>
                    <a:pt x="258" y="1"/>
                  </a:lnTo>
                  <a:lnTo>
                    <a:pt x="231" y="0"/>
                  </a:lnTo>
                  <a:lnTo>
                    <a:pt x="205" y="1"/>
                  </a:lnTo>
                  <a:lnTo>
                    <a:pt x="180" y="3"/>
                  </a:lnTo>
                  <a:lnTo>
                    <a:pt x="155" y="6"/>
                  </a:lnTo>
                  <a:lnTo>
                    <a:pt x="133" y="11"/>
                  </a:lnTo>
                  <a:lnTo>
                    <a:pt x="111" y="18"/>
                  </a:lnTo>
                  <a:lnTo>
                    <a:pt x="90" y="26"/>
                  </a:lnTo>
                  <a:lnTo>
                    <a:pt x="72" y="36"/>
                  </a:lnTo>
                  <a:lnTo>
                    <a:pt x="61" y="43"/>
                  </a:lnTo>
                  <a:lnTo>
                    <a:pt x="51" y="51"/>
                  </a:lnTo>
                  <a:lnTo>
                    <a:pt x="43" y="58"/>
                  </a:lnTo>
                  <a:lnTo>
                    <a:pt x="34" y="65"/>
                  </a:lnTo>
                  <a:lnTo>
                    <a:pt x="28" y="72"/>
                  </a:lnTo>
                  <a:lnTo>
                    <a:pt x="21" y="80"/>
                  </a:lnTo>
                  <a:lnTo>
                    <a:pt x="15" y="87"/>
                  </a:lnTo>
                  <a:lnTo>
                    <a:pt x="11" y="94"/>
                  </a:lnTo>
                  <a:lnTo>
                    <a:pt x="3" y="108"/>
                  </a:lnTo>
                  <a:lnTo>
                    <a:pt x="0" y="121"/>
                  </a:lnTo>
                  <a:lnTo>
                    <a:pt x="1" y="132"/>
                  </a:lnTo>
                  <a:lnTo>
                    <a:pt x="4" y="140"/>
                  </a:lnTo>
                  <a:lnTo>
                    <a:pt x="7" y="146"/>
                  </a:lnTo>
                  <a:lnTo>
                    <a:pt x="12" y="153"/>
                  </a:lnTo>
                  <a:lnTo>
                    <a:pt x="18" y="159"/>
                  </a:lnTo>
                  <a:lnTo>
                    <a:pt x="25" y="163"/>
                  </a:lnTo>
                  <a:lnTo>
                    <a:pt x="41" y="167"/>
                  </a:lnTo>
                  <a:lnTo>
                    <a:pt x="53" y="161"/>
                  </a:lnTo>
                  <a:lnTo>
                    <a:pt x="59" y="145"/>
                  </a:lnTo>
                  <a:lnTo>
                    <a:pt x="61" y="121"/>
                  </a:lnTo>
                  <a:close/>
                </a:path>
              </a:pathLst>
            </a:custGeom>
            <a:solidFill>
              <a:srgbClr val="D1B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6"/>
            <p:cNvSpPr>
              <a:spLocks/>
            </p:cNvSpPr>
            <p:nvPr/>
          </p:nvSpPr>
          <p:spPr bwMode="auto">
            <a:xfrm>
              <a:off x="469900" y="2640806"/>
              <a:ext cx="260350" cy="120650"/>
            </a:xfrm>
            <a:custGeom>
              <a:avLst/>
              <a:gdLst>
                <a:gd name="T0" fmla="*/ 53 w 491"/>
                <a:gd name="T1" fmla="*/ 94 h 153"/>
                <a:gd name="T2" fmla="*/ 78 w 491"/>
                <a:gd name="T3" fmla="*/ 70 h 153"/>
                <a:gd name="T4" fmla="*/ 122 w 491"/>
                <a:gd name="T5" fmla="*/ 53 h 153"/>
                <a:gd name="T6" fmla="*/ 186 w 491"/>
                <a:gd name="T7" fmla="*/ 50 h 153"/>
                <a:gd name="T8" fmla="*/ 248 w 491"/>
                <a:gd name="T9" fmla="*/ 60 h 153"/>
                <a:gd name="T10" fmla="*/ 308 w 491"/>
                <a:gd name="T11" fmla="*/ 74 h 153"/>
                <a:gd name="T12" fmla="*/ 373 w 491"/>
                <a:gd name="T13" fmla="*/ 94 h 153"/>
                <a:gd name="T14" fmla="*/ 425 w 491"/>
                <a:gd name="T15" fmla="*/ 118 h 153"/>
                <a:gd name="T16" fmla="*/ 448 w 491"/>
                <a:gd name="T17" fmla="*/ 139 h 153"/>
                <a:gd name="T18" fmla="*/ 466 w 491"/>
                <a:gd name="T19" fmla="*/ 146 h 153"/>
                <a:gd name="T20" fmla="*/ 481 w 491"/>
                <a:gd name="T21" fmla="*/ 140 h 153"/>
                <a:gd name="T22" fmla="*/ 491 w 491"/>
                <a:gd name="T23" fmla="*/ 124 h 153"/>
                <a:gd name="T24" fmla="*/ 490 w 491"/>
                <a:gd name="T25" fmla="*/ 105 h 153"/>
                <a:gd name="T26" fmla="*/ 483 w 491"/>
                <a:gd name="T27" fmla="*/ 89 h 153"/>
                <a:gd name="T28" fmla="*/ 472 w 491"/>
                <a:gd name="T29" fmla="*/ 73 h 153"/>
                <a:gd name="T30" fmla="*/ 454 w 491"/>
                <a:gd name="T31" fmla="*/ 56 h 153"/>
                <a:gd name="T32" fmla="*/ 425 w 491"/>
                <a:gd name="T33" fmla="*/ 39 h 153"/>
                <a:gd name="T34" fmla="*/ 382 w 491"/>
                <a:gd name="T35" fmla="*/ 22 h 153"/>
                <a:gd name="T36" fmla="*/ 332 w 491"/>
                <a:gd name="T37" fmla="*/ 9 h 153"/>
                <a:gd name="T38" fmla="*/ 276 w 491"/>
                <a:gd name="T39" fmla="*/ 1 h 153"/>
                <a:gd name="T40" fmla="*/ 222 w 491"/>
                <a:gd name="T41" fmla="*/ 0 h 153"/>
                <a:gd name="T42" fmla="*/ 172 w 491"/>
                <a:gd name="T43" fmla="*/ 3 h 153"/>
                <a:gd name="T44" fmla="*/ 128 w 491"/>
                <a:gd name="T45" fmla="*/ 11 h 153"/>
                <a:gd name="T46" fmla="*/ 89 w 491"/>
                <a:gd name="T47" fmla="*/ 23 h 153"/>
                <a:gd name="T48" fmla="*/ 63 w 491"/>
                <a:gd name="T49" fmla="*/ 38 h 153"/>
                <a:gd name="T50" fmla="*/ 45 w 491"/>
                <a:gd name="T51" fmla="*/ 51 h 153"/>
                <a:gd name="T52" fmla="*/ 31 w 491"/>
                <a:gd name="T53" fmla="*/ 64 h 153"/>
                <a:gd name="T54" fmla="*/ 18 w 491"/>
                <a:gd name="T55" fmla="*/ 78 h 153"/>
                <a:gd name="T56" fmla="*/ 4 w 491"/>
                <a:gd name="T57" fmla="*/ 98 h 153"/>
                <a:gd name="T58" fmla="*/ 0 w 491"/>
                <a:gd name="T59" fmla="*/ 121 h 153"/>
                <a:gd name="T60" fmla="*/ 4 w 491"/>
                <a:gd name="T61" fmla="*/ 133 h 153"/>
                <a:gd name="T62" fmla="*/ 11 w 491"/>
                <a:gd name="T63" fmla="*/ 147 h 153"/>
                <a:gd name="T64" fmla="*/ 33 w 491"/>
                <a:gd name="T65" fmla="*/ 153 h 153"/>
                <a:gd name="T66" fmla="*/ 45 w 491"/>
                <a:gd name="T67" fmla="*/ 1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153">
                  <a:moveTo>
                    <a:pt x="49" y="106"/>
                  </a:moveTo>
                  <a:lnTo>
                    <a:pt x="53" y="94"/>
                  </a:lnTo>
                  <a:lnTo>
                    <a:pt x="63" y="81"/>
                  </a:lnTo>
                  <a:lnTo>
                    <a:pt x="78" y="70"/>
                  </a:lnTo>
                  <a:lnTo>
                    <a:pt x="97" y="60"/>
                  </a:lnTo>
                  <a:lnTo>
                    <a:pt x="122" y="53"/>
                  </a:lnTo>
                  <a:lnTo>
                    <a:pt x="151" y="50"/>
                  </a:lnTo>
                  <a:lnTo>
                    <a:pt x="186" y="50"/>
                  </a:lnTo>
                  <a:lnTo>
                    <a:pt x="225" y="55"/>
                  </a:lnTo>
                  <a:lnTo>
                    <a:pt x="248" y="60"/>
                  </a:lnTo>
                  <a:lnTo>
                    <a:pt x="276" y="66"/>
                  </a:lnTo>
                  <a:lnTo>
                    <a:pt x="308" y="74"/>
                  </a:lnTo>
                  <a:lnTo>
                    <a:pt x="341" y="83"/>
                  </a:lnTo>
                  <a:lnTo>
                    <a:pt x="373" y="94"/>
                  </a:lnTo>
                  <a:lnTo>
                    <a:pt x="402" y="105"/>
                  </a:lnTo>
                  <a:lnTo>
                    <a:pt x="425" y="118"/>
                  </a:lnTo>
                  <a:lnTo>
                    <a:pt x="440" y="131"/>
                  </a:lnTo>
                  <a:lnTo>
                    <a:pt x="448" y="139"/>
                  </a:lnTo>
                  <a:lnTo>
                    <a:pt x="456" y="144"/>
                  </a:lnTo>
                  <a:lnTo>
                    <a:pt x="466" y="146"/>
                  </a:lnTo>
                  <a:lnTo>
                    <a:pt x="474" y="144"/>
                  </a:lnTo>
                  <a:lnTo>
                    <a:pt x="481" y="140"/>
                  </a:lnTo>
                  <a:lnTo>
                    <a:pt x="487" y="133"/>
                  </a:lnTo>
                  <a:lnTo>
                    <a:pt x="491" y="124"/>
                  </a:lnTo>
                  <a:lnTo>
                    <a:pt x="491" y="112"/>
                  </a:lnTo>
                  <a:lnTo>
                    <a:pt x="490" y="105"/>
                  </a:lnTo>
                  <a:lnTo>
                    <a:pt x="487" y="97"/>
                  </a:lnTo>
                  <a:lnTo>
                    <a:pt x="483" y="89"/>
                  </a:lnTo>
                  <a:lnTo>
                    <a:pt x="479" y="81"/>
                  </a:lnTo>
                  <a:lnTo>
                    <a:pt x="472" y="73"/>
                  </a:lnTo>
                  <a:lnTo>
                    <a:pt x="463" y="64"/>
                  </a:lnTo>
                  <a:lnTo>
                    <a:pt x="454" y="56"/>
                  </a:lnTo>
                  <a:lnTo>
                    <a:pt x="443" y="49"/>
                  </a:lnTo>
                  <a:lnTo>
                    <a:pt x="425" y="39"/>
                  </a:lnTo>
                  <a:lnTo>
                    <a:pt x="404" y="30"/>
                  </a:lnTo>
                  <a:lnTo>
                    <a:pt x="382" y="22"/>
                  </a:lnTo>
                  <a:lnTo>
                    <a:pt x="357" y="15"/>
                  </a:lnTo>
                  <a:lnTo>
                    <a:pt x="332" y="9"/>
                  </a:lnTo>
                  <a:lnTo>
                    <a:pt x="304" y="4"/>
                  </a:lnTo>
                  <a:lnTo>
                    <a:pt x="276" y="1"/>
                  </a:lnTo>
                  <a:lnTo>
                    <a:pt x="248" y="0"/>
                  </a:lnTo>
                  <a:lnTo>
                    <a:pt x="222" y="0"/>
                  </a:lnTo>
                  <a:lnTo>
                    <a:pt x="197" y="1"/>
                  </a:lnTo>
                  <a:lnTo>
                    <a:pt x="172" y="3"/>
                  </a:lnTo>
                  <a:lnTo>
                    <a:pt x="150" y="6"/>
                  </a:lnTo>
                  <a:lnTo>
                    <a:pt x="128" y="11"/>
                  </a:lnTo>
                  <a:lnTo>
                    <a:pt x="108" y="16"/>
                  </a:lnTo>
                  <a:lnTo>
                    <a:pt x="89" y="23"/>
                  </a:lnTo>
                  <a:lnTo>
                    <a:pt x="72" y="32"/>
                  </a:lnTo>
                  <a:lnTo>
                    <a:pt x="63" y="38"/>
                  </a:lnTo>
                  <a:lnTo>
                    <a:pt x="53" y="45"/>
                  </a:lnTo>
                  <a:lnTo>
                    <a:pt x="45" y="51"/>
                  </a:lnTo>
                  <a:lnTo>
                    <a:pt x="38" y="57"/>
                  </a:lnTo>
                  <a:lnTo>
                    <a:pt x="31" y="64"/>
                  </a:lnTo>
                  <a:lnTo>
                    <a:pt x="24" y="71"/>
                  </a:lnTo>
                  <a:lnTo>
                    <a:pt x="18" y="78"/>
                  </a:lnTo>
                  <a:lnTo>
                    <a:pt x="13" y="84"/>
                  </a:lnTo>
                  <a:lnTo>
                    <a:pt x="4" y="98"/>
                  </a:lnTo>
                  <a:lnTo>
                    <a:pt x="0" y="111"/>
                  </a:lnTo>
                  <a:lnTo>
                    <a:pt x="0" y="121"/>
                  </a:lnTo>
                  <a:lnTo>
                    <a:pt x="2" y="128"/>
                  </a:lnTo>
                  <a:lnTo>
                    <a:pt x="4" y="133"/>
                  </a:lnTo>
                  <a:lnTo>
                    <a:pt x="7" y="139"/>
                  </a:lnTo>
                  <a:lnTo>
                    <a:pt x="11" y="147"/>
                  </a:lnTo>
                  <a:lnTo>
                    <a:pt x="20" y="152"/>
                  </a:lnTo>
                  <a:lnTo>
                    <a:pt x="33" y="153"/>
                  </a:lnTo>
                  <a:lnTo>
                    <a:pt x="40" y="144"/>
                  </a:lnTo>
                  <a:lnTo>
                    <a:pt x="45" y="128"/>
                  </a:lnTo>
                  <a:lnTo>
                    <a:pt x="49" y="106"/>
                  </a:lnTo>
                  <a:close/>
                </a:path>
              </a:pathLst>
            </a:custGeom>
            <a:solidFill>
              <a:srgbClr val="A07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
            <p:cNvSpPr>
              <a:spLocks/>
            </p:cNvSpPr>
            <p:nvPr/>
          </p:nvSpPr>
          <p:spPr bwMode="auto">
            <a:xfrm>
              <a:off x="473075" y="2642393"/>
              <a:ext cx="254000" cy="114300"/>
            </a:xfrm>
            <a:custGeom>
              <a:avLst/>
              <a:gdLst>
                <a:gd name="T0" fmla="*/ 45 w 481"/>
                <a:gd name="T1" fmla="*/ 82 h 143"/>
                <a:gd name="T2" fmla="*/ 73 w 481"/>
                <a:gd name="T3" fmla="*/ 59 h 143"/>
                <a:gd name="T4" fmla="*/ 119 w 481"/>
                <a:gd name="T5" fmla="*/ 44 h 143"/>
                <a:gd name="T6" fmla="*/ 183 w 481"/>
                <a:gd name="T7" fmla="*/ 41 h 143"/>
                <a:gd name="T8" fmla="*/ 252 w 481"/>
                <a:gd name="T9" fmla="*/ 53 h 143"/>
                <a:gd name="T10" fmla="*/ 317 w 481"/>
                <a:gd name="T11" fmla="*/ 70 h 143"/>
                <a:gd name="T12" fmla="*/ 377 w 481"/>
                <a:gd name="T13" fmla="*/ 88 h 143"/>
                <a:gd name="T14" fmla="*/ 423 w 481"/>
                <a:gd name="T15" fmla="*/ 108 h 143"/>
                <a:gd name="T16" fmla="*/ 444 w 481"/>
                <a:gd name="T17" fmla="*/ 126 h 143"/>
                <a:gd name="T18" fmla="*/ 460 w 481"/>
                <a:gd name="T19" fmla="*/ 133 h 143"/>
                <a:gd name="T20" fmla="*/ 474 w 481"/>
                <a:gd name="T21" fmla="*/ 128 h 143"/>
                <a:gd name="T22" fmla="*/ 481 w 481"/>
                <a:gd name="T23" fmla="*/ 113 h 143"/>
                <a:gd name="T24" fmla="*/ 475 w 481"/>
                <a:gd name="T25" fmla="*/ 94 h 143"/>
                <a:gd name="T26" fmla="*/ 467 w 481"/>
                <a:gd name="T27" fmla="*/ 81 h 143"/>
                <a:gd name="T28" fmla="*/ 455 w 481"/>
                <a:gd name="T29" fmla="*/ 65 h 143"/>
                <a:gd name="T30" fmla="*/ 437 w 481"/>
                <a:gd name="T31" fmla="*/ 52 h 143"/>
                <a:gd name="T32" fmla="*/ 407 w 481"/>
                <a:gd name="T33" fmla="*/ 36 h 143"/>
                <a:gd name="T34" fmla="*/ 367 w 481"/>
                <a:gd name="T35" fmla="*/ 19 h 143"/>
                <a:gd name="T36" fmla="*/ 320 w 481"/>
                <a:gd name="T37" fmla="*/ 7 h 143"/>
                <a:gd name="T38" fmla="*/ 269 w 481"/>
                <a:gd name="T39" fmla="*/ 0 h 143"/>
                <a:gd name="T40" fmla="*/ 216 w 481"/>
                <a:gd name="T41" fmla="*/ 1 h 143"/>
                <a:gd name="T42" fmla="*/ 167 w 481"/>
                <a:gd name="T43" fmla="*/ 5 h 143"/>
                <a:gd name="T44" fmla="*/ 126 w 481"/>
                <a:gd name="T45" fmla="*/ 12 h 143"/>
                <a:gd name="T46" fmla="*/ 90 w 481"/>
                <a:gd name="T47" fmla="*/ 23 h 143"/>
                <a:gd name="T48" fmla="*/ 65 w 481"/>
                <a:gd name="T49" fmla="*/ 36 h 143"/>
                <a:gd name="T50" fmla="*/ 50 w 481"/>
                <a:gd name="T51" fmla="*/ 46 h 143"/>
                <a:gd name="T52" fmla="*/ 34 w 481"/>
                <a:gd name="T53" fmla="*/ 57 h 143"/>
                <a:gd name="T54" fmla="*/ 22 w 481"/>
                <a:gd name="T55" fmla="*/ 70 h 143"/>
                <a:gd name="T56" fmla="*/ 7 w 481"/>
                <a:gd name="T57" fmla="*/ 91 h 143"/>
                <a:gd name="T58" fmla="*/ 0 w 481"/>
                <a:gd name="T59" fmla="*/ 113 h 143"/>
                <a:gd name="T60" fmla="*/ 2 w 481"/>
                <a:gd name="T61" fmla="*/ 122 h 143"/>
                <a:gd name="T62" fmla="*/ 9 w 481"/>
                <a:gd name="T63" fmla="*/ 137 h 143"/>
                <a:gd name="T64" fmla="*/ 27 w 481"/>
                <a:gd name="T65" fmla="*/ 143 h 143"/>
                <a:gd name="T66" fmla="*/ 32 w 481"/>
                <a:gd name="T67" fmla="*/ 1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143">
                  <a:moveTo>
                    <a:pt x="39" y="93"/>
                  </a:moveTo>
                  <a:lnTo>
                    <a:pt x="45" y="82"/>
                  </a:lnTo>
                  <a:lnTo>
                    <a:pt x="57" y="70"/>
                  </a:lnTo>
                  <a:lnTo>
                    <a:pt x="73" y="59"/>
                  </a:lnTo>
                  <a:lnTo>
                    <a:pt x="94" y="50"/>
                  </a:lnTo>
                  <a:lnTo>
                    <a:pt x="119" y="44"/>
                  </a:lnTo>
                  <a:lnTo>
                    <a:pt x="149" y="41"/>
                  </a:lnTo>
                  <a:lnTo>
                    <a:pt x="183" y="41"/>
                  </a:lnTo>
                  <a:lnTo>
                    <a:pt x="222" y="47"/>
                  </a:lnTo>
                  <a:lnTo>
                    <a:pt x="252" y="53"/>
                  </a:lnTo>
                  <a:lnTo>
                    <a:pt x="285" y="61"/>
                  </a:lnTo>
                  <a:lnTo>
                    <a:pt x="317" y="70"/>
                  </a:lnTo>
                  <a:lnTo>
                    <a:pt x="349" y="79"/>
                  </a:lnTo>
                  <a:lnTo>
                    <a:pt x="377" y="88"/>
                  </a:lnTo>
                  <a:lnTo>
                    <a:pt x="402" y="98"/>
                  </a:lnTo>
                  <a:lnTo>
                    <a:pt x="423" y="108"/>
                  </a:lnTo>
                  <a:lnTo>
                    <a:pt x="435" y="119"/>
                  </a:lnTo>
                  <a:lnTo>
                    <a:pt x="444" y="126"/>
                  </a:lnTo>
                  <a:lnTo>
                    <a:pt x="452" y="131"/>
                  </a:lnTo>
                  <a:lnTo>
                    <a:pt x="460" y="133"/>
                  </a:lnTo>
                  <a:lnTo>
                    <a:pt x="468" y="132"/>
                  </a:lnTo>
                  <a:lnTo>
                    <a:pt x="474" y="128"/>
                  </a:lnTo>
                  <a:lnTo>
                    <a:pt x="480" y="122"/>
                  </a:lnTo>
                  <a:lnTo>
                    <a:pt x="481" y="113"/>
                  </a:lnTo>
                  <a:lnTo>
                    <a:pt x="478" y="101"/>
                  </a:lnTo>
                  <a:lnTo>
                    <a:pt x="475" y="94"/>
                  </a:lnTo>
                  <a:lnTo>
                    <a:pt x="471" y="88"/>
                  </a:lnTo>
                  <a:lnTo>
                    <a:pt x="467" y="81"/>
                  </a:lnTo>
                  <a:lnTo>
                    <a:pt x="462" y="73"/>
                  </a:lnTo>
                  <a:lnTo>
                    <a:pt x="455" y="65"/>
                  </a:lnTo>
                  <a:lnTo>
                    <a:pt x="446" y="58"/>
                  </a:lnTo>
                  <a:lnTo>
                    <a:pt x="437" y="52"/>
                  </a:lnTo>
                  <a:lnTo>
                    <a:pt x="425" y="45"/>
                  </a:lnTo>
                  <a:lnTo>
                    <a:pt x="407" y="36"/>
                  </a:lnTo>
                  <a:lnTo>
                    <a:pt x="388" y="27"/>
                  </a:lnTo>
                  <a:lnTo>
                    <a:pt x="367" y="19"/>
                  </a:lnTo>
                  <a:lnTo>
                    <a:pt x="344" y="12"/>
                  </a:lnTo>
                  <a:lnTo>
                    <a:pt x="320" y="7"/>
                  </a:lnTo>
                  <a:lnTo>
                    <a:pt x="295" y="3"/>
                  </a:lnTo>
                  <a:lnTo>
                    <a:pt x="269" y="0"/>
                  </a:lnTo>
                  <a:lnTo>
                    <a:pt x="242" y="0"/>
                  </a:lnTo>
                  <a:lnTo>
                    <a:pt x="216" y="1"/>
                  </a:lnTo>
                  <a:lnTo>
                    <a:pt x="191" y="3"/>
                  </a:lnTo>
                  <a:lnTo>
                    <a:pt x="167" y="5"/>
                  </a:lnTo>
                  <a:lnTo>
                    <a:pt x="147" y="8"/>
                  </a:lnTo>
                  <a:lnTo>
                    <a:pt x="126" y="12"/>
                  </a:lnTo>
                  <a:lnTo>
                    <a:pt x="108" y="17"/>
                  </a:lnTo>
                  <a:lnTo>
                    <a:pt x="90" y="23"/>
                  </a:lnTo>
                  <a:lnTo>
                    <a:pt x="75" y="31"/>
                  </a:lnTo>
                  <a:lnTo>
                    <a:pt x="65" y="36"/>
                  </a:lnTo>
                  <a:lnTo>
                    <a:pt x="57" y="41"/>
                  </a:lnTo>
                  <a:lnTo>
                    <a:pt x="50" y="46"/>
                  </a:lnTo>
                  <a:lnTo>
                    <a:pt x="41" y="51"/>
                  </a:lnTo>
                  <a:lnTo>
                    <a:pt x="34" y="57"/>
                  </a:lnTo>
                  <a:lnTo>
                    <a:pt x="29" y="63"/>
                  </a:lnTo>
                  <a:lnTo>
                    <a:pt x="22" y="70"/>
                  </a:lnTo>
                  <a:lnTo>
                    <a:pt x="16" y="76"/>
                  </a:lnTo>
                  <a:lnTo>
                    <a:pt x="7" y="91"/>
                  </a:lnTo>
                  <a:lnTo>
                    <a:pt x="1" y="104"/>
                  </a:lnTo>
                  <a:lnTo>
                    <a:pt x="0" y="113"/>
                  </a:lnTo>
                  <a:lnTo>
                    <a:pt x="1" y="118"/>
                  </a:lnTo>
                  <a:lnTo>
                    <a:pt x="2" y="122"/>
                  </a:lnTo>
                  <a:lnTo>
                    <a:pt x="4" y="129"/>
                  </a:lnTo>
                  <a:lnTo>
                    <a:pt x="9" y="137"/>
                  </a:lnTo>
                  <a:lnTo>
                    <a:pt x="18" y="143"/>
                  </a:lnTo>
                  <a:lnTo>
                    <a:pt x="27" y="143"/>
                  </a:lnTo>
                  <a:lnTo>
                    <a:pt x="30" y="131"/>
                  </a:lnTo>
                  <a:lnTo>
                    <a:pt x="32" y="114"/>
                  </a:lnTo>
                  <a:lnTo>
                    <a:pt x="39" y="93"/>
                  </a:lnTo>
                  <a:close/>
                </a:path>
              </a:pathLst>
            </a:custGeom>
            <a:solidFill>
              <a:srgbClr val="72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8"/>
            <p:cNvSpPr>
              <a:spLocks/>
            </p:cNvSpPr>
            <p:nvPr/>
          </p:nvSpPr>
          <p:spPr bwMode="auto">
            <a:xfrm>
              <a:off x="476250" y="2645568"/>
              <a:ext cx="249238" cy="106362"/>
            </a:xfrm>
            <a:custGeom>
              <a:avLst/>
              <a:gdLst>
                <a:gd name="T0" fmla="*/ 0 w 470"/>
                <a:gd name="T1" fmla="*/ 109 h 133"/>
                <a:gd name="T2" fmla="*/ 0 w 470"/>
                <a:gd name="T3" fmla="*/ 112 h 133"/>
                <a:gd name="T4" fmla="*/ 1 w 470"/>
                <a:gd name="T5" fmla="*/ 119 h 133"/>
                <a:gd name="T6" fmla="*/ 4 w 470"/>
                <a:gd name="T7" fmla="*/ 127 h 133"/>
                <a:gd name="T8" fmla="*/ 13 w 470"/>
                <a:gd name="T9" fmla="*/ 133 h 133"/>
                <a:gd name="T10" fmla="*/ 20 w 470"/>
                <a:gd name="T11" fmla="*/ 130 h 133"/>
                <a:gd name="T12" fmla="*/ 19 w 470"/>
                <a:gd name="T13" fmla="*/ 118 h 133"/>
                <a:gd name="T14" fmla="*/ 18 w 470"/>
                <a:gd name="T15" fmla="*/ 100 h 133"/>
                <a:gd name="T16" fmla="*/ 26 w 470"/>
                <a:gd name="T17" fmla="*/ 80 h 133"/>
                <a:gd name="T18" fmla="*/ 36 w 470"/>
                <a:gd name="T19" fmla="*/ 70 h 133"/>
                <a:gd name="T20" fmla="*/ 50 w 470"/>
                <a:gd name="T21" fmla="*/ 58 h 133"/>
                <a:gd name="T22" fmla="*/ 68 w 470"/>
                <a:gd name="T23" fmla="*/ 49 h 133"/>
                <a:gd name="T24" fmla="*/ 90 w 470"/>
                <a:gd name="T25" fmla="*/ 40 h 133"/>
                <a:gd name="T26" fmla="*/ 116 w 470"/>
                <a:gd name="T27" fmla="*/ 34 h 133"/>
                <a:gd name="T28" fmla="*/ 145 w 470"/>
                <a:gd name="T29" fmla="*/ 31 h 133"/>
                <a:gd name="T30" fmla="*/ 180 w 470"/>
                <a:gd name="T31" fmla="*/ 33 h 133"/>
                <a:gd name="T32" fmla="*/ 217 w 470"/>
                <a:gd name="T33" fmla="*/ 39 h 133"/>
                <a:gd name="T34" fmla="*/ 256 w 470"/>
                <a:gd name="T35" fmla="*/ 48 h 133"/>
                <a:gd name="T36" fmla="*/ 292 w 470"/>
                <a:gd name="T37" fmla="*/ 56 h 133"/>
                <a:gd name="T38" fmla="*/ 326 w 470"/>
                <a:gd name="T39" fmla="*/ 66 h 133"/>
                <a:gd name="T40" fmla="*/ 355 w 470"/>
                <a:gd name="T41" fmla="*/ 74 h 133"/>
                <a:gd name="T42" fmla="*/ 381 w 470"/>
                <a:gd name="T43" fmla="*/ 82 h 133"/>
                <a:gd name="T44" fmla="*/ 402 w 470"/>
                <a:gd name="T45" fmla="*/ 90 h 133"/>
                <a:gd name="T46" fmla="*/ 418 w 470"/>
                <a:gd name="T47" fmla="*/ 98 h 133"/>
                <a:gd name="T48" fmla="*/ 428 w 470"/>
                <a:gd name="T49" fmla="*/ 106 h 133"/>
                <a:gd name="T50" fmla="*/ 437 w 470"/>
                <a:gd name="T51" fmla="*/ 113 h 133"/>
                <a:gd name="T52" fmla="*/ 445 w 470"/>
                <a:gd name="T53" fmla="*/ 118 h 133"/>
                <a:gd name="T54" fmla="*/ 453 w 470"/>
                <a:gd name="T55" fmla="*/ 120 h 133"/>
                <a:gd name="T56" fmla="*/ 461 w 470"/>
                <a:gd name="T57" fmla="*/ 119 h 133"/>
                <a:gd name="T58" fmla="*/ 467 w 470"/>
                <a:gd name="T59" fmla="*/ 116 h 133"/>
                <a:gd name="T60" fmla="*/ 470 w 470"/>
                <a:gd name="T61" fmla="*/ 110 h 133"/>
                <a:gd name="T62" fmla="*/ 470 w 470"/>
                <a:gd name="T63" fmla="*/ 102 h 133"/>
                <a:gd name="T64" fmla="*/ 464 w 470"/>
                <a:gd name="T65" fmla="*/ 90 h 133"/>
                <a:gd name="T66" fmla="*/ 460 w 470"/>
                <a:gd name="T67" fmla="*/ 83 h 133"/>
                <a:gd name="T68" fmla="*/ 453 w 470"/>
                <a:gd name="T69" fmla="*/ 76 h 133"/>
                <a:gd name="T70" fmla="*/ 445 w 470"/>
                <a:gd name="T71" fmla="*/ 68 h 133"/>
                <a:gd name="T72" fmla="*/ 437 w 470"/>
                <a:gd name="T73" fmla="*/ 59 h 133"/>
                <a:gd name="T74" fmla="*/ 425 w 470"/>
                <a:gd name="T75" fmla="*/ 51 h 133"/>
                <a:gd name="T76" fmla="*/ 413 w 470"/>
                <a:gd name="T77" fmla="*/ 43 h 133"/>
                <a:gd name="T78" fmla="*/ 399 w 470"/>
                <a:gd name="T79" fmla="*/ 36 h 133"/>
                <a:gd name="T80" fmla="*/ 384 w 470"/>
                <a:gd name="T81" fmla="*/ 29 h 133"/>
                <a:gd name="T82" fmla="*/ 369 w 470"/>
                <a:gd name="T83" fmla="*/ 22 h 133"/>
                <a:gd name="T84" fmla="*/ 351 w 470"/>
                <a:gd name="T85" fmla="*/ 16 h 133"/>
                <a:gd name="T86" fmla="*/ 334 w 470"/>
                <a:gd name="T87" fmla="*/ 11 h 133"/>
                <a:gd name="T88" fmla="*/ 314 w 470"/>
                <a:gd name="T89" fmla="*/ 7 h 133"/>
                <a:gd name="T90" fmla="*/ 295 w 470"/>
                <a:gd name="T91" fmla="*/ 3 h 133"/>
                <a:gd name="T92" fmla="*/ 276 w 470"/>
                <a:gd name="T93" fmla="*/ 1 h 133"/>
                <a:gd name="T94" fmla="*/ 255 w 470"/>
                <a:gd name="T95" fmla="*/ 0 h 133"/>
                <a:gd name="T96" fmla="*/ 234 w 470"/>
                <a:gd name="T97" fmla="*/ 1 h 133"/>
                <a:gd name="T98" fmla="*/ 195 w 470"/>
                <a:gd name="T99" fmla="*/ 4 h 133"/>
                <a:gd name="T100" fmla="*/ 160 w 470"/>
                <a:gd name="T101" fmla="*/ 8 h 133"/>
                <a:gd name="T102" fmla="*/ 130 w 470"/>
                <a:gd name="T103" fmla="*/ 12 h 133"/>
                <a:gd name="T104" fmla="*/ 104 w 470"/>
                <a:gd name="T105" fmla="*/ 19 h 133"/>
                <a:gd name="T106" fmla="*/ 80 w 470"/>
                <a:gd name="T107" fmla="*/ 27 h 133"/>
                <a:gd name="T108" fmla="*/ 58 w 470"/>
                <a:gd name="T109" fmla="*/ 37 h 133"/>
                <a:gd name="T110" fmla="*/ 38 w 470"/>
                <a:gd name="T111" fmla="*/ 51 h 133"/>
                <a:gd name="T112" fmla="*/ 20 w 470"/>
                <a:gd name="T113" fmla="*/ 68 h 133"/>
                <a:gd name="T114" fmla="*/ 8 w 470"/>
                <a:gd name="T115" fmla="*/ 84 h 133"/>
                <a:gd name="T116" fmla="*/ 2 w 470"/>
                <a:gd name="T117" fmla="*/ 97 h 133"/>
                <a:gd name="T118" fmla="*/ 0 w 470"/>
                <a:gd name="T119" fmla="*/ 106 h 133"/>
                <a:gd name="T120" fmla="*/ 0 w 470"/>
                <a:gd name="T121"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0" h="133">
                  <a:moveTo>
                    <a:pt x="0" y="109"/>
                  </a:moveTo>
                  <a:lnTo>
                    <a:pt x="0" y="112"/>
                  </a:lnTo>
                  <a:lnTo>
                    <a:pt x="1" y="119"/>
                  </a:lnTo>
                  <a:lnTo>
                    <a:pt x="4" y="127"/>
                  </a:lnTo>
                  <a:lnTo>
                    <a:pt x="13" y="133"/>
                  </a:lnTo>
                  <a:lnTo>
                    <a:pt x="20" y="130"/>
                  </a:lnTo>
                  <a:lnTo>
                    <a:pt x="19" y="118"/>
                  </a:lnTo>
                  <a:lnTo>
                    <a:pt x="18" y="100"/>
                  </a:lnTo>
                  <a:lnTo>
                    <a:pt x="26" y="80"/>
                  </a:lnTo>
                  <a:lnTo>
                    <a:pt x="36" y="70"/>
                  </a:lnTo>
                  <a:lnTo>
                    <a:pt x="50" y="58"/>
                  </a:lnTo>
                  <a:lnTo>
                    <a:pt x="68" y="49"/>
                  </a:lnTo>
                  <a:lnTo>
                    <a:pt x="90" y="40"/>
                  </a:lnTo>
                  <a:lnTo>
                    <a:pt x="116" y="34"/>
                  </a:lnTo>
                  <a:lnTo>
                    <a:pt x="145" y="31"/>
                  </a:lnTo>
                  <a:lnTo>
                    <a:pt x="180" y="33"/>
                  </a:lnTo>
                  <a:lnTo>
                    <a:pt x="217" y="39"/>
                  </a:lnTo>
                  <a:lnTo>
                    <a:pt x="256" y="48"/>
                  </a:lnTo>
                  <a:lnTo>
                    <a:pt x="292" y="56"/>
                  </a:lnTo>
                  <a:lnTo>
                    <a:pt x="326" y="66"/>
                  </a:lnTo>
                  <a:lnTo>
                    <a:pt x="355" y="74"/>
                  </a:lnTo>
                  <a:lnTo>
                    <a:pt x="381" y="82"/>
                  </a:lnTo>
                  <a:lnTo>
                    <a:pt x="402" y="90"/>
                  </a:lnTo>
                  <a:lnTo>
                    <a:pt x="418" y="98"/>
                  </a:lnTo>
                  <a:lnTo>
                    <a:pt x="428" y="106"/>
                  </a:lnTo>
                  <a:lnTo>
                    <a:pt x="437" y="113"/>
                  </a:lnTo>
                  <a:lnTo>
                    <a:pt x="445" y="118"/>
                  </a:lnTo>
                  <a:lnTo>
                    <a:pt x="453" y="120"/>
                  </a:lnTo>
                  <a:lnTo>
                    <a:pt x="461" y="119"/>
                  </a:lnTo>
                  <a:lnTo>
                    <a:pt x="467" y="116"/>
                  </a:lnTo>
                  <a:lnTo>
                    <a:pt x="470" y="110"/>
                  </a:lnTo>
                  <a:lnTo>
                    <a:pt x="470" y="102"/>
                  </a:lnTo>
                  <a:lnTo>
                    <a:pt x="464" y="90"/>
                  </a:lnTo>
                  <a:lnTo>
                    <a:pt x="460" y="83"/>
                  </a:lnTo>
                  <a:lnTo>
                    <a:pt x="453" y="76"/>
                  </a:lnTo>
                  <a:lnTo>
                    <a:pt x="445" y="68"/>
                  </a:lnTo>
                  <a:lnTo>
                    <a:pt x="437" y="59"/>
                  </a:lnTo>
                  <a:lnTo>
                    <a:pt x="425" y="51"/>
                  </a:lnTo>
                  <a:lnTo>
                    <a:pt x="413" y="43"/>
                  </a:lnTo>
                  <a:lnTo>
                    <a:pt x="399" y="36"/>
                  </a:lnTo>
                  <a:lnTo>
                    <a:pt x="384" y="29"/>
                  </a:lnTo>
                  <a:lnTo>
                    <a:pt x="369" y="22"/>
                  </a:lnTo>
                  <a:lnTo>
                    <a:pt x="351" y="16"/>
                  </a:lnTo>
                  <a:lnTo>
                    <a:pt x="334" y="11"/>
                  </a:lnTo>
                  <a:lnTo>
                    <a:pt x="314" y="7"/>
                  </a:lnTo>
                  <a:lnTo>
                    <a:pt x="295" y="3"/>
                  </a:lnTo>
                  <a:lnTo>
                    <a:pt x="276" y="1"/>
                  </a:lnTo>
                  <a:lnTo>
                    <a:pt x="255" y="0"/>
                  </a:lnTo>
                  <a:lnTo>
                    <a:pt x="234" y="1"/>
                  </a:lnTo>
                  <a:lnTo>
                    <a:pt x="195" y="4"/>
                  </a:lnTo>
                  <a:lnTo>
                    <a:pt x="160" y="8"/>
                  </a:lnTo>
                  <a:lnTo>
                    <a:pt x="130" y="12"/>
                  </a:lnTo>
                  <a:lnTo>
                    <a:pt x="104" y="19"/>
                  </a:lnTo>
                  <a:lnTo>
                    <a:pt x="80" y="27"/>
                  </a:lnTo>
                  <a:lnTo>
                    <a:pt x="58" y="37"/>
                  </a:lnTo>
                  <a:lnTo>
                    <a:pt x="38" y="51"/>
                  </a:lnTo>
                  <a:lnTo>
                    <a:pt x="20" y="68"/>
                  </a:lnTo>
                  <a:lnTo>
                    <a:pt x="8" y="84"/>
                  </a:lnTo>
                  <a:lnTo>
                    <a:pt x="2" y="97"/>
                  </a:lnTo>
                  <a:lnTo>
                    <a:pt x="0" y="106"/>
                  </a:lnTo>
                  <a:lnTo>
                    <a:pt x="0" y="109"/>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9"/>
            <p:cNvSpPr>
              <a:spLocks/>
            </p:cNvSpPr>
            <p:nvPr/>
          </p:nvSpPr>
          <p:spPr bwMode="auto">
            <a:xfrm>
              <a:off x="784225" y="3755231"/>
              <a:ext cx="207963" cy="173037"/>
            </a:xfrm>
            <a:custGeom>
              <a:avLst/>
              <a:gdLst>
                <a:gd name="T0" fmla="*/ 11 w 394"/>
                <a:gd name="T1" fmla="*/ 133 h 217"/>
                <a:gd name="T2" fmla="*/ 12 w 394"/>
                <a:gd name="T3" fmla="*/ 132 h 217"/>
                <a:gd name="T4" fmla="*/ 15 w 394"/>
                <a:gd name="T5" fmla="*/ 128 h 217"/>
                <a:gd name="T6" fmla="*/ 21 w 394"/>
                <a:gd name="T7" fmla="*/ 123 h 217"/>
                <a:gd name="T8" fmla="*/ 27 w 394"/>
                <a:gd name="T9" fmla="*/ 116 h 217"/>
                <a:gd name="T10" fmla="*/ 37 w 394"/>
                <a:gd name="T11" fmla="*/ 108 h 217"/>
                <a:gd name="T12" fmla="*/ 47 w 394"/>
                <a:gd name="T13" fmla="*/ 97 h 217"/>
                <a:gd name="T14" fmla="*/ 61 w 394"/>
                <a:gd name="T15" fmla="*/ 87 h 217"/>
                <a:gd name="T16" fmla="*/ 75 w 394"/>
                <a:gd name="T17" fmla="*/ 76 h 217"/>
                <a:gd name="T18" fmla="*/ 90 w 394"/>
                <a:gd name="T19" fmla="*/ 65 h 217"/>
                <a:gd name="T20" fmla="*/ 107 w 394"/>
                <a:gd name="T21" fmla="*/ 54 h 217"/>
                <a:gd name="T22" fmla="*/ 126 w 394"/>
                <a:gd name="T23" fmla="*/ 43 h 217"/>
                <a:gd name="T24" fmla="*/ 145 w 394"/>
                <a:gd name="T25" fmla="*/ 33 h 217"/>
                <a:gd name="T26" fmla="*/ 166 w 394"/>
                <a:gd name="T27" fmla="*/ 23 h 217"/>
                <a:gd name="T28" fmla="*/ 188 w 394"/>
                <a:gd name="T29" fmla="*/ 15 h 217"/>
                <a:gd name="T30" fmla="*/ 212 w 394"/>
                <a:gd name="T31" fmla="*/ 8 h 217"/>
                <a:gd name="T32" fmla="*/ 236 w 394"/>
                <a:gd name="T33" fmla="*/ 3 h 217"/>
                <a:gd name="T34" fmla="*/ 259 w 394"/>
                <a:gd name="T35" fmla="*/ 0 h 217"/>
                <a:gd name="T36" fmla="*/ 283 w 394"/>
                <a:gd name="T37" fmla="*/ 0 h 217"/>
                <a:gd name="T38" fmla="*/ 305 w 394"/>
                <a:gd name="T39" fmla="*/ 2 h 217"/>
                <a:gd name="T40" fmla="*/ 324 w 394"/>
                <a:gd name="T41" fmla="*/ 6 h 217"/>
                <a:gd name="T42" fmla="*/ 342 w 394"/>
                <a:gd name="T43" fmla="*/ 12 h 217"/>
                <a:gd name="T44" fmla="*/ 359 w 394"/>
                <a:gd name="T45" fmla="*/ 19 h 217"/>
                <a:gd name="T46" fmla="*/ 371 w 394"/>
                <a:gd name="T47" fmla="*/ 30 h 217"/>
                <a:gd name="T48" fmla="*/ 383 w 394"/>
                <a:gd name="T49" fmla="*/ 40 h 217"/>
                <a:gd name="T50" fmla="*/ 389 w 394"/>
                <a:gd name="T51" fmla="*/ 53 h 217"/>
                <a:gd name="T52" fmla="*/ 394 w 394"/>
                <a:gd name="T53" fmla="*/ 66 h 217"/>
                <a:gd name="T54" fmla="*/ 394 w 394"/>
                <a:gd name="T55" fmla="*/ 80 h 217"/>
                <a:gd name="T56" fmla="*/ 389 w 394"/>
                <a:gd name="T57" fmla="*/ 95 h 217"/>
                <a:gd name="T58" fmla="*/ 380 w 394"/>
                <a:gd name="T59" fmla="*/ 111 h 217"/>
                <a:gd name="T60" fmla="*/ 367 w 394"/>
                <a:gd name="T61" fmla="*/ 127 h 217"/>
                <a:gd name="T62" fmla="*/ 348 w 394"/>
                <a:gd name="T63" fmla="*/ 143 h 217"/>
                <a:gd name="T64" fmla="*/ 324 w 394"/>
                <a:gd name="T65" fmla="*/ 159 h 217"/>
                <a:gd name="T66" fmla="*/ 297 w 394"/>
                <a:gd name="T67" fmla="*/ 174 h 217"/>
                <a:gd name="T68" fmla="*/ 267 w 394"/>
                <a:gd name="T69" fmla="*/ 187 h 217"/>
                <a:gd name="T70" fmla="*/ 237 w 394"/>
                <a:gd name="T71" fmla="*/ 198 h 217"/>
                <a:gd name="T72" fmla="*/ 206 w 394"/>
                <a:gd name="T73" fmla="*/ 206 h 217"/>
                <a:gd name="T74" fmla="*/ 175 w 394"/>
                <a:gd name="T75" fmla="*/ 212 h 217"/>
                <a:gd name="T76" fmla="*/ 145 w 394"/>
                <a:gd name="T77" fmla="*/ 215 h 217"/>
                <a:gd name="T78" fmla="*/ 116 w 394"/>
                <a:gd name="T79" fmla="*/ 217 h 217"/>
                <a:gd name="T80" fmla="*/ 90 w 394"/>
                <a:gd name="T81" fmla="*/ 216 h 217"/>
                <a:gd name="T82" fmla="*/ 65 w 394"/>
                <a:gd name="T83" fmla="*/ 213 h 217"/>
                <a:gd name="T84" fmla="*/ 44 w 394"/>
                <a:gd name="T85" fmla="*/ 208 h 217"/>
                <a:gd name="T86" fmla="*/ 26 w 394"/>
                <a:gd name="T87" fmla="*/ 201 h 217"/>
                <a:gd name="T88" fmla="*/ 12 w 394"/>
                <a:gd name="T89" fmla="*/ 192 h 217"/>
                <a:gd name="T90" fmla="*/ 4 w 394"/>
                <a:gd name="T91" fmla="*/ 180 h 217"/>
                <a:gd name="T92" fmla="*/ 0 w 394"/>
                <a:gd name="T93" fmla="*/ 166 h 217"/>
                <a:gd name="T94" fmla="*/ 3 w 394"/>
                <a:gd name="T95" fmla="*/ 151 h 217"/>
                <a:gd name="T96" fmla="*/ 11 w 394"/>
                <a:gd name="T97" fmla="*/ 13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4" h="217">
                  <a:moveTo>
                    <a:pt x="11" y="133"/>
                  </a:moveTo>
                  <a:lnTo>
                    <a:pt x="12" y="132"/>
                  </a:lnTo>
                  <a:lnTo>
                    <a:pt x="15" y="128"/>
                  </a:lnTo>
                  <a:lnTo>
                    <a:pt x="21" y="123"/>
                  </a:lnTo>
                  <a:lnTo>
                    <a:pt x="27" y="116"/>
                  </a:lnTo>
                  <a:lnTo>
                    <a:pt x="37" y="108"/>
                  </a:lnTo>
                  <a:lnTo>
                    <a:pt x="47" y="97"/>
                  </a:lnTo>
                  <a:lnTo>
                    <a:pt x="61" y="87"/>
                  </a:lnTo>
                  <a:lnTo>
                    <a:pt x="75" y="76"/>
                  </a:lnTo>
                  <a:lnTo>
                    <a:pt x="90" y="65"/>
                  </a:lnTo>
                  <a:lnTo>
                    <a:pt x="107" y="54"/>
                  </a:lnTo>
                  <a:lnTo>
                    <a:pt x="126" y="43"/>
                  </a:lnTo>
                  <a:lnTo>
                    <a:pt x="145" y="33"/>
                  </a:lnTo>
                  <a:lnTo>
                    <a:pt x="166" y="23"/>
                  </a:lnTo>
                  <a:lnTo>
                    <a:pt x="188" y="15"/>
                  </a:lnTo>
                  <a:lnTo>
                    <a:pt x="212" y="8"/>
                  </a:lnTo>
                  <a:lnTo>
                    <a:pt x="236" y="3"/>
                  </a:lnTo>
                  <a:lnTo>
                    <a:pt x="259" y="0"/>
                  </a:lnTo>
                  <a:lnTo>
                    <a:pt x="283" y="0"/>
                  </a:lnTo>
                  <a:lnTo>
                    <a:pt x="305" y="2"/>
                  </a:lnTo>
                  <a:lnTo>
                    <a:pt x="324" y="6"/>
                  </a:lnTo>
                  <a:lnTo>
                    <a:pt x="342" y="12"/>
                  </a:lnTo>
                  <a:lnTo>
                    <a:pt x="359" y="19"/>
                  </a:lnTo>
                  <a:lnTo>
                    <a:pt x="371" y="30"/>
                  </a:lnTo>
                  <a:lnTo>
                    <a:pt x="383" y="40"/>
                  </a:lnTo>
                  <a:lnTo>
                    <a:pt x="389" y="53"/>
                  </a:lnTo>
                  <a:lnTo>
                    <a:pt x="394" y="66"/>
                  </a:lnTo>
                  <a:lnTo>
                    <a:pt x="394" y="80"/>
                  </a:lnTo>
                  <a:lnTo>
                    <a:pt x="389" y="95"/>
                  </a:lnTo>
                  <a:lnTo>
                    <a:pt x="380" y="111"/>
                  </a:lnTo>
                  <a:lnTo>
                    <a:pt x="367" y="127"/>
                  </a:lnTo>
                  <a:lnTo>
                    <a:pt x="348" y="143"/>
                  </a:lnTo>
                  <a:lnTo>
                    <a:pt x="324" y="159"/>
                  </a:lnTo>
                  <a:lnTo>
                    <a:pt x="297" y="174"/>
                  </a:lnTo>
                  <a:lnTo>
                    <a:pt x="267" y="187"/>
                  </a:lnTo>
                  <a:lnTo>
                    <a:pt x="237" y="198"/>
                  </a:lnTo>
                  <a:lnTo>
                    <a:pt x="206" y="206"/>
                  </a:lnTo>
                  <a:lnTo>
                    <a:pt x="175" y="212"/>
                  </a:lnTo>
                  <a:lnTo>
                    <a:pt x="145" y="215"/>
                  </a:lnTo>
                  <a:lnTo>
                    <a:pt x="116" y="217"/>
                  </a:lnTo>
                  <a:lnTo>
                    <a:pt x="90" y="216"/>
                  </a:lnTo>
                  <a:lnTo>
                    <a:pt x="65" y="213"/>
                  </a:lnTo>
                  <a:lnTo>
                    <a:pt x="44" y="208"/>
                  </a:lnTo>
                  <a:lnTo>
                    <a:pt x="26" y="201"/>
                  </a:lnTo>
                  <a:lnTo>
                    <a:pt x="12" y="192"/>
                  </a:lnTo>
                  <a:lnTo>
                    <a:pt x="4" y="180"/>
                  </a:lnTo>
                  <a:lnTo>
                    <a:pt x="0" y="166"/>
                  </a:lnTo>
                  <a:lnTo>
                    <a:pt x="3" y="151"/>
                  </a:lnTo>
                  <a:lnTo>
                    <a:pt x="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0"/>
            <p:cNvSpPr>
              <a:spLocks/>
            </p:cNvSpPr>
            <p:nvPr/>
          </p:nvSpPr>
          <p:spPr bwMode="auto">
            <a:xfrm>
              <a:off x="795338" y="3763168"/>
              <a:ext cx="192088" cy="155575"/>
            </a:xfrm>
            <a:custGeom>
              <a:avLst/>
              <a:gdLst>
                <a:gd name="T0" fmla="*/ 10 w 361"/>
                <a:gd name="T1" fmla="*/ 122 h 198"/>
                <a:gd name="T2" fmla="*/ 14 w 361"/>
                <a:gd name="T3" fmla="*/ 118 h 198"/>
                <a:gd name="T4" fmla="*/ 25 w 361"/>
                <a:gd name="T5" fmla="*/ 107 h 198"/>
                <a:gd name="T6" fmla="*/ 43 w 361"/>
                <a:gd name="T7" fmla="*/ 89 h 198"/>
                <a:gd name="T8" fmla="*/ 68 w 361"/>
                <a:gd name="T9" fmla="*/ 70 h 198"/>
                <a:gd name="T10" fmla="*/ 97 w 361"/>
                <a:gd name="T11" fmla="*/ 50 h 198"/>
                <a:gd name="T12" fmla="*/ 133 w 361"/>
                <a:gd name="T13" fmla="*/ 31 h 198"/>
                <a:gd name="T14" fmla="*/ 172 w 361"/>
                <a:gd name="T15" fmla="*/ 14 h 198"/>
                <a:gd name="T16" fmla="*/ 215 w 361"/>
                <a:gd name="T17" fmla="*/ 3 h 198"/>
                <a:gd name="T18" fmla="*/ 258 w 361"/>
                <a:gd name="T19" fmla="*/ 0 h 198"/>
                <a:gd name="T20" fmla="*/ 297 w 361"/>
                <a:gd name="T21" fmla="*/ 6 h 198"/>
                <a:gd name="T22" fmla="*/ 329 w 361"/>
                <a:gd name="T23" fmla="*/ 19 h 198"/>
                <a:gd name="T24" fmla="*/ 349 w 361"/>
                <a:gd name="T25" fmla="*/ 38 h 198"/>
                <a:gd name="T26" fmla="*/ 361 w 361"/>
                <a:gd name="T27" fmla="*/ 60 h 198"/>
                <a:gd name="T28" fmla="*/ 356 w 361"/>
                <a:gd name="T29" fmla="*/ 87 h 198"/>
                <a:gd name="T30" fmla="*/ 336 w 361"/>
                <a:gd name="T31" fmla="*/ 116 h 198"/>
                <a:gd name="T32" fmla="*/ 297 w 361"/>
                <a:gd name="T33" fmla="*/ 145 h 198"/>
                <a:gd name="T34" fmla="*/ 272 w 361"/>
                <a:gd name="T35" fmla="*/ 159 h 198"/>
                <a:gd name="T36" fmla="*/ 244 w 361"/>
                <a:gd name="T37" fmla="*/ 171 h 198"/>
                <a:gd name="T38" fmla="*/ 216 w 361"/>
                <a:gd name="T39" fmla="*/ 181 h 198"/>
                <a:gd name="T40" fmla="*/ 189 w 361"/>
                <a:gd name="T41" fmla="*/ 188 h 198"/>
                <a:gd name="T42" fmla="*/ 161 w 361"/>
                <a:gd name="T43" fmla="*/ 193 h 198"/>
                <a:gd name="T44" fmla="*/ 133 w 361"/>
                <a:gd name="T45" fmla="*/ 197 h 198"/>
                <a:gd name="T46" fmla="*/ 107 w 361"/>
                <a:gd name="T47" fmla="*/ 198 h 198"/>
                <a:gd name="T48" fmla="*/ 82 w 361"/>
                <a:gd name="T49" fmla="*/ 197 h 198"/>
                <a:gd name="T50" fmla="*/ 60 w 361"/>
                <a:gd name="T51" fmla="*/ 195 h 198"/>
                <a:gd name="T52" fmla="*/ 40 w 361"/>
                <a:gd name="T53" fmla="*/ 190 h 198"/>
                <a:gd name="T54" fmla="*/ 24 w 361"/>
                <a:gd name="T55" fmla="*/ 184 h 198"/>
                <a:gd name="T56" fmla="*/ 11 w 361"/>
                <a:gd name="T57" fmla="*/ 176 h 198"/>
                <a:gd name="T58" fmla="*/ 3 w 361"/>
                <a:gd name="T59" fmla="*/ 164 h 198"/>
                <a:gd name="T60" fmla="*/ 0 w 361"/>
                <a:gd name="T61" fmla="*/ 152 h 198"/>
                <a:gd name="T62" fmla="*/ 1 w 361"/>
                <a:gd name="T63" fmla="*/ 138 h 198"/>
                <a:gd name="T64" fmla="*/ 10 w 361"/>
                <a:gd name="T65" fmla="*/ 12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198">
                  <a:moveTo>
                    <a:pt x="10" y="122"/>
                  </a:moveTo>
                  <a:lnTo>
                    <a:pt x="14" y="118"/>
                  </a:lnTo>
                  <a:lnTo>
                    <a:pt x="25" y="107"/>
                  </a:lnTo>
                  <a:lnTo>
                    <a:pt x="43" y="89"/>
                  </a:lnTo>
                  <a:lnTo>
                    <a:pt x="68" y="70"/>
                  </a:lnTo>
                  <a:lnTo>
                    <a:pt x="97" y="50"/>
                  </a:lnTo>
                  <a:lnTo>
                    <a:pt x="133" y="31"/>
                  </a:lnTo>
                  <a:lnTo>
                    <a:pt x="172" y="14"/>
                  </a:lnTo>
                  <a:lnTo>
                    <a:pt x="215" y="3"/>
                  </a:lnTo>
                  <a:lnTo>
                    <a:pt x="258" y="0"/>
                  </a:lnTo>
                  <a:lnTo>
                    <a:pt x="297" y="6"/>
                  </a:lnTo>
                  <a:lnTo>
                    <a:pt x="329" y="19"/>
                  </a:lnTo>
                  <a:lnTo>
                    <a:pt x="349" y="38"/>
                  </a:lnTo>
                  <a:lnTo>
                    <a:pt x="361" y="60"/>
                  </a:lnTo>
                  <a:lnTo>
                    <a:pt x="356" y="87"/>
                  </a:lnTo>
                  <a:lnTo>
                    <a:pt x="336" y="116"/>
                  </a:lnTo>
                  <a:lnTo>
                    <a:pt x="297" y="145"/>
                  </a:lnTo>
                  <a:lnTo>
                    <a:pt x="272" y="159"/>
                  </a:lnTo>
                  <a:lnTo>
                    <a:pt x="244" y="171"/>
                  </a:lnTo>
                  <a:lnTo>
                    <a:pt x="216" y="181"/>
                  </a:lnTo>
                  <a:lnTo>
                    <a:pt x="189" y="188"/>
                  </a:lnTo>
                  <a:lnTo>
                    <a:pt x="161" y="193"/>
                  </a:lnTo>
                  <a:lnTo>
                    <a:pt x="133" y="197"/>
                  </a:lnTo>
                  <a:lnTo>
                    <a:pt x="107" y="198"/>
                  </a:lnTo>
                  <a:lnTo>
                    <a:pt x="82" y="197"/>
                  </a:lnTo>
                  <a:lnTo>
                    <a:pt x="60" y="195"/>
                  </a:lnTo>
                  <a:lnTo>
                    <a:pt x="40" y="190"/>
                  </a:lnTo>
                  <a:lnTo>
                    <a:pt x="24" y="184"/>
                  </a:lnTo>
                  <a:lnTo>
                    <a:pt x="11" y="176"/>
                  </a:lnTo>
                  <a:lnTo>
                    <a:pt x="3" y="164"/>
                  </a:lnTo>
                  <a:lnTo>
                    <a:pt x="0" y="152"/>
                  </a:lnTo>
                  <a:lnTo>
                    <a:pt x="1" y="138"/>
                  </a:lnTo>
                  <a:lnTo>
                    <a:pt x="10" y="122"/>
                  </a:lnTo>
                  <a:close/>
                </a:path>
              </a:pathLst>
            </a:custGeom>
            <a:solidFill>
              <a:srgbClr val="ED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1"/>
            <p:cNvSpPr>
              <a:spLocks/>
            </p:cNvSpPr>
            <p:nvPr/>
          </p:nvSpPr>
          <p:spPr bwMode="auto">
            <a:xfrm>
              <a:off x="801688" y="3771106"/>
              <a:ext cx="174625" cy="141287"/>
            </a:xfrm>
            <a:custGeom>
              <a:avLst/>
              <a:gdLst>
                <a:gd name="T0" fmla="*/ 10 w 329"/>
                <a:gd name="T1" fmla="*/ 110 h 179"/>
                <a:gd name="T2" fmla="*/ 14 w 329"/>
                <a:gd name="T3" fmla="*/ 106 h 179"/>
                <a:gd name="T4" fmla="*/ 24 w 329"/>
                <a:gd name="T5" fmla="*/ 96 h 179"/>
                <a:gd name="T6" fmla="*/ 40 w 329"/>
                <a:gd name="T7" fmla="*/ 80 h 179"/>
                <a:gd name="T8" fmla="*/ 62 w 329"/>
                <a:gd name="T9" fmla="*/ 63 h 179"/>
                <a:gd name="T10" fmla="*/ 89 w 329"/>
                <a:gd name="T11" fmla="*/ 44 h 179"/>
                <a:gd name="T12" fmla="*/ 121 w 329"/>
                <a:gd name="T13" fmla="*/ 27 h 179"/>
                <a:gd name="T14" fmla="*/ 157 w 329"/>
                <a:gd name="T15" fmla="*/ 13 h 179"/>
                <a:gd name="T16" fmla="*/ 196 w 329"/>
                <a:gd name="T17" fmla="*/ 2 h 179"/>
                <a:gd name="T18" fmla="*/ 236 w 329"/>
                <a:gd name="T19" fmla="*/ 0 h 179"/>
                <a:gd name="T20" fmla="*/ 271 w 329"/>
                <a:gd name="T21" fmla="*/ 5 h 179"/>
                <a:gd name="T22" fmla="*/ 298 w 329"/>
                <a:gd name="T23" fmla="*/ 17 h 179"/>
                <a:gd name="T24" fmla="*/ 319 w 329"/>
                <a:gd name="T25" fmla="*/ 34 h 179"/>
                <a:gd name="T26" fmla="*/ 329 w 329"/>
                <a:gd name="T27" fmla="*/ 55 h 179"/>
                <a:gd name="T28" fmla="*/ 325 w 329"/>
                <a:gd name="T29" fmla="*/ 78 h 179"/>
                <a:gd name="T30" fmla="*/ 307 w 329"/>
                <a:gd name="T31" fmla="*/ 105 h 179"/>
                <a:gd name="T32" fmla="*/ 271 w 329"/>
                <a:gd name="T33" fmla="*/ 131 h 179"/>
                <a:gd name="T34" fmla="*/ 247 w 329"/>
                <a:gd name="T35" fmla="*/ 143 h 179"/>
                <a:gd name="T36" fmla="*/ 223 w 329"/>
                <a:gd name="T37" fmla="*/ 154 h 179"/>
                <a:gd name="T38" fmla="*/ 197 w 329"/>
                <a:gd name="T39" fmla="*/ 163 h 179"/>
                <a:gd name="T40" fmla="*/ 172 w 329"/>
                <a:gd name="T41" fmla="*/ 170 h 179"/>
                <a:gd name="T42" fmla="*/ 146 w 329"/>
                <a:gd name="T43" fmla="*/ 174 h 179"/>
                <a:gd name="T44" fmla="*/ 121 w 329"/>
                <a:gd name="T45" fmla="*/ 177 h 179"/>
                <a:gd name="T46" fmla="*/ 97 w 329"/>
                <a:gd name="T47" fmla="*/ 179 h 179"/>
                <a:gd name="T48" fmla="*/ 75 w 329"/>
                <a:gd name="T49" fmla="*/ 178 h 179"/>
                <a:gd name="T50" fmla="*/ 54 w 329"/>
                <a:gd name="T51" fmla="*/ 176 h 179"/>
                <a:gd name="T52" fmla="*/ 37 w 329"/>
                <a:gd name="T53" fmla="*/ 172 h 179"/>
                <a:gd name="T54" fmla="*/ 22 w 329"/>
                <a:gd name="T55" fmla="*/ 166 h 179"/>
                <a:gd name="T56" fmla="*/ 11 w 329"/>
                <a:gd name="T57" fmla="*/ 157 h 179"/>
                <a:gd name="T58" fmla="*/ 3 w 329"/>
                <a:gd name="T59" fmla="*/ 148 h 179"/>
                <a:gd name="T60" fmla="*/ 0 w 329"/>
                <a:gd name="T61" fmla="*/ 137 h 179"/>
                <a:gd name="T62" fmla="*/ 3 w 329"/>
                <a:gd name="T63" fmla="*/ 124 h 179"/>
                <a:gd name="T64" fmla="*/ 10 w 329"/>
                <a:gd name="T65" fmla="*/ 11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179">
                  <a:moveTo>
                    <a:pt x="10" y="110"/>
                  </a:moveTo>
                  <a:lnTo>
                    <a:pt x="14" y="106"/>
                  </a:lnTo>
                  <a:lnTo>
                    <a:pt x="24" y="96"/>
                  </a:lnTo>
                  <a:lnTo>
                    <a:pt x="40" y="80"/>
                  </a:lnTo>
                  <a:lnTo>
                    <a:pt x="62" y="63"/>
                  </a:lnTo>
                  <a:lnTo>
                    <a:pt x="89" y="44"/>
                  </a:lnTo>
                  <a:lnTo>
                    <a:pt x="121" y="27"/>
                  </a:lnTo>
                  <a:lnTo>
                    <a:pt x="157" y="13"/>
                  </a:lnTo>
                  <a:lnTo>
                    <a:pt x="196" y="2"/>
                  </a:lnTo>
                  <a:lnTo>
                    <a:pt x="236" y="0"/>
                  </a:lnTo>
                  <a:lnTo>
                    <a:pt x="271" y="5"/>
                  </a:lnTo>
                  <a:lnTo>
                    <a:pt x="298" y="17"/>
                  </a:lnTo>
                  <a:lnTo>
                    <a:pt x="319" y="34"/>
                  </a:lnTo>
                  <a:lnTo>
                    <a:pt x="329" y="55"/>
                  </a:lnTo>
                  <a:lnTo>
                    <a:pt x="325" y="78"/>
                  </a:lnTo>
                  <a:lnTo>
                    <a:pt x="307" y="105"/>
                  </a:lnTo>
                  <a:lnTo>
                    <a:pt x="271" y="131"/>
                  </a:lnTo>
                  <a:lnTo>
                    <a:pt x="247" y="143"/>
                  </a:lnTo>
                  <a:lnTo>
                    <a:pt x="223" y="154"/>
                  </a:lnTo>
                  <a:lnTo>
                    <a:pt x="197" y="163"/>
                  </a:lnTo>
                  <a:lnTo>
                    <a:pt x="172" y="170"/>
                  </a:lnTo>
                  <a:lnTo>
                    <a:pt x="146" y="174"/>
                  </a:lnTo>
                  <a:lnTo>
                    <a:pt x="121" y="177"/>
                  </a:lnTo>
                  <a:lnTo>
                    <a:pt x="97" y="179"/>
                  </a:lnTo>
                  <a:lnTo>
                    <a:pt x="75" y="178"/>
                  </a:lnTo>
                  <a:lnTo>
                    <a:pt x="54" y="176"/>
                  </a:lnTo>
                  <a:lnTo>
                    <a:pt x="37" y="172"/>
                  </a:lnTo>
                  <a:lnTo>
                    <a:pt x="22" y="166"/>
                  </a:lnTo>
                  <a:lnTo>
                    <a:pt x="11" y="157"/>
                  </a:lnTo>
                  <a:lnTo>
                    <a:pt x="3" y="148"/>
                  </a:lnTo>
                  <a:lnTo>
                    <a:pt x="0" y="137"/>
                  </a:lnTo>
                  <a:lnTo>
                    <a:pt x="3" y="124"/>
                  </a:lnTo>
                  <a:lnTo>
                    <a:pt x="10" y="110"/>
                  </a:lnTo>
                  <a:close/>
                </a:path>
              </a:pathLst>
            </a:custGeom>
            <a:solidFill>
              <a:srgbClr val="D6B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2"/>
            <p:cNvSpPr>
              <a:spLocks/>
            </p:cNvSpPr>
            <p:nvPr/>
          </p:nvSpPr>
          <p:spPr bwMode="auto">
            <a:xfrm>
              <a:off x="811213" y="3779043"/>
              <a:ext cx="155575" cy="125412"/>
            </a:xfrm>
            <a:custGeom>
              <a:avLst/>
              <a:gdLst>
                <a:gd name="T0" fmla="*/ 8 w 295"/>
                <a:gd name="T1" fmla="*/ 97 h 158"/>
                <a:gd name="T2" fmla="*/ 11 w 295"/>
                <a:gd name="T3" fmla="*/ 94 h 158"/>
                <a:gd name="T4" fmla="*/ 20 w 295"/>
                <a:gd name="T5" fmla="*/ 84 h 158"/>
                <a:gd name="T6" fmla="*/ 36 w 295"/>
                <a:gd name="T7" fmla="*/ 70 h 158"/>
                <a:gd name="T8" fmla="*/ 55 w 295"/>
                <a:gd name="T9" fmla="*/ 55 h 158"/>
                <a:gd name="T10" fmla="*/ 80 w 295"/>
                <a:gd name="T11" fmla="*/ 38 h 158"/>
                <a:gd name="T12" fmla="*/ 109 w 295"/>
                <a:gd name="T13" fmla="*/ 23 h 158"/>
                <a:gd name="T14" fmla="*/ 141 w 295"/>
                <a:gd name="T15" fmla="*/ 10 h 158"/>
                <a:gd name="T16" fmla="*/ 176 w 295"/>
                <a:gd name="T17" fmla="*/ 2 h 158"/>
                <a:gd name="T18" fmla="*/ 212 w 295"/>
                <a:gd name="T19" fmla="*/ 0 h 158"/>
                <a:gd name="T20" fmla="*/ 242 w 295"/>
                <a:gd name="T21" fmla="*/ 4 h 158"/>
                <a:gd name="T22" fmla="*/ 269 w 295"/>
                <a:gd name="T23" fmla="*/ 14 h 158"/>
                <a:gd name="T24" fmla="*/ 287 w 295"/>
                <a:gd name="T25" fmla="*/ 29 h 158"/>
                <a:gd name="T26" fmla="*/ 295 w 295"/>
                <a:gd name="T27" fmla="*/ 47 h 158"/>
                <a:gd name="T28" fmla="*/ 291 w 295"/>
                <a:gd name="T29" fmla="*/ 69 h 158"/>
                <a:gd name="T30" fmla="*/ 274 w 295"/>
                <a:gd name="T31" fmla="*/ 92 h 158"/>
                <a:gd name="T32" fmla="*/ 242 w 295"/>
                <a:gd name="T33" fmla="*/ 116 h 158"/>
                <a:gd name="T34" fmla="*/ 222 w 295"/>
                <a:gd name="T35" fmla="*/ 127 h 158"/>
                <a:gd name="T36" fmla="*/ 199 w 295"/>
                <a:gd name="T37" fmla="*/ 136 h 158"/>
                <a:gd name="T38" fmla="*/ 177 w 295"/>
                <a:gd name="T39" fmla="*/ 143 h 158"/>
                <a:gd name="T40" fmla="*/ 154 w 295"/>
                <a:gd name="T41" fmla="*/ 150 h 158"/>
                <a:gd name="T42" fmla="*/ 131 w 295"/>
                <a:gd name="T43" fmla="*/ 155 h 158"/>
                <a:gd name="T44" fmla="*/ 108 w 295"/>
                <a:gd name="T45" fmla="*/ 157 h 158"/>
                <a:gd name="T46" fmla="*/ 87 w 295"/>
                <a:gd name="T47" fmla="*/ 158 h 158"/>
                <a:gd name="T48" fmla="*/ 68 w 295"/>
                <a:gd name="T49" fmla="*/ 158 h 158"/>
                <a:gd name="T50" fmla="*/ 48 w 295"/>
                <a:gd name="T51" fmla="*/ 156 h 158"/>
                <a:gd name="T52" fmla="*/ 33 w 295"/>
                <a:gd name="T53" fmla="*/ 152 h 158"/>
                <a:gd name="T54" fmla="*/ 19 w 295"/>
                <a:gd name="T55" fmla="*/ 146 h 158"/>
                <a:gd name="T56" fmla="*/ 9 w 295"/>
                <a:gd name="T57" fmla="*/ 139 h 158"/>
                <a:gd name="T58" fmla="*/ 2 w 295"/>
                <a:gd name="T59" fmla="*/ 131 h 158"/>
                <a:gd name="T60" fmla="*/ 0 w 295"/>
                <a:gd name="T61" fmla="*/ 121 h 158"/>
                <a:gd name="T62" fmla="*/ 1 w 295"/>
                <a:gd name="T63" fmla="*/ 110 h 158"/>
                <a:gd name="T64" fmla="*/ 8 w 295"/>
                <a:gd name="T65"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158">
                  <a:moveTo>
                    <a:pt x="8" y="97"/>
                  </a:moveTo>
                  <a:lnTo>
                    <a:pt x="11" y="94"/>
                  </a:lnTo>
                  <a:lnTo>
                    <a:pt x="20" y="84"/>
                  </a:lnTo>
                  <a:lnTo>
                    <a:pt x="36" y="70"/>
                  </a:lnTo>
                  <a:lnTo>
                    <a:pt x="55" y="55"/>
                  </a:lnTo>
                  <a:lnTo>
                    <a:pt x="80" y="38"/>
                  </a:lnTo>
                  <a:lnTo>
                    <a:pt x="109" y="23"/>
                  </a:lnTo>
                  <a:lnTo>
                    <a:pt x="141" y="10"/>
                  </a:lnTo>
                  <a:lnTo>
                    <a:pt x="176" y="2"/>
                  </a:lnTo>
                  <a:lnTo>
                    <a:pt x="212" y="0"/>
                  </a:lnTo>
                  <a:lnTo>
                    <a:pt x="242" y="4"/>
                  </a:lnTo>
                  <a:lnTo>
                    <a:pt x="269" y="14"/>
                  </a:lnTo>
                  <a:lnTo>
                    <a:pt x="287" y="29"/>
                  </a:lnTo>
                  <a:lnTo>
                    <a:pt x="295" y="47"/>
                  </a:lnTo>
                  <a:lnTo>
                    <a:pt x="291" y="69"/>
                  </a:lnTo>
                  <a:lnTo>
                    <a:pt x="274" y="92"/>
                  </a:lnTo>
                  <a:lnTo>
                    <a:pt x="242" y="116"/>
                  </a:lnTo>
                  <a:lnTo>
                    <a:pt x="222" y="127"/>
                  </a:lnTo>
                  <a:lnTo>
                    <a:pt x="199" y="136"/>
                  </a:lnTo>
                  <a:lnTo>
                    <a:pt x="177" y="143"/>
                  </a:lnTo>
                  <a:lnTo>
                    <a:pt x="154" y="150"/>
                  </a:lnTo>
                  <a:lnTo>
                    <a:pt x="131" y="155"/>
                  </a:lnTo>
                  <a:lnTo>
                    <a:pt x="108" y="157"/>
                  </a:lnTo>
                  <a:lnTo>
                    <a:pt x="87" y="158"/>
                  </a:lnTo>
                  <a:lnTo>
                    <a:pt x="68" y="158"/>
                  </a:lnTo>
                  <a:lnTo>
                    <a:pt x="48" y="156"/>
                  </a:lnTo>
                  <a:lnTo>
                    <a:pt x="33" y="152"/>
                  </a:lnTo>
                  <a:lnTo>
                    <a:pt x="19" y="146"/>
                  </a:lnTo>
                  <a:lnTo>
                    <a:pt x="9" y="139"/>
                  </a:lnTo>
                  <a:lnTo>
                    <a:pt x="2" y="131"/>
                  </a:lnTo>
                  <a:lnTo>
                    <a:pt x="0" y="121"/>
                  </a:lnTo>
                  <a:lnTo>
                    <a:pt x="1" y="110"/>
                  </a:lnTo>
                  <a:lnTo>
                    <a:pt x="8" y="97"/>
                  </a:lnTo>
                  <a:close/>
                </a:path>
              </a:pathLst>
            </a:custGeom>
            <a:solidFill>
              <a:srgbClr val="C19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3"/>
            <p:cNvSpPr>
              <a:spLocks/>
            </p:cNvSpPr>
            <p:nvPr/>
          </p:nvSpPr>
          <p:spPr bwMode="auto">
            <a:xfrm>
              <a:off x="819150" y="3785393"/>
              <a:ext cx="138113" cy="111125"/>
            </a:xfrm>
            <a:custGeom>
              <a:avLst/>
              <a:gdLst>
                <a:gd name="T0" fmla="*/ 9 w 262"/>
                <a:gd name="T1" fmla="*/ 86 h 140"/>
                <a:gd name="T2" fmla="*/ 11 w 262"/>
                <a:gd name="T3" fmla="*/ 83 h 140"/>
                <a:gd name="T4" fmla="*/ 20 w 262"/>
                <a:gd name="T5" fmla="*/ 75 h 140"/>
                <a:gd name="T6" fmla="*/ 32 w 262"/>
                <a:gd name="T7" fmla="*/ 62 h 140"/>
                <a:gd name="T8" fmla="*/ 50 w 262"/>
                <a:gd name="T9" fmla="*/ 49 h 140"/>
                <a:gd name="T10" fmla="*/ 71 w 262"/>
                <a:gd name="T11" fmla="*/ 34 h 140"/>
                <a:gd name="T12" fmla="*/ 97 w 262"/>
                <a:gd name="T13" fmla="*/ 21 h 140"/>
                <a:gd name="T14" fmla="*/ 125 w 262"/>
                <a:gd name="T15" fmla="*/ 10 h 140"/>
                <a:gd name="T16" fmla="*/ 157 w 262"/>
                <a:gd name="T17" fmla="*/ 2 h 140"/>
                <a:gd name="T18" fmla="*/ 189 w 262"/>
                <a:gd name="T19" fmla="*/ 0 h 140"/>
                <a:gd name="T20" fmla="*/ 217 w 262"/>
                <a:gd name="T21" fmla="*/ 4 h 140"/>
                <a:gd name="T22" fmla="*/ 239 w 262"/>
                <a:gd name="T23" fmla="*/ 13 h 140"/>
                <a:gd name="T24" fmla="*/ 256 w 262"/>
                <a:gd name="T25" fmla="*/ 26 h 140"/>
                <a:gd name="T26" fmla="*/ 262 w 262"/>
                <a:gd name="T27" fmla="*/ 42 h 140"/>
                <a:gd name="T28" fmla="*/ 260 w 262"/>
                <a:gd name="T29" fmla="*/ 60 h 140"/>
                <a:gd name="T30" fmla="*/ 246 w 262"/>
                <a:gd name="T31" fmla="*/ 81 h 140"/>
                <a:gd name="T32" fmla="*/ 217 w 262"/>
                <a:gd name="T33" fmla="*/ 102 h 140"/>
                <a:gd name="T34" fmla="*/ 199 w 262"/>
                <a:gd name="T35" fmla="*/ 112 h 140"/>
                <a:gd name="T36" fmla="*/ 178 w 262"/>
                <a:gd name="T37" fmla="*/ 120 h 140"/>
                <a:gd name="T38" fmla="*/ 158 w 262"/>
                <a:gd name="T39" fmla="*/ 126 h 140"/>
                <a:gd name="T40" fmla="*/ 138 w 262"/>
                <a:gd name="T41" fmla="*/ 132 h 140"/>
                <a:gd name="T42" fmla="*/ 117 w 262"/>
                <a:gd name="T43" fmla="*/ 135 h 140"/>
                <a:gd name="T44" fmla="*/ 97 w 262"/>
                <a:gd name="T45" fmla="*/ 138 h 140"/>
                <a:gd name="T46" fmla="*/ 78 w 262"/>
                <a:gd name="T47" fmla="*/ 140 h 140"/>
                <a:gd name="T48" fmla="*/ 60 w 262"/>
                <a:gd name="T49" fmla="*/ 138 h 140"/>
                <a:gd name="T50" fmla="*/ 43 w 262"/>
                <a:gd name="T51" fmla="*/ 136 h 140"/>
                <a:gd name="T52" fmla="*/ 29 w 262"/>
                <a:gd name="T53" fmla="*/ 133 h 140"/>
                <a:gd name="T54" fmla="*/ 18 w 262"/>
                <a:gd name="T55" fmla="*/ 129 h 140"/>
                <a:gd name="T56" fmla="*/ 9 w 262"/>
                <a:gd name="T57" fmla="*/ 123 h 140"/>
                <a:gd name="T58" fmla="*/ 3 w 262"/>
                <a:gd name="T59" fmla="*/ 116 h 140"/>
                <a:gd name="T60" fmla="*/ 0 w 262"/>
                <a:gd name="T61" fmla="*/ 107 h 140"/>
                <a:gd name="T62" fmla="*/ 3 w 262"/>
                <a:gd name="T63" fmla="*/ 97 h 140"/>
                <a:gd name="T64" fmla="*/ 9 w 262"/>
                <a:gd name="T65"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140">
                  <a:moveTo>
                    <a:pt x="9" y="86"/>
                  </a:moveTo>
                  <a:lnTo>
                    <a:pt x="11" y="83"/>
                  </a:lnTo>
                  <a:lnTo>
                    <a:pt x="20" y="75"/>
                  </a:lnTo>
                  <a:lnTo>
                    <a:pt x="32" y="62"/>
                  </a:lnTo>
                  <a:lnTo>
                    <a:pt x="50" y="49"/>
                  </a:lnTo>
                  <a:lnTo>
                    <a:pt x="71" y="34"/>
                  </a:lnTo>
                  <a:lnTo>
                    <a:pt x="97" y="21"/>
                  </a:lnTo>
                  <a:lnTo>
                    <a:pt x="125" y="10"/>
                  </a:lnTo>
                  <a:lnTo>
                    <a:pt x="157" y="2"/>
                  </a:lnTo>
                  <a:lnTo>
                    <a:pt x="189" y="0"/>
                  </a:lnTo>
                  <a:lnTo>
                    <a:pt x="217" y="4"/>
                  </a:lnTo>
                  <a:lnTo>
                    <a:pt x="239" y="13"/>
                  </a:lnTo>
                  <a:lnTo>
                    <a:pt x="256" y="26"/>
                  </a:lnTo>
                  <a:lnTo>
                    <a:pt x="262" y="42"/>
                  </a:lnTo>
                  <a:lnTo>
                    <a:pt x="260" y="60"/>
                  </a:lnTo>
                  <a:lnTo>
                    <a:pt x="246" y="81"/>
                  </a:lnTo>
                  <a:lnTo>
                    <a:pt x="217" y="102"/>
                  </a:lnTo>
                  <a:lnTo>
                    <a:pt x="199" y="112"/>
                  </a:lnTo>
                  <a:lnTo>
                    <a:pt x="178" y="120"/>
                  </a:lnTo>
                  <a:lnTo>
                    <a:pt x="158" y="126"/>
                  </a:lnTo>
                  <a:lnTo>
                    <a:pt x="138" y="132"/>
                  </a:lnTo>
                  <a:lnTo>
                    <a:pt x="117" y="135"/>
                  </a:lnTo>
                  <a:lnTo>
                    <a:pt x="97" y="138"/>
                  </a:lnTo>
                  <a:lnTo>
                    <a:pt x="78" y="140"/>
                  </a:lnTo>
                  <a:lnTo>
                    <a:pt x="60" y="138"/>
                  </a:lnTo>
                  <a:lnTo>
                    <a:pt x="43" y="136"/>
                  </a:lnTo>
                  <a:lnTo>
                    <a:pt x="29" y="133"/>
                  </a:lnTo>
                  <a:lnTo>
                    <a:pt x="18" y="129"/>
                  </a:lnTo>
                  <a:lnTo>
                    <a:pt x="9" y="123"/>
                  </a:lnTo>
                  <a:lnTo>
                    <a:pt x="3" y="116"/>
                  </a:lnTo>
                  <a:lnTo>
                    <a:pt x="0" y="107"/>
                  </a:lnTo>
                  <a:lnTo>
                    <a:pt x="3" y="97"/>
                  </a:lnTo>
                  <a:lnTo>
                    <a:pt x="9" y="86"/>
                  </a:lnTo>
                  <a:close/>
                </a:path>
              </a:pathLst>
            </a:custGeom>
            <a:solidFill>
              <a:srgbClr val="AF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4"/>
            <p:cNvSpPr>
              <a:spLocks/>
            </p:cNvSpPr>
            <p:nvPr/>
          </p:nvSpPr>
          <p:spPr bwMode="auto">
            <a:xfrm>
              <a:off x="73025" y="3077368"/>
              <a:ext cx="906463" cy="865187"/>
            </a:xfrm>
            <a:custGeom>
              <a:avLst/>
              <a:gdLst>
                <a:gd name="T0" fmla="*/ 0 w 1713"/>
                <a:gd name="T1" fmla="*/ 558 h 1089"/>
                <a:gd name="T2" fmla="*/ 3 w 1713"/>
                <a:gd name="T3" fmla="*/ 535 h 1089"/>
                <a:gd name="T4" fmla="*/ 11 w 1713"/>
                <a:gd name="T5" fmla="*/ 492 h 1089"/>
                <a:gd name="T6" fmla="*/ 31 w 1713"/>
                <a:gd name="T7" fmla="*/ 435 h 1089"/>
                <a:gd name="T8" fmla="*/ 64 w 1713"/>
                <a:gd name="T9" fmla="*/ 366 h 1089"/>
                <a:gd name="T10" fmla="*/ 115 w 1713"/>
                <a:gd name="T11" fmla="*/ 292 h 1089"/>
                <a:gd name="T12" fmla="*/ 189 w 1713"/>
                <a:gd name="T13" fmla="*/ 215 h 1089"/>
                <a:gd name="T14" fmla="*/ 290 w 1713"/>
                <a:gd name="T15" fmla="*/ 141 h 1089"/>
                <a:gd name="T16" fmla="*/ 438 w 1713"/>
                <a:gd name="T17" fmla="*/ 66 h 1089"/>
                <a:gd name="T18" fmla="*/ 597 w 1713"/>
                <a:gd name="T19" fmla="*/ 15 h 1089"/>
                <a:gd name="T20" fmla="*/ 734 w 1713"/>
                <a:gd name="T21" fmla="*/ 0 h 1089"/>
                <a:gd name="T22" fmla="*/ 853 w 1713"/>
                <a:gd name="T23" fmla="*/ 12 h 1089"/>
                <a:gd name="T24" fmla="*/ 956 w 1713"/>
                <a:gd name="T25" fmla="*/ 43 h 1089"/>
                <a:gd name="T26" fmla="*/ 1046 w 1713"/>
                <a:gd name="T27" fmla="*/ 86 h 1089"/>
                <a:gd name="T28" fmla="*/ 1125 w 1713"/>
                <a:gd name="T29" fmla="*/ 132 h 1089"/>
                <a:gd name="T30" fmla="*/ 1196 w 1713"/>
                <a:gd name="T31" fmla="*/ 173 h 1089"/>
                <a:gd name="T32" fmla="*/ 1262 w 1713"/>
                <a:gd name="T33" fmla="*/ 207 h 1089"/>
                <a:gd name="T34" fmla="*/ 1333 w 1713"/>
                <a:gd name="T35" fmla="*/ 254 h 1089"/>
                <a:gd name="T36" fmla="*/ 1407 w 1713"/>
                <a:gd name="T37" fmla="*/ 315 h 1089"/>
                <a:gd name="T38" fmla="*/ 1480 w 1713"/>
                <a:gd name="T39" fmla="*/ 384 h 1089"/>
                <a:gd name="T40" fmla="*/ 1549 w 1713"/>
                <a:gd name="T41" fmla="*/ 458 h 1089"/>
                <a:gd name="T42" fmla="*/ 1612 w 1713"/>
                <a:gd name="T43" fmla="*/ 531 h 1089"/>
                <a:gd name="T44" fmla="*/ 1662 w 1713"/>
                <a:gd name="T45" fmla="*/ 598 h 1089"/>
                <a:gd name="T46" fmla="*/ 1698 w 1713"/>
                <a:gd name="T47" fmla="*/ 655 h 1089"/>
                <a:gd name="T48" fmla="*/ 1713 w 1713"/>
                <a:gd name="T49" fmla="*/ 699 h 1089"/>
                <a:gd name="T50" fmla="*/ 1691 w 1713"/>
                <a:gd name="T51" fmla="*/ 741 h 1089"/>
                <a:gd name="T52" fmla="*/ 1640 w 1713"/>
                <a:gd name="T53" fmla="*/ 780 h 1089"/>
                <a:gd name="T54" fmla="*/ 1567 w 1713"/>
                <a:gd name="T55" fmla="*/ 820 h 1089"/>
                <a:gd name="T56" fmla="*/ 1483 w 1713"/>
                <a:gd name="T57" fmla="*/ 859 h 1089"/>
                <a:gd name="T58" fmla="*/ 1395 w 1713"/>
                <a:gd name="T59" fmla="*/ 898 h 1089"/>
                <a:gd name="T60" fmla="*/ 1316 w 1713"/>
                <a:gd name="T61" fmla="*/ 936 h 1089"/>
                <a:gd name="T62" fmla="*/ 1253 w 1713"/>
                <a:gd name="T63" fmla="*/ 976 h 1089"/>
                <a:gd name="T64" fmla="*/ 1207 w 1713"/>
                <a:gd name="T65" fmla="*/ 1013 h 1089"/>
                <a:gd name="T66" fmla="*/ 1147 w 1713"/>
                <a:gd name="T67" fmla="*/ 1044 h 1089"/>
                <a:gd name="T68" fmla="*/ 1070 w 1713"/>
                <a:gd name="T69" fmla="*/ 1066 h 1089"/>
                <a:gd name="T70" fmla="*/ 979 w 1713"/>
                <a:gd name="T71" fmla="*/ 1080 h 1089"/>
                <a:gd name="T72" fmla="*/ 880 w 1713"/>
                <a:gd name="T73" fmla="*/ 1087 h 1089"/>
                <a:gd name="T74" fmla="*/ 778 w 1713"/>
                <a:gd name="T75" fmla="*/ 1088 h 1089"/>
                <a:gd name="T76" fmla="*/ 676 w 1713"/>
                <a:gd name="T77" fmla="*/ 1083 h 1089"/>
                <a:gd name="T78" fmla="*/ 580 w 1713"/>
                <a:gd name="T79" fmla="*/ 1071 h 1089"/>
                <a:gd name="T80" fmla="*/ 493 w 1713"/>
                <a:gd name="T81" fmla="*/ 1054 h 1089"/>
                <a:gd name="T82" fmla="*/ 408 w 1713"/>
                <a:gd name="T83" fmla="*/ 1018 h 1089"/>
                <a:gd name="T84" fmla="*/ 326 w 1713"/>
                <a:gd name="T85" fmla="*/ 969 h 1089"/>
                <a:gd name="T86" fmla="*/ 248 w 1713"/>
                <a:gd name="T87" fmla="*/ 907 h 1089"/>
                <a:gd name="T88" fmla="*/ 178 w 1713"/>
                <a:gd name="T89" fmla="*/ 836 h 1089"/>
                <a:gd name="T90" fmla="*/ 114 w 1713"/>
                <a:gd name="T91" fmla="*/ 759 h 1089"/>
                <a:gd name="T92" fmla="*/ 61 w 1713"/>
                <a:gd name="T93" fmla="*/ 680 h 1089"/>
                <a:gd name="T94" fmla="*/ 17 w 1713"/>
                <a:gd name="T95" fmla="*/ 60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3" h="1089">
                  <a:moveTo>
                    <a:pt x="0" y="561"/>
                  </a:moveTo>
                  <a:lnTo>
                    <a:pt x="0" y="558"/>
                  </a:lnTo>
                  <a:lnTo>
                    <a:pt x="2" y="549"/>
                  </a:lnTo>
                  <a:lnTo>
                    <a:pt x="3" y="535"/>
                  </a:lnTo>
                  <a:lnTo>
                    <a:pt x="6" y="516"/>
                  </a:lnTo>
                  <a:lnTo>
                    <a:pt x="11" y="492"/>
                  </a:lnTo>
                  <a:lnTo>
                    <a:pt x="20" y="465"/>
                  </a:lnTo>
                  <a:lnTo>
                    <a:pt x="31" y="435"/>
                  </a:lnTo>
                  <a:lnTo>
                    <a:pt x="45" y="401"/>
                  </a:lnTo>
                  <a:lnTo>
                    <a:pt x="64" y="366"/>
                  </a:lnTo>
                  <a:lnTo>
                    <a:pt x="88" y="329"/>
                  </a:lnTo>
                  <a:lnTo>
                    <a:pt x="115" y="292"/>
                  </a:lnTo>
                  <a:lnTo>
                    <a:pt x="150" y="253"/>
                  </a:lnTo>
                  <a:lnTo>
                    <a:pt x="189" y="215"/>
                  </a:lnTo>
                  <a:lnTo>
                    <a:pt x="236" y="177"/>
                  </a:lnTo>
                  <a:lnTo>
                    <a:pt x="290" y="141"/>
                  </a:lnTo>
                  <a:lnTo>
                    <a:pt x="351" y="106"/>
                  </a:lnTo>
                  <a:lnTo>
                    <a:pt x="438" y="66"/>
                  </a:lnTo>
                  <a:lnTo>
                    <a:pt x="520" y="35"/>
                  </a:lnTo>
                  <a:lnTo>
                    <a:pt x="597" y="15"/>
                  </a:lnTo>
                  <a:lnTo>
                    <a:pt x="667" y="4"/>
                  </a:lnTo>
                  <a:lnTo>
                    <a:pt x="734" y="0"/>
                  </a:lnTo>
                  <a:lnTo>
                    <a:pt x="795" y="3"/>
                  </a:lnTo>
                  <a:lnTo>
                    <a:pt x="853" y="12"/>
                  </a:lnTo>
                  <a:lnTo>
                    <a:pt x="906" y="26"/>
                  </a:lnTo>
                  <a:lnTo>
                    <a:pt x="956" y="43"/>
                  </a:lnTo>
                  <a:lnTo>
                    <a:pt x="1003" y="64"/>
                  </a:lnTo>
                  <a:lnTo>
                    <a:pt x="1046" y="86"/>
                  </a:lnTo>
                  <a:lnTo>
                    <a:pt x="1088" y="108"/>
                  </a:lnTo>
                  <a:lnTo>
                    <a:pt x="1125" y="132"/>
                  </a:lnTo>
                  <a:lnTo>
                    <a:pt x="1161" y="153"/>
                  </a:lnTo>
                  <a:lnTo>
                    <a:pt x="1196" y="173"/>
                  </a:lnTo>
                  <a:lnTo>
                    <a:pt x="1229" y="189"/>
                  </a:lnTo>
                  <a:lnTo>
                    <a:pt x="1262" y="207"/>
                  </a:lnTo>
                  <a:lnTo>
                    <a:pt x="1297" y="228"/>
                  </a:lnTo>
                  <a:lnTo>
                    <a:pt x="1333" y="254"/>
                  </a:lnTo>
                  <a:lnTo>
                    <a:pt x="1370" y="283"/>
                  </a:lnTo>
                  <a:lnTo>
                    <a:pt x="1407" y="315"/>
                  </a:lnTo>
                  <a:lnTo>
                    <a:pt x="1444" y="348"/>
                  </a:lnTo>
                  <a:lnTo>
                    <a:pt x="1480" y="384"/>
                  </a:lnTo>
                  <a:lnTo>
                    <a:pt x="1516" y="420"/>
                  </a:lnTo>
                  <a:lnTo>
                    <a:pt x="1549" y="458"/>
                  </a:lnTo>
                  <a:lnTo>
                    <a:pt x="1581" y="494"/>
                  </a:lnTo>
                  <a:lnTo>
                    <a:pt x="1612" y="531"/>
                  </a:lnTo>
                  <a:lnTo>
                    <a:pt x="1638" y="565"/>
                  </a:lnTo>
                  <a:lnTo>
                    <a:pt x="1662" y="598"/>
                  </a:lnTo>
                  <a:lnTo>
                    <a:pt x="1681" y="628"/>
                  </a:lnTo>
                  <a:lnTo>
                    <a:pt x="1698" y="655"/>
                  </a:lnTo>
                  <a:lnTo>
                    <a:pt x="1709" y="678"/>
                  </a:lnTo>
                  <a:lnTo>
                    <a:pt x="1713" y="699"/>
                  </a:lnTo>
                  <a:lnTo>
                    <a:pt x="1706" y="719"/>
                  </a:lnTo>
                  <a:lnTo>
                    <a:pt x="1691" y="741"/>
                  </a:lnTo>
                  <a:lnTo>
                    <a:pt x="1669" y="761"/>
                  </a:lnTo>
                  <a:lnTo>
                    <a:pt x="1640" y="780"/>
                  </a:lnTo>
                  <a:lnTo>
                    <a:pt x="1605" y="800"/>
                  </a:lnTo>
                  <a:lnTo>
                    <a:pt x="1567" y="820"/>
                  </a:lnTo>
                  <a:lnTo>
                    <a:pt x="1526" y="839"/>
                  </a:lnTo>
                  <a:lnTo>
                    <a:pt x="1483" y="859"/>
                  </a:lnTo>
                  <a:lnTo>
                    <a:pt x="1438" y="878"/>
                  </a:lnTo>
                  <a:lnTo>
                    <a:pt x="1395" y="898"/>
                  </a:lnTo>
                  <a:lnTo>
                    <a:pt x="1354" y="917"/>
                  </a:lnTo>
                  <a:lnTo>
                    <a:pt x="1316" y="936"/>
                  </a:lnTo>
                  <a:lnTo>
                    <a:pt x="1282" y="956"/>
                  </a:lnTo>
                  <a:lnTo>
                    <a:pt x="1253" y="976"/>
                  </a:lnTo>
                  <a:lnTo>
                    <a:pt x="1229" y="995"/>
                  </a:lnTo>
                  <a:lnTo>
                    <a:pt x="1207" y="1013"/>
                  </a:lnTo>
                  <a:lnTo>
                    <a:pt x="1179" y="1029"/>
                  </a:lnTo>
                  <a:lnTo>
                    <a:pt x="1147" y="1044"/>
                  </a:lnTo>
                  <a:lnTo>
                    <a:pt x="1110" y="1056"/>
                  </a:lnTo>
                  <a:lnTo>
                    <a:pt x="1070" y="1066"/>
                  </a:lnTo>
                  <a:lnTo>
                    <a:pt x="1025" y="1074"/>
                  </a:lnTo>
                  <a:lnTo>
                    <a:pt x="979" y="1080"/>
                  </a:lnTo>
                  <a:lnTo>
                    <a:pt x="931" y="1085"/>
                  </a:lnTo>
                  <a:lnTo>
                    <a:pt x="880" y="1087"/>
                  </a:lnTo>
                  <a:lnTo>
                    <a:pt x="830" y="1089"/>
                  </a:lnTo>
                  <a:lnTo>
                    <a:pt x="778" y="1088"/>
                  </a:lnTo>
                  <a:lnTo>
                    <a:pt x="727" y="1086"/>
                  </a:lnTo>
                  <a:lnTo>
                    <a:pt x="676" y="1083"/>
                  </a:lnTo>
                  <a:lnTo>
                    <a:pt x="627" y="1078"/>
                  </a:lnTo>
                  <a:lnTo>
                    <a:pt x="580" y="1071"/>
                  </a:lnTo>
                  <a:lnTo>
                    <a:pt x="536" y="1064"/>
                  </a:lnTo>
                  <a:lnTo>
                    <a:pt x="493" y="1054"/>
                  </a:lnTo>
                  <a:lnTo>
                    <a:pt x="450" y="1039"/>
                  </a:lnTo>
                  <a:lnTo>
                    <a:pt x="408" y="1018"/>
                  </a:lnTo>
                  <a:lnTo>
                    <a:pt x="366" y="996"/>
                  </a:lnTo>
                  <a:lnTo>
                    <a:pt x="326" y="969"/>
                  </a:lnTo>
                  <a:lnTo>
                    <a:pt x="286" y="939"/>
                  </a:lnTo>
                  <a:lnTo>
                    <a:pt x="248" y="907"/>
                  </a:lnTo>
                  <a:lnTo>
                    <a:pt x="212" y="872"/>
                  </a:lnTo>
                  <a:lnTo>
                    <a:pt x="178" y="836"/>
                  </a:lnTo>
                  <a:lnTo>
                    <a:pt x="144" y="798"/>
                  </a:lnTo>
                  <a:lnTo>
                    <a:pt x="114" y="759"/>
                  </a:lnTo>
                  <a:lnTo>
                    <a:pt x="86" y="719"/>
                  </a:lnTo>
                  <a:lnTo>
                    <a:pt x="61" y="680"/>
                  </a:lnTo>
                  <a:lnTo>
                    <a:pt x="38" y="639"/>
                  </a:lnTo>
                  <a:lnTo>
                    <a:pt x="17" y="600"/>
                  </a:lnTo>
                  <a:lnTo>
                    <a:pt x="0" y="5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
            <p:cNvSpPr>
              <a:spLocks/>
            </p:cNvSpPr>
            <p:nvPr/>
          </p:nvSpPr>
          <p:spPr bwMode="auto">
            <a:xfrm>
              <a:off x="88900" y="3101181"/>
              <a:ext cx="876300" cy="828675"/>
            </a:xfrm>
            <a:custGeom>
              <a:avLst/>
              <a:gdLst>
                <a:gd name="T0" fmla="*/ 419 w 1657"/>
                <a:gd name="T1" fmla="*/ 57 h 1044"/>
                <a:gd name="T2" fmla="*/ 567 w 1657"/>
                <a:gd name="T3" fmla="*/ 13 h 1044"/>
                <a:gd name="T4" fmla="*/ 699 w 1657"/>
                <a:gd name="T5" fmla="*/ 0 h 1044"/>
                <a:gd name="T6" fmla="*/ 814 w 1657"/>
                <a:gd name="T7" fmla="*/ 10 h 1044"/>
                <a:gd name="T8" fmla="*/ 917 w 1657"/>
                <a:gd name="T9" fmla="*/ 39 h 1044"/>
                <a:gd name="T10" fmla="*/ 1008 w 1657"/>
                <a:gd name="T11" fmla="*/ 77 h 1044"/>
                <a:gd name="T12" fmla="*/ 1087 w 1657"/>
                <a:gd name="T13" fmla="*/ 119 h 1044"/>
                <a:gd name="T14" fmla="*/ 1158 w 1657"/>
                <a:gd name="T15" fmla="*/ 156 h 1044"/>
                <a:gd name="T16" fmla="*/ 1222 w 1657"/>
                <a:gd name="T17" fmla="*/ 189 h 1044"/>
                <a:gd name="T18" fmla="*/ 1291 w 1657"/>
                <a:gd name="T19" fmla="*/ 234 h 1044"/>
                <a:gd name="T20" fmla="*/ 1362 w 1657"/>
                <a:gd name="T21" fmla="*/ 293 h 1044"/>
                <a:gd name="T22" fmla="*/ 1433 w 1657"/>
                <a:gd name="T23" fmla="*/ 361 h 1044"/>
                <a:gd name="T24" fmla="*/ 1499 w 1657"/>
                <a:gd name="T25" fmla="*/ 432 h 1044"/>
                <a:gd name="T26" fmla="*/ 1559 w 1657"/>
                <a:gd name="T27" fmla="*/ 503 h 1044"/>
                <a:gd name="T28" fmla="*/ 1609 w 1657"/>
                <a:gd name="T29" fmla="*/ 568 h 1044"/>
                <a:gd name="T30" fmla="*/ 1643 w 1657"/>
                <a:gd name="T31" fmla="*/ 623 h 1044"/>
                <a:gd name="T32" fmla="*/ 1657 w 1657"/>
                <a:gd name="T33" fmla="*/ 666 h 1044"/>
                <a:gd name="T34" fmla="*/ 1638 w 1657"/>
                <a:gd name="T35" fmla="*/ 706 h 1044"/>
                <a:gd name="T36" fmla="*/ 1587 w 1657"/>
                <a:gd name="T37" fmla="*/ 745 h 1044"/>
                <a:gd name="T38" fmla="*/ 1517 w 1657"/>
                <a:gd name="T39" fmla="*/ 783 h 1044"/>
                <a:gd name="T40" fmla="*/ 1435 w 1657"/>
                <a:gd name="T41" fmla="*/ 821 h 1044"/>
                <a:gd name="T42" fmla="*/ 1351 w 1657"/>
                <a:gd name="T43" fmla="*/ 859 h 1044"/>
                <a:gd name="T44" fmla="*/ 1273 w 1657"/>
                <a:gd name="T45" fmla="*/ 896 h 1044"/>
                <a:gd name="T46" fmla="*/ 1212 w 1657"/>
                <a:gd name="T47" fmla="*/ 934 h 1044"/>
                <a:gd name="T48" fmla="*/ 1168 w 1657"/>
                <a:gd name="T49" fmla="*/ 971 h 1044"/>
                <a:gd name="T50" fmla="*/ 1109 w 1657"/>
                <a:gd name="T51" fmla="*/ 1000 h 1044"/>
                <a:gd name="T52" fmla="*/ 1035 w 1657"/>
                <a:gd name="T53" fmla="*/ 1022 h 1044"/>
                <a:gd name="T54" fmla="*/ 947 w 1657"/>
                <a:gd name="T55" fmla="*/ 1036 h 1044"/>
                <a:gd name="T56" fmla="*/ 852 w 1657"/>
                <a:gd name="T57" fmla="*/ 1043 h 1044"/>
                <a:gd name="T58" fmla="*/ 752 w 1657"/>
                <a:gd name="T59" fmla="*/ 1043 h 1044"/>
                <a:gd name="T60" fmla="*/ 653 w 1657"/>
                <a:gd name="T61" fmla="*/ 1038 h 1044"/>
                <a:gd name="T62" fmla="*/ 560 w 1657"/>
                <a:gd name="T63" fmla="*/ 1027 h 1044"/>
                <a:gd name="T64" fmla="*/ 476 w 1657"/>
                <a:gd name="T65" fmla="*/ 1010 h 1044"/>
                <a:gd name="T66" fmla="*/ 397 w 1657"/>
                <a:gd name="T67" fmla="*/ 978 h 1044"/>
                <a:gd name="T68" fmla="*/ 319 w 1657"/>
                <a:gd name="T69" fmla="*/ 932 h 1044"/>
                <a:gd name="T70" fmla="*/ 245 w 1657"/>
                <a:gd name="T71" fmla="*/ 873 h 1044"/>
                <a:gd name="T72" fmla="*/ 177 w 1657"/>
                <a:gd name="T73" fmla="*/ 807 h 1044"/>
                <a:gd name="T74" fmla="*/ 118 w 1657"/>
                <a:gd name="T75" fmla="*/ 734 h 1044"/>
                <a:gd name="T76" fmla="*/ 65 w 1657"/>
                <a:gd name="T77" fmla="*/ 659 h 1044"/>
                <a:gd name="T78" fmla="*/ 22 w 1657"/>
                <a:gd name="T79" fmla="*/ 583 h 1044"/>
                <a:gd name="T80" fmla="*/ 4 w 1657"/>
                <a:gd name="T81" fmla="*/ 542 h 1044"/>
                <a:gd name="T82" fmla="*/ 1 w 1657"/>
                <a:gd name="T83" fmla="*/ 536 h 1044"/>
                <a:gd name="T84" fmla="*/ 0 w 1657"/>
                <a:gd name="T85" fmla="*/ 528 h 1044"/>
                <a:gd name="T86" fmla="*/ 1 w 1657"/>
                <a:gd name="T87" fmla="*/ 505 h 1044"/>
                <a:gd name="T88" fmla="*/ 10 w 1657"/>
                <a:gd name="T89" fmla="*/ 462 h 1044"/>
                <a:gd name="T90" fmla="*/ 28 w 1657"/>
                <a:gd name="T91" fmla="*/ 406 h 1044"/>
                <a:gd name="T92" fmla="*/ 60 w 1657"/>
                <a:gd name="T93" fmla="*/ 340 h 1044"/>
                <a:gd name="T94" fmla="*/ 109 w 1657"/>
                <a:gd name="T95" fmla="*/ 268 h 1044"/>
                <a:gd name="T96" fmla="*/ 180 w 1657"/>
                <a:gd name="T97" fmla="*/ 195 h 1044"/>
                <a:gd name="T98" fmla="*/ 279 w 1657"/>
                <a:gd name="T99" fmla="*/ 125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7" h="1044">
                  <a:moveTo>
                    <a:pt x="338" y="92"/>
                  </a:moveTo>
                  <a:lnTo>
                    <a:pt x="419" y="57"/>
                  </a:lnTo>
                  <a:lnTo>
                    <a:pt x="495" y="31"/>
                  </a:lnTo>
                  <a:lnTo>
                    <a:pt x="567" y="13"/>
                  </a:lnTo>
                  <a:lnTo>
                    <a:pt x="635" y="3"/>
                  </a:lnTo>
                  <a:lnTo>
                    <a:pt x="699" y="0"/>
                  </a:lnTo>
                  <a:lnTo>
                    <a:pt x="759" y="3"/>
                  </a:lnTo>
                  <a:lnTo>
                    <a:pt x="814" y="10"/>
                  </a:lnTo>
                  <a:lnTo>
                    <a:pt x="868" y="23"/>
                  </a:lnTo>
                  <a:lnTo>
                    <a:pt x="917" y="39"/>
                  </a:lnTo>
                  <a:lnTo>
                    <a:pt x="964" y="57"/>
                  </a:lnTo>
                  <a:lnTo>
                    <a:pt x="1008" y="77"/>
                  </a:lnTo>
                  <a:lnTo>
                    <a:pt x="1048" y="98"/>
                  </a:lnTo>
                  <a:lnTo>
                    <a:pt x="1087" y="119"/>
                  </a:lnTo>
                  <a:lnTo>
                    <a:pt x="1123" y="138"/>
                  </a:lnTo>
                  <a:lnTo>
                    <a:pt x="1158" y="156"/>
                  </a:lnTo>
                  <a:lnTo>
                    <a:pt x="1190" y="173"/>
                  </a:lnTo>
                  <a:lnTo>
                    <a:pt x="1222" y="189"/>
                  </a:lnTo>
                  <a:lnTo>
                    <a:pt x="1255" y="210"/>
                  </a:lnTo>
                  <a:lnTo>
                    <a:pt x="1291" y="234"/>
                  </a:lnTo>
                  <a:lnTo>
                    <a:pt x="1326" y="263"/>
                  </a:lnTo>
                  <a:lnTo>
                    <a:pt x="1362" y="293"/>
                  </a:lnTo>
                  <a:lnTo>
                    <a:pt x="1398" y="327"/>
                  </a:lnTo>
                  <a:lnTo>
                    <a:pt x="1433" y="361"/>
                  </a:lnTo>
                  <a:lnTo>
                    <a:pt x="1467" y="396"/>
                  </a:lnTo>
                  <a:lnTo>
                    <a:pt x="1499" y="432"/>
                  </a:lnTo>
                  <a:lnTo>
                    <a:pt x="1531" y="467"/>
                  </a:lnTo>
                  <a:lnTo>
                    <a:pt x="1559" y="503"/>
                  </a:lnTo>
                  <a:lnTo>
                    <a:pt x="1585" y="536"/>
                  </a:lnTo>
                  <a:lnTo>
                    <a:pt x="1609" y="568"/>
                  </a:lnTo>
                  <a:lnTo>
                    <a:pt x="1628" y="597"/>
                  </a:lnTo>
                  <a:lnTo>
                    <a:pt x="1643" y="623"/>
                  </a:lnTo>
                  <a:lnTo>
                    <a:pt x="1655" y="646"/>
                  </a:lnTo>
                  <a:lnTo>
                    <a:pt x="1657" y="666"/>
                  </a:lnTo>
                  <a:lnTo>
                    <a:pt x="1652" y="686"/>
                  </a:lnTo>
                  <a:lnTo>
                    <a:pt x="1638" y="706"/>
                  </a:lnTo>
                  <a:lnTo>
                    <a:pt x="1616" y="726"/>
                  </a:lnTo>
                  <a:lnTo>
                    <a:pt x="1587" y="745"/>
                  </a:lnTo>
                  <a:lnTo>
                    <a:pt x="1553" y="764"/>
                  </a:lnTo>
                  <a:lnTo>
                    <a:pt x="1517" y="783"/>
                  </a:lnTo>
                  <a:lnTo>
                    <a:pt x="1477" y="802"/>
                  </a:lnTo>
                  <a:lnTo>
                    <a:pt x="1435" y="821"/>
                  </a:lnTo>
                  <a:lnTo>
                    <a:pt x="1392" y="839"/>
                  </a:lnTo>
                  <a:lnTo>
                    <a:pt x="1351" y="859"/>
                  </a:lnTo>
                  <a:lnTo>
                    <a:pt x="1311" y="877"/>
                  </a:lnTo>
                  <a:lnTo>
                    <a:pt x="1273" y="896"/>
                  </a:lnTo>
                  <a:lnTo>
                    <a:pt x="1240" y="914"/>
                  </a:lnTo>
                  <a:lnTo>
                    <a:pt x="1212" y="934"/>
                  </a:lnTo>
                  <a:lnTo>
                    <a:pt x="1190" y="953"/>
                  </a:lnTo>
                  <a:lnTo>
                    <a:pt x="1168" y="971"/>
                  </a:lnTo>
                  <a:lnTo>
                    <a:pt x="1141" y="986"/>
                  </a:lnTo>
                  <a:lnTo>
                    <a:pt x="1109" y="1000"/>
                  </a:lnTo>
                  <a:lnTo>
                    <a:pt x="1073" y="1012"/>
                  </a:lnTo>
                  <a:lnTo>
                    <a:pt x="1035" y="1022"/>
                  </a:lnTo>
                  <a:lnTo>
                    <a:pt x="992" y="1030"/>
                  </a:lnTo>
                  <a:lnTo>
                    <a:pt x="947" y="1036"/>
                  </a:lnTo>
                  <a:lnTo>
                    <a:pt x="900" y="1040"/>
                  </a:lnTo>
                  <a:lnTo>
                    <a:pt x="852" y="1043"/>
                  </a:lnTo>
                  <a:lnTo>
                    <a:pt x="802" y="1044"/>
                  </a:lnTo>
                  <a:lnTo>
                    <a:pt x="752" y="1043"/>
                  </a:lnTo>
                  <a:lnTo>
                    <a:pt x="703" y="1041"/>
                  </a:lnTo>
                  <a:lnTo>
                    <a:pt x="653" y="1038"/>
                  </a:lnTo>
                  <a:lnTo>
                    <a:pt x="606" y="1033"/>
                  </a:lnTo>
                  <a:lnTo>
                    <a:pt x="560" y="1027"/>
                  </a:lnTo>
                  <a:lnTo>
                    <a:pt x="517" y="1020"/>
                  </a:lnTo>
                  <a:lnTo>
                    <a:pt x="476" y="1010"/>
                  </a:lnTo>
                  <a:lnTo>
                    <a:pt x="435" y="995"/>
                  </a:lnTo>
                  <a:lnTo>
                    <a:pt x="397" y="978"/>
                  </a:lnTo>
                  <a:lnTo>
                    <a:pt x="356" y="956"/>
                  </a:lnTo>
                  <a:lnTo>
                    <a:pt x="319" y="932"/>
                  </a:lnTo>
                  <a:lnTo>
                    <a:pt x="281" y="903"/>
                  </a:lnTo>
                  <a:lnTo>
                    <a:pt x="245" y="873"/>
                  </a:lnTo>
                  <a:lnTo>
                    <a:pt x="211" y="840"/>
                  </a:lnTo>
                  <a:lnTo>
                    <a:pt x="177" y="807"/>
                  </a:lnTo>
                  <a:lnTo>
                    <a:pt x="147" y="771"/>
                  </a:lnTo>
                  <a:lnTo>
                    <a:pt x="118" y="734"/>
                  </a:lnTo>
                  <a:lnTo>
                    <a:pt x="90" y="696"/>
                  </a:lnTo>
                  <a:lnTo>
                    <a:pt x="65" y="659"/>
                  </a:lnTo>
                  <a:lnTo>
                    <a:pt x="43" y="621"/>
                  </a:lnTo>
                  <a:lnTo>
                    <a:pt x="22" y="583"/>
                  </a:lnTo>
                  <a:lnTo>
                    <a:pt x="5" y="546"/>
                  </a:lnTo>
                  <a:lnTo>
                    <a:pt x="4" y="542"/>
                  </a:lnTo>
                  <a:lnTo>
                    <a:pt x="3" y="539"/>
                  </a:lnTo>
                  <a:lnTo>
                    <a:pt x="1" y="536"/>
                  </a:lnTo>
                  <a:lnTo>
                    <a:pt x="0" y="532"/>
                  </a:lnTo>
                  <a:lnTo>
                    <a:pt x="0" y="528"/>
                  </a:lnTo>
                  <a:lnTo>
                    <a:pt x="0" y="519"/>
                  </a:lnTo>
                  <a:lnTo>
                    <a:pt x="1" y="505"/>
                  </a:lnTo>
                  <a:lnTo>
                    <a:pt x="4" y="486"/>
                  </a:lnTo>
                  <a:lnTo>
                    <a:pt x="10" y="462"/>
                  </a:lnTo>
                  <a:lnTo>
                    <a:pt x="17" y="436"/>
                  </a:lnTo>
                  <a:lnTo>
                    <a:pt x="28" y="406"/>
                  </a:lnTo>
                  <a:lnTo>
                    <a:pt x="42" y="373"/>
                  </a:lnTo>
                  <a:lnTo>
                    <a:pt x="60" y="340"/>
                  </a:lnTo>
                  <a:lnTo>
                    <a:pt x="82" y="304"/>
                  </a:lnTo>
                  <a:lnTo>
                    <a:pt x="109" y="268"/>
                  </a:lnTo>
                  <a:lnTo>
                    <a:pt x="141" y="231"/>
                  </a:lnTo>
                  <a:lnTo>
                    <a:pt x="180" y="195"/>
                  </a:lnTo>
                  <a:lnTo>
                    <a:pt x="226" y="159"/>
                  </a:lnTo>
                  <a:lnTo>
                    <a:pt x="279" y="125"/>
                  </a:lnTo>
                  <a:lnTo>
                    <a:pt x="338" y="92"/>
                  </a:lnTo>
                  <a:close/>
                </a:path>
              </a:pathLst>
            </a:custGeom>
            <a:solidFill>
              <a:srgbClr val="F7EF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6"/>
            <p:cNvSpPr>
              <a:spLocks/>
            </p:cNvSpPr>
            <p:nvPr/>
          </p:nvSpPr>
          <p:spPr bwMode="auto">
            <a:xfrm>
              <a:off x="101600" y="3123406"/>
              <a:ext cx="849313" cy="793750"/>
            </a:xfrm>
            <a:custGeom>
              <a:avLst/>
              <a:gdLst>
                <a:gd name="T0" fmla="*/ 402 w 1604"/>
                <a:gd name="T1" fmla="*/ 48 h 999"/>
                <a:gd name="T2" fmla="*/ 540 w 1604"/>
                <a:gd name="T3" fmla="*/ 11 h 999"/>
                <a:gd name="T4" fmla="*/ 665 w 1604"/>
                <a:gd name="T5" fmla="*/ 0 h 999"/>
                <a:gd name="T6" fmla="*/ 778 w 1604"/>
                <a:gd name="T7" fmla="*/ 10 h 999"/>
                <a:gd name="T8" fmla="*/ 880 w 1604"/>
                <a:gd name="T9" fmla="*/ 34 h 999"/>
                <a:gd name="T10" fmla="*/ 970 w 1604"/>
                <a:gd name="T11" fmla="*/ 69 h 999"/>
                <a:gd name="T12" fmla="*/ 1050 w 1604"/>
                <a:gd name="T13" fmla="*/ 106 h 999"/>
                <a:gd name="T14" fmla="*/ 1120 w 1604"/>
                <a:gd name="T15" fmla="*/ 140 h 999"/>
                <a:gd name="T16" fmla="*/ 1183 w 1604"/>
                <a:gd name="T17" fmla="*/ 172 h 999"/>
                <a:gd name="T18" fmla="*/ 1250 w 1604"/>
                <a:gd name="T19" fmla="*/ 216 h 999"/>
                <a:gd name="T20" fmla="*/ 1319 w 1604"/>
                <a:gd name="T21" fmla="*/ 273 h 999"/>
                <a:gd name="T22" fmla="*/ 1387 w 1604"/>
                <a:gd name="T23" fmla="*/ 338 h 999"/>
                <a:gd name="T24" fmla="*/ 1452 w 1604"/>
                <a:gd name="T25" fmla="*/ 407 h 999"/>
                <a:gd name="T26" fmla="*/ 1509 w 1604"/>
                <a:gd name="T27" fmla="*/ 476 h 999"/>
                <a:gd name="T28" fmla="*/ 1556 w 1604"/>
                <a:gd name="T29" fmla="*/ 539 h 999"/>
                <a:gd name="T30" fmla="*/ 1590 w 1604"/>
                <a:gd name="T31" fmla="*/ 592 h 999"/>
                <a:gd name="T32" fmla="*/ 1604 w 1604"/>
                <a:gd name="T33" fmla="*/ 633 h 999"/>
                <a:gd name="T34" fmla="*/ 1584 w 1604"/>
                <a:gd name="T35" fmla="*/ 672 h 999"/>
                <a:gd name="T36" fmla="*/ 1536 w 1604"/>
                <a:gd name="T37" fmla="*/ 710 h 999"/>
                <a:gd name="T38" fmla="*/ 1468 w 1604"/>
                <a:gd name="T39" fmla="*/ 747 h 999"/>
                <a:gd name="T40" fmla="*/ 1389 w 1604"/>
                <a:gd name="T41" fmla="*/ 783 h 999"/>
                <a:gd name="T42" fmla="*/ 1308 w 1604"/>
                <a:gd name="T43" fmla="*/ 819 h 999"/>
                <a:gd name="T44" fmla="*/ 1233 w 1604"/>
                <a:gd name="T45" fmla="*/ 856 h 999"/>
                <a:gd name="T46" fmla="*/ 1174 w 1604"/>
                <a:gd name="T47" fmla="*/ 892 h 999"/>
                <a:gd name="T48" fmla="*/ 1131 w 1604"/>
                <a:gd name="T49" fmla="*/ 928 h 999"/>
                <a:gd name="T50" fmla="*/ 1074 w 1604"/>
                <a:gd name="T51" fmla="*/ 956 h 999"/>
                <a:gd name="T52" fmla="*/ 1002 w 1604"/>
                <a:gd name="T53" fmla="*/ 978 h 999"/>
                <a:gd name="T54" fmla="*/ 917 w 1604"/>
                <a:gd name="T55" fmla="*/ 991 h 999"/>
                <a:gd name="T56" fmla="*/ 824 w 1604"/>
                <a:gd name="T57" fmla="*/ 998 h 999"/>
                <a:gd name="T58" fmla="*/ 728 w 1604"/>
                <a:gd name="T59" fmla="*/ 998 h 999"/>
                <a:gd name="T60" fmla="*/ 633 w 1604"/>
                <a:gd name="T61" fmla="*/ 993 h 999"/>
                <a:gd name="T62" fmla="*/ 543 w 1604"/>
                <a:gd name="T63" fmla="*/ 983 h 999"/>
                <a:gd name="T64" fmla="*/ 461 w 1604"/>
                <a:gd name="T65" fmla="*/ 966 h 999"/>
                <a:gd name="T66" fmla="*/ 383 w 1604"/>
                <a:gd name="T67" fmla="*/ 935 h 999"/>
                <a:gd name="T68" fmla="*/ 308 w 1604"/>
                <a:gd name="T69" fmla="*/ 889 h 999"/>
                <a:gd name="T70" fmla="*/ 237 w 1604"/>
                <a:gd name="T71" fmla="*/ 834 h 999"/>
                <a:gd name="T72" fmla="*/ 172 w 1604"/>
                <a:gd name="T73" fmla="*/ 769 h 999"/>
                <a:gd name="T74" fmla="*/ 114 w 1604"/>
                <a:gd name="T75" fmla="*/ 699 h 999"/>
                <a:gd name="T76" fmla="*/ 64 w 1604"/>
                <a:gd name="T77" fmla="*/ 626 h 999"/>
                <a:gd name="T78" fmla="*/ 22 w 1604"/>
                <a:gd name="T79" fmla="*/ 552 h 999"/>
                <a:gd name="T80" fmla="*/ 4 w 1604"/>
                <a:gd name="T81" fmla="*/ 513 h 999"/>
                <a:gd name="T82" fmla="*/ 2 w 1604"/>
                <a:gd name="T83" fmla="*/ 507 h 999"/>
                <a:gd name="T84" fmla="*/ 0 w 1604"/>
                <a:gd name="T85" fmla="*/ 499 h 999"/>
                <a:gd name="T86" fmla="*/ 2 w 1604"/>
                <a:gd name="T87" fmla="*/ 475 h 999"/>
                <a:gd name="T88" fmla="*/ 9 w 1604"/>
                <a:gd name="T89" fmla="*/ 433 h 999"/>
                <a:gd name="T90" fmla="*/ 27 w 1604"/>
                <a:gd name="T91" fmla="*/ 378 h 999"/>
                <a:gd name="T92" fmla="*/ 57 w 1604"/>
                <a:gd name="T93" fmla="*/ 313 h 999"/>
                <a:gd name="T94" fmla="*/ 106 w 1604"/>
                <a:gd name="T95" fmla="*/ 244 h 999"/>
                <a:gd name="T96" fmla="*/ 175 w 1604"/>
                <a:gd name="T97" fmla="*/ 174 h 999"/>
                <a:gd name="T98" fmla="*/ 271 w 1604"/>
                <a:gd name="T99" fmla="*/ 10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4" h="999">
                  <a:moveTo>
                    <a:pt x="329" y="79"/>
                  </a:moveTo>
                  <a:lnTo>
                    <a:pt x="402" y="48"/>
                  </a:lnTo>
                  <a:lnTo>
                    <a:pt x="473" y="26"/>
                  </a:lnTo>
                  <a:lnTo>
                    <a:pt x="540" y="11"/>
                  </a:lnTo>
                  <a:lnTo>
                    <a:pt x="604" y="3"/>
                  </a:lnTo>
                  <a:lnTo>
                    <a:pt x="665" y="0"/>
                  </a:lnTo>
                  <a:lnTo>
                    <a:pt x="723" y="3"/>
                  </a:lnTo>
                  <a:lnTo>
                    <a:pt x="778" y="10"/>
                  </a:lnTo>
                  <a:lnTo>
                    <a:pt x="830" y="20"/>
                  </a:lnTo>
                  <a:lnTo>
                    <a:pt x="880" y="34"/>
                  </a:lnTo>
                  <a:lnTo>
                    <a:pt x="927" y="50"/>
                  </a:lnTo>
                  <a:lnTo>
                    <a:pt x="970" y="69"/>
                  </a:lnTo>
                  <a:lnTo>
                    <a:pt x="1011" y="87"/>
                  </a:lnTo>
                  <a:lnTo>
                    <a:pt x="1050" y="106"/>
                  </a:lnTo>
                  <a:lnTo>
                    <a:pt x="1086" y="124"/>
                  </a:lnTo>
                  <a:lnTo>
                    <a:pt x="1120" y="140"/>
                  </a:lnTo>
                  <a:lnTo>
                    <a:pt x="1151" y="156"/>
                  </a:lnTo>
                  <a:lnTo>
                    <a:pt x="1183" y="172"/>
                  </a:lnTo>
                  <a:lnTo>
                    <a:pt x="1215" y="192"/>
                  </a:lnTo>
                  <a:lnTo>
                    <a:pt x="1250" y="216"/>
                  </a:lnTo>
                  <a:lnTo>
                    <a:pt x="1283" y="243"/>
                  </a:lnTo>
                  <a:lnTo>
                    <a:pt x="1319" y="273"/>
                  </a:lnTo>
                  <a:lnTo>
                    <a:pt x="1353" y="305"/>
                  </a:lnTo>
                  <a:lnTo>
                    <a:pt x="1387" y="338"/>
                  </a:lnTo>
                  <a:lnTo>
                    <a:pt x="1421" y="373"/>
                  </a:lnTo>
                  <a:lnTo>
                    <a:pt x="1452" y="407"/>
                  </a:lnTo>
                  <a:lnTo>
                    <a:pt x="1482" y="441"/>
                  </a:lnTo>
                  <a:lnTo>
                    <a:pt x="1509" y="476"/>
                  </a:lnTo>
                  <a:lnTo>
                    <a:pt x="1534" y="508"/>
                  </a:lnTo>
                  <a:lnTo>
                    <a:pt x="1556" y="539"/>
                  </a:lnTo>
                  <a:lnTo>
                    <a:pt x="1576" y="567"/>
                  </a:lnTo>
                  <a:lnTo>
                    <a:pt x="1590" y="592"/>
                  </a:lnTo>
                  <a:lnTo>
                    <a:pt x="1601" y="614"/>
                  </a:lnTo>
                  <a:lnTo>
                    <a:pt x="1604" y="633"/>
                  </a:lnTo>
                  <a:lnTo>
                    <a:pt x="1598" y="652"/>
                  </a:lnTo>
                  <a:lnTo>
                    <a:pt x="1584" y="672"/>
                  </a:lnTo>
                  <a:lnTo>
                    <a:pt x="1563" y="691"/>
                  </a:lnTo>
                  <a:lnTo>
                    <a:pt x="1536" y="710"/>
                  </a:lnTo>
                  <a:lnTo>
                    <a:pt x="1504" y="728"/>
                  </a:lnTo>
                  <a:lnTo>
                    <a:pt x="1468" y="747"/>
                  </a:lnTo>
                  <a:lnTo>
                    <a:pt x="1429" y="765"/>
                  </a:lnTo>
                  <a:lnTo>
                    <a:pt x="1389" y="783"/>
                  </a:lnTo>
                  <a:lnTo>
                    <a:pt x="1348" y="801"/>
                  </a:lnTo>
                  <a:lnTo>
                    <a:pt x="1308" y="819"/>
                  </a:lnTo>
                  <a:lnTo>
                    <a:pt x="1269" y="838"/>
                  </a:lnTo>
                  <a:lnTo>
                    <a:pt x="1233" y="856"/>
                  </a:lnTo>
                  <a:lnTo>
                    <a:pt x="1200" y="874"/>
                  </a:lnTo>
                  <a:lnTo>
                    <a:pt x="1174" y="892"/>
                  </a:lnTo>
                  <a:lnTo>
                    <a:pt x="1151" y="911"/>
                  </a:lnTo>
                  <a:lnTo>
                    <a:pt x="1131" y="928"/>
                  </a:lnTo>
                  <a:lnTo>
                    <a:pt x="1104" y="943"/>
                  </a:lnTo>
                  <a:lnTo>
                    <a:pt x="1074" y="956"/>
                  </a:lnTo>
                  <a:lnTo>
                    <a:pt x="1040" y="968"/>
                  </a:lnTo>
                  <a:lnTo>
                    <a:pt x="1002" y="978"/>
                  </a:lnTo>
                  <a:lnTo>
                    <a:pt x="960" y="985"/>
                  </a:lnTo>
                  <a:lnTo>
                    <a:pt x="917" y="991"/>
                  </a:lnTo>
                  <a:lnTo>
                    <a:pt x="871" y="995"/>
                  </a:lnTo>
                  <a:lnTo>
                    <a:pt x="824" y="998"/>
                  </a:lnTo>
                  <a:lnTo>
                    <a:pt x="777" y="999"/>
                  </a:lnTo>
                  <a:lnTo>
                    <a:pt x="728" y="998"/>
                  </a:lnTo>
                  <a:lnTo>
                    <a:pt x="680" y="997"/>
                  </a:lnTo>
                  <a:lnTo>
                    <a:pt x="633" y="993"/>
                  </a:lnTo>
                  <a:lnTo>
                    <a:pt x="587" y="989"/>
                  </a:lnTo>
                  <a:lnTo>
                    <a:pt x="543" y="983"/>
                  </a:lnTo>
                  <a:lnTo>
                    <a:pt x="501" y="976"/>
                  </a:lnTo>
                  <a:lnTo>
                    <a:pt x="461" y="966"/>
                  </a:lnTo>
                  <a:lnTo>
                    <a:pt x="422" y="952"/>
                  </a:lnTo>
                  <a:lnTo>
                    <a:pt x="383" y="935"/>
                  </a:lnTo>
                  <a:lnTo>
                    <a:pt x="346" y="914"/>
                  </a:lnTo>
                  <a:lnTo>
                    <a:pt x="308" y="889"/>
                  </a:lnTo>
                  <a:lnTo>
                    <a:pt x="272" y="863"/>
                  </a:lnTo>
                  <a:lnTo>
                    <a:pt x="237" y="834"/>
                  </a:lnTo>
                  <a:lnTo>
                    <a:pt x="204" y="802"/>
                  </a:lnTo>
                  <a:lnTo>
                    <a:pt x="172" y="769"/>
                  </a:lnTo>
                  <a:lnTo>
                    <a:pt x="143" y="734"/>
                  </a:lnTo>
                  <a:lnTo>
                    <a:pt x="114" y="699"/>
                  </a:lnTo>
                  <a:lnTo>
                    <a:pt x="88" y="662"/>
                  </a:lnTo>
                  <a:lnTo>
                    <a:pt x="64" y="626"/>
                  </a:lnTo>
                  <a:lnTo>
                    <a:pt x="42" y="588"/>
                  </a:lnTo>
                  <a:lnTo>
                    <a:pt x="22" y="552"/>
                  </a:lnTo>
                  <a:lnTo>
                    <a:pt x="6" y="516"/>
                  </a:lnTo>
                  <a:lnTo>
                    <a:pt x="4" y="513"/>
                  </a:lnTo>
                  <a:lnTo>
                    <a:pt x="3" y="510"/>
                  </a:lnTo>
                  <a:lnTo>
                    <a:pt x="2" y="507"/>
                  </a:lnTo>
                  <a:lnTo>
                    <a:pt x="0" y="503"/>
                  </a:lnTo>
                  <a:lnTo>
                    <a:pt x="0" y="499"/>
                  </a:lnTo>
                  <a:lnTo>
                    <a:pt x="0" y="490"/>
                  </a:lnTo>
                  <a:lnTo>
                    <a:pt x="2" y="475"/>
                  </a:lnTo>
                  <a:lnTo>
                    <a:pt x="4" y="457"/>
                  </a:lnTo>
                  <a:lnTo>
                    <a:pt x="9" y="433"/>
                  </a:lnTo>
                  <a:lnTo>
                    <a:pt x="17" y="407"/>
                  </a:lnTo>
                  <a:lnTo>
                    <a:pt x="27" y="378"/>
                  </a:lnTo>
                  <a:lnTo>
                    <a:pt x="40" y="346"/>
                  </a:lnTo>
                  <a:lnTo>
                    <a:pt x="57" y="313"/>
                  </a:lnTo>
                  <a:lnTo>
                    <a:pt x="79" y="278"/>
                  </a:lnTo>
                  <a:lnTo>
                    <a:pt x="106" y="244"/>
                  </a:lnTo>
                  <a:lnTo>
                    <a:pt x="138" y="208"/>
                  </a:lnTo>
                  <a:lnTo>
                    <a:pt x="175" y="174"/>
                  </a:lnTo>
                  <a:lnTo>
                    <a:pt x="219" y="140"/>
                  </a:lnTo>
                  <a:lnTo>
                    <a:pt x="271" y="108"/>
                  </a:lnTo>
                  <a:lnTo>
                    <a:pt x="329" y="79"/>
                  </a:lnTo>
                  <a:close/>
                </a:path>
              </a:pathLst>
            </a:custGeom>
            <a:solidFill>
              <a:srgbClr val="F2E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7"/>
            <p:cNvSpPr>
              <a:spLocks/>
            </p:cNvSpPr>
            <p:nvPr/>
          </p:nvSpPr>
          <p:spPr bwMode="auto">
            <a:xfrm>
              <a:off x="115888" y="3147218"/>
              <a:ext cx="820738" cy="757237"/>
            </a:xfrm>
            <a:custGeom>
              <a:avLst/>
              <a:gdLst>
                <a:gd name="T0" fmla="*/ 384 w 1550"/>
                <a:gd name="T1" fmla="*/ 41 h 956"/>
                <a:gd name="T2" fmla="*/ 511 w 1550"/>
                <a:gd name="T3" fmla="*/ 9 h 956"/>
                <a:gd name="T4" fmla="*/ 631 w 1550"/>
                <a:gd name="T5" fmla="*/ 0 h 956"/>
                <a:gd name="T6" fmla="*/ 740 w 1550"/>
                <a:gd name="T7" fmla="*/ 9 h 956"/>
                <a:gd name="T8" fmla="*/ 841 w 1550"/>
                <a:gd name="T9" fmla="*/ 30 h 956"/>
                <a:gd name="T10" fmla="*/ 932 w 1550"/>
                <a:gd name="T11" fmla="*/ 60 h 956"/>
                <a:gd name="T12" fmla="*/ 1012 w 1550"/>
                <a:gd name="T13" fmla="*/ 93 h 956"/>
                <a:gd name="T14" fmla="*/ 1083 w 1550"/>
                <a:gd name="T15" fmla="*/ 126 h 956"/>
                <a:gd name="T16" fmla="*/ 1144 w 1550"/>
                <a:gd name="T17" fmla="*/ 155 h 956"/>
                <a:gd name="T18" fmla="*/ 1208 w 1550"/>
                <a:gd name="T19" fmla="*/ 199 h 956"/>
                <a:gd name="T20" fmla="*/ 1274 w 1550"/>
                <a:gd name="T21" fmla="*/ 253 h 956"/>
                <a:gd name="T22" fmla="*/ 1341 w 1550"/>
                <a:gd name="T23" fmla="*/ 317 h 956"/>
                <a:gd name="T24" fmla="*/ 1403 w 1550"/>
                <a:gd name="T25" fmla="*/ 383 h 956"/>
                <a:gd name="T26" fmla="*/ 1459 w 1550"/>
                <a:gd name="T27" fmla="*/ 449 h 956"/>
                <a:gd name="T28" fmla="*/ 1504 w 1550"/>
                <a:gd name="T29" fmla="*/ 511 h 956"/>
                <a:gd name="T30" fmla="*/ 1538 w 1550"/>
                <a:gd name="T31" fmla="*/ 561 h 956"/>
                <a:gd name="T32" fmla="*/ 1550 w 1550"/>
                <a:gd name="T33" fmla="*/ 602 h 956"/>
                <a:gd name="T34" fmla="*/ 1531 w 1550"/>
                <a:gd name="T35" fmla="*/ 639 h 956"/>
                <a:gd name="T36" fmla="*/ 1485 w 1550"/>
                <a:gd name="T37" fmla="*/ 676 h 956"/>
                <a:gd name="T38" fmla="*/ 1418 w 1550"/>
                <a:gd name="T39" fmla="*/ 711 h 956"/>
                <a:gd name="T40" fmla="*/ 1342 w 1550"/>
                <a:gd name="T41" fmla="*/ 747 h 956"/>
                <a:gd name="T42" fmla="*/ 1265 w 1550"/>
                <a:gd name="T43" fmla="*/ 782 h 956"/>
                <a:gd name="T44" fmla="*/ 1191 w 1550"/>
                <a:gd name="T45" fmla="*/ 818 h 956"/>
                <a:gd name="T46" fmla="*/ 1134 w 1550"/>
                <a:gd name="T47" fmla="*/ 852 h 956"/>
                <a:gd name="T48" fmla="*/ 1094 w 1550"/>
                <a:gd name="T49" fmla="*/ 887 h 956"/>
                <a:gd name="T50" fmla="*/ 1038 w 1550"/>
                <a:gd name="T51" fmla="*/ 915 h 956"/>
                <a:gd name="T52" fmla="*/ 968 w 1550"/>
                <a:gd name="T53" fmla="*/ 934 h 956"/>
                <a:gd name="T54" fmla="*/ 886 w 1550"/>
                <a:gd name="T55" fmla="*/ 948 h 956"/>
                <a:gd name="T56" fmla="*/ 797 w 1550"/>
                <a:gd name="T57" fmla="*/ 955 h 956"/>
                <a:gd name="T58" fmla="*/ 704 w 1550"/>
                <a:gd name="T59" fmla="*/ 955 h 956"/>
                <a:gd name="T60" fmla="*/ 611 w 1550"/>
                <a:gd name="T61" fmla="*/ 950 h 956"/>
                <a:gd name="T62" fmla="*/ 524 w 1550"/>
                <a:gd name="T63" fmla="*/ 940 h 956"/>
                <a:gd name="T64" fmla="*/ 445 w 1550"/>
                <a:gd name="T65" fmla="*/ 924 h 956"/>
                <a:gd name="T66" fmla="*/ 370 w 1550"/>
                <a:gd name="T67" fmla="*/ 894 h 956"/>
                <a:gd name="T68" fmla="*/ 298 w 1550"/>
                <a:gd name="T69" fmla="*/ 849 h 956"/>
                <a:gd name="T70" fmla="*/ 228 w 1550"/>
                <a:gd name="T71" fmla="*/ 795 h 956"/>
                <a:gd name="T72" fmla="*/ 166 w 1550"/>
                <a:gd name="T73" fmla="*/ 732 h 956"/>
                <a:gd name="T74" fmla="*/ 109 w 1550"/>
                <a:gd name="T75" fmla="*/ 664 h 956"/>
                <a:gd name="T76" fmla="*/ 59 w 1550"/>
                <a:gd name="T77" fmla="*/ 593 h 956"/>
                <a:gd name="T78" fmla="*/ 20 w 1550"/>
                <a:gd name="T79" fmla="*/ 522 h 956"/>
                <a:gd name="T80" fmla="*/ 2 w 1550"/>
                <a:gd name="T81" fmla="*/ 484 h 956"/>
                <a:gd name="T82" fmla="*/ 1 w 1550"/>
                <a:gd name="T83" fmla="*/ 479 h 956"/>
                <a:gd name="T84" fmla="*/ 0 w 1550"/>
                <a:gd name="T85" fmla="*/ 472 h 956"/>
                <a:gd name="T86" fmla="*/ 0 w 1550"/>
                <a:gd name="T87" fmla="*/ 447 h 956"/>
                <a:gd name="T88" fmla="*/ 7 w 1550"/>
                <a:gd name="T89" fmla="*/ 405 h 956"/>
                <a:gd name="T90" fmla="*/ 23 w 1550"/>
                <a:gd name="T91" fmla="*/ 351 h 956"/>
                <a:gd name="T92" fmla="*/ 52 w 1550"/>
                <a:gd name="T93" fmla="*/ 288 h 956"/>
                <a:gd name="T94" fmla="*/ 99 w 1550"/>
                <a:gd name="T95" fmla="*/ 221 h 956"/>
                <a:gd name="T96" fmla="*/ 167 w 1550"/>
                <a:gd name="T97" fmla="*/ 154 h 956"/>
                <a:gd name="T98" fmla="*/ 260 w 1550"/>
                <a:gd name="T99" fmla="*/ 9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0" h="956">
                  <a:moveTo>
                    <a:pt x="317" y="66"/>
                  </a:moveTo>
                  <a:lnTo>
                    <a:pt x="384" y="41"/>
                  </a:lnTo>
                  <a:lnTo>
                    <a:pt x="449" y="21"/>
                  </a:lnTo>
                  <a:lnTo>
                    <a:pt x="511" y="9"/>
                  </a:lnTo>
                  <a:lnTo>
                    <a:pt x="571" y="2"/>
                  </a:lnTo>
                  <a:lnTo>
                    <a:pt x="631" y="0"/>
                  </a:lnTo>
                  <a:lnTo>
                    <a:pt x="686" y="2"/>
                  </a:lnTo>
                  <a:lnTo>
                    <a:pt x="740" y="9"/>
                  </a:lnTo>
                  <a:lnTo>
                    <a:pt x="792" y="18"/>
                  </a:lnTo>
                  <a:lnTo>
                    <a:pt x="841" y="30"/>
                  </a:lnTo>
                  <a:lnTo>
                    <a:pt x="887" y="45"/>
                  </a:lnTo>
                  <a:lnTo>
                    <a:pt x="932" y="60"/>
                  </a:lnTo>
                  <a:lnTo>
                    <a:pt x="973" y="77"/>
                  </a:lnTo>
                  <a:lnTo>
                    <a:pt x="1012" y="93"/>
                  </a:lnTo>
                  <a:lnTo>
                    <a:pt x="1050" y="109"/>
                  </a:lnTo>
                  <a:lnTo>
                    <a:pt x="1083" y="126"/>
                  </a:lnTo>
                  <a:lnTo>
                    <a:pt x="1113" y="140"/>
                  </a:lnTo>
                  <a:lnTo>
                    <a:pt x="1144" y="155"/>
                  </a:lnTo>
                  <a:lnTo>
                    <a:pt x="1174" y="175"/>
                  </a:lnTo>
                  <a:lnTo>
                    <a:pt x="1208" y="199"/>
                  </a:lnTo>
                  <a:lnTo>
                    <a:pt x="1241" y="225"/>
                  </a:lnTo>
                  <a:lnTo>
                    <a:pt x="1274" y="253"/>
                  </a:lnTo>
                  <a:lnTo>
                    <a:pt x="1308" y="285"/>
                  </a:lnTo>
                  <a:lnTo>
                    <a:pt x="1341" y="317"/>
                  </a:lnTo>
                  <a:lnTo>
                    <a:pt x="1373" y="350"/>
                  </a:lnTo>
                  <a:lnTo>
                    <a:pt x="1403" y="383"/>
                  </a:lnTo>
                  <a:lnTo>
                    <a:pt x="1432" y="417"/>
                  </a:lnTo>
                  <a:lnTo>
                    <a:pt x="1459" y="449"/>
                  </a:lnTo>
                  <a:lnTo>
                    <a:pt x="1484" y="480"/>
                  </a:lnTo>
                  <a:lnTo>
                    <a:pt x="1504" y="511"/>
                  </a:lnTo>
                  <a:lnTo>
                    <a:pt x="1523" y="537"/>
                  </a:lnTo>
                  <a:lnTo>
                    <a:pt x="1538" y="561"/>
                  </a:lnTo>
                  <a:lnTo>
                    <a:pt x="1547" y="583"/>
                  </a:lnTo>
                  <a:lnTo>
                    <a:pt x="1550" y="602"/>
                  </a:lnTo>
                  <a:lnTo>
                    <a:pt x="1545" y="620"/>
                  </a:lnTo>
                  <a:lnTo>
                    <a:pt x="1531" y="639"/>
                  </a:lnTo>
                  <a:lnTo>
                    <a:pt x="1511" y="658"/>
                  </a:lnTo>
                  <a:lnTo>
                    <a:pt x="1485" y="676"/>
                  </a:lnTo>
                  <a:lnTo>
                    <a:pt x="1453" y="693"/>
                  </a:lnTo>
                  <a:lnTo>
                    <a:pt x="1418" y="711"/>
                  </a:lnTo>
                  <a:lnTo>
                    <a:pt x="1381" y="730"/>
                  </a:lnTo>
                  <a:lnTo>
                    <a:pt x="1342" y="747"/>
                  </a:lnTo>
                  <a:lnTo>
                    <a:pt x="1303" y="764"/>
                  </a:lnTo>
                  <a:lnTo>
                    <a:pt x="1265" y="782"/>
                  </a:lnTo>
                  <a:lnTo>
                    <a:pt x="1227" y="800"/>
                  </a:lnTo>
                  <a:lnTo>
                    <a:pt x="1191" y="818"/>
                  </a:lnTo>
                  <a:lnTo>
                    <a:pt x="1161" y="835"/>
                  </a:lnTo>
                  <a:lnTo>
                    <a:pt x="1134" y="852"/>
                  </a:lnTo>
                  <a:lnTo>
                    <a:pt x="1113" y="871"/>
                  </a:lnTo>
                  <a:lnTo>
                    <a:pt x="1094" y="887"/>
                  </a:lnTo>
                  <a:lnTo>
                    <a:pt x="1068" y="902"/>
                  </a:lnTo>
                  <a:lnTo>
                    <a:pt x="1038" y="915"/>
                  </a:lnTo>
                  <a:lnTo>
                    <a:pt x="1005" y="925"/>
                  </a:lnTo>
                  <a:lnTo>
                    <a:pt x="968" y="934"/>
                  </a:lnTo>
                  <a:lnTo>
                    <a:pt x="929" y="942"/>
                  </a:lnTo>
                  <a:lnTo>
                    <a:pt x="886" y="948"/>
                  </a:lnTo>
                  <a:lnTo>
                    <a:pt x="843" y="952"/>
                  </a:lnTo>
                  <a:lnTo>
                    <a:pt x="797" y="955"/>
                  </a:lnTo>
                  <a:lnTo>
                    <a:pt x="750" y="956"/>
                  </a:lnTo>
                  <a:lnTo>
                    <a:pt x="704" y="955"/>
                  </a:lnTo>
                  <a:lnTo>
                    <a:pt x="657" y="953"/>
                  </a:lnTo>
                  <a:lnTo>
                    <a:pt x="611" y="950"/>
                  </a:lnTo>
                  <a:lnTo>
                    <a:pt x="567" y="946"/>
                  </a:lnTo>
                  <a:lnTo>
                    <a:pt x="524" y="940"/>
                  </a:lnTo>
                  <a:lnTo>
                    <a:pt x="484" y="933"/>
                  </a:lnTo>
                  <a:lnTo>
                    <a:pt x="445" y="924"/>
                  </a:lnTo>
                  <a:lnTo>
                    <a:pt x="407" y="911"/>
                  </a:lnTo>
                  <a:lnTo>
                    <a:pt x="370" y="894"/>
                  </a:lnTo>
                  <a:lnTo>
                    <a:pt x="334" y="874"/>
                  </a:lnTo>
                  <a:lnTo>
                    <a:pt x="298" y="849"/>
                  </a:lnTo>
                  <a:lnTo>
                    <a:pt x="263" y="824"/>
                  </a:lnTo>
                  <a:lnTo>
                    <a:pt x="228" y="795"/>
                  </a:lnTo>
                  <a:lnTo>
                    <a:pt x="197" y="764"/>
                  </a:lnTo>
                  <a:lnTo>
                    <a:pt x="166" y="732"/>
                  </a:lnTo>
                  <a:lnTo>
                    <a:pt x="137" y="698"/>
                  </a:lnTo>
                  <a:lnTo>
                    <a:pt x="109" y="664"/>
                  </a:lnTo>
                  <a:lnTo>
                    <a:pt x="83" y="628"/>
                  </a:lnTo>
                  <a:lnTo>
                    <a:pt x="59" y="593"/>
                  </a:lnTo>
                  <a:lnTo>
                    <a:pt x="38" y="557"/>
                  </a:lnTo>
                  <a:lnTo>
                    <a:pt x="20" y="522"/>
                  </a:lnTo>
                  <a:lnTo>
                    <a:pt x="4" y="487"/>
                  </a:lnTo>
                  <a:lnTo>
                    <a:pt x="2" y="484"/>
                  </a:lnTo>
                  <a:lnTo>
                    <a:pt x="2" y="481"/>
                  </a:lnTo>
                  <a:lnTo>
                    <a:pt x="1" y="479"/>
                  </a:lnTo>
                  <a:lnTo>
                    <a:pt x="0" y="476"/>
                  </a:lnTo>
                  <a:lnTo>
                    <a:pt x="0" y="472"/>
                  </a:lnTo>
                  <a:lnTo>
                    <a:pt x="0" y="462"/>
                  </a:lnTo>
                  <a:lnTo>
                    <a:pt x="0" y="447"/>
                  </a:lnTo>
                  <a:lnTo>
                    <a:pt x="2" y="428"/>
                  </a:lnTo>
                  <a:lnTo>
                    <a:pt x="7" y="405"/>
                  </a:lnTo>
                  <a:lnTo>
                    <a:pt x="13" y="379"/>
                  </a:lnTo>
                  <a:lnTo>
                    <a:pt x="23" y="351"/>
                  </a:lnTo>
                  <a:lnTo>
                    <a:pt x="36" y="319"/>
                  </a:lnTo>
                  <a:lnTo>
                    <a:pt x="52" y="288"/>
                  </a:lnTo>
                  <a:lnTo>
                    <a:pt x="74" y="254"/>
                  </a:lnTo>
                  <a:lnTo>
                    <a:pt x="99" y="221"/>
                  </a:lnTo>
                  <a:lnTo>
                    <a:pt x="131" y="187"/>
                  </a:lnTo>
                  <a:lnTo>
                    <a:pt x="167" y="154"/>
                  </a:lnTo>
                  <a:lnTo>
                    <a:pt x="210" y="123"/>
                  </a:lnTo>
                  <a:lnTo>
                    <a:pt x="260" y="93"/>
                  </a:lnTo>
                  <a:lnTo>
                    <a:pt x="317" y="66"/>
                  </a:lnTo>
                  <a:close/>
                </a:path>
              </a:pathLst>
            </a:custGeom>
            <a:solidFill>
              <a:srgbClr val="EAD3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8"/>
            <p:cNvSpPr>
              <a:spLocks/>
            </p:cNvSpPr>
            <p:nvPr/>
          </p:nvSpPr>
          <p:spPr bwMode="auto">
            <a:xfrm>
              <a:off x="130175" y="3169443"/>
              <a:ext cx="792163" cy="723900"/>
            </a:xfrm>
            <a:custGeom>
              <a:avLst/>
              <a:gdLst>
                <a:gd name="T0" fmla="*/ 366 w 1498"/>
                <a:gd name="T1" fmla="*/ 33 h 912"/>
                <a:gd name="T2" fmla="*/ 483 w 1498"/>
                <a:gd name="T3" fmla="*/ 7 h 912"/>
                <a:gd name="T4" fmla="*/ 596 w 1498"/>
                <a:gd name="T5" fmla="*/ 0 h 912"/>
                <a:gd name="T6" fmla="*/ 703 w 1498"/>
                <a:gd name="T7" fmla="*/ 7 h 912"/>
                <a:gd name="T8" fmla="*/ 803 w 1498"/>
                <a:gd name="T9" fmla="*/ 27 h 912"/>
                <a:gd name="T10" fmla="*/ 895 w 1498"/>
                <a:gd name="T11" fmla="*/ 52 h 912"/>
                <a:gd name="T12" fmla="*/ 975 w 1498"/>
                <a:gd name="T13" fmla="*/ 82 h 912"/>
                <a:gd name="T14" fmla="*/ 1046 w 1498"/>
                <a:gd name="T15" fmla="*/ 112 h 912"/>
                <a:gd name="T16" fmla="*/ 1104 w 1498"/>
                <a:gd name="T17" fmla="*/ 140 h 912"/>
                <a:gd name="T18" fmla="*/ 1166 w 1498"/>
                <a:gd name="T19" fmla="*/ 182 h 912"/>
                <a:gd name="T20" fmla="*/ 1232 w 1498"/>
                <a:gd name="T21" fmla="*/ 234 h 912"/>
                <a:gd name="T22" fmla="*/ 1295 w 1498"/>
                <a:gd name="T23" fmla="*/ 295 h 912"/>
                <a:gd name="T24" fmla="*/ 1356 w 1498"/>
                <a:gd name="T25" fmla="*/ 360 h 912"/>
                <a:gd name="T26" fmla="*/ 1409 w 1498"/>
                <a:gd name="T27" fmla="*/ 424 h 912"/>
                <a:gd name="T28" fmla="*/ 1454 w 1498"/>
                <a:gd name="T29" fmla="*/ 483 h 912"/>
                <a:gd name="T30" fmla="*/ 1485 w 1498"/>
                <a:gd name="T31" fmla="*/ 532 h 912"/>
                <a:gd name="T32" fmla="*/ 1498 w 1498"/>
                <a:gd name="T33" fmla="*/ 571 h 912"/>
                <a:gd name="T34" fmla="*/ 1480 w 1498"/>
                <a:gd name="T35" fmla="*/ 607 h 912"/>
                <a:gd name="T36" fmla="*/ 1434 w 1498"/>
                <a:gd name="T37" fmla="*/ 642 h 912"/>
                <a:gd name="T38" fmla="*/ 1370 w 1498"/>
                <a:gd name="T39" fmla="*/ 676 h 912"/>
                <a:gd name="T40" fmla="*/ 1297 w 1498"/>
                <a:gd name="T41" fmla="*/ 711 h 912"/>
                <a:gd name="T42" fmla="*/ 1220 w 1498"/>
                <a:gd name="T43" fmla="*/ 744 h 912"/>
                <a:gd name="T44" fmla="*/ 1151 w 1498"/>
                <a:gd name="T45" fmla="*/ 779 h 912"/>
                <a:gd name="T46" fmla="*/ 1094 w 1498"/>
                <a:gd name="T47" fmla="*/ 812 h 912"/>
                <a:gd name="T48" fmla="*/ 1055 w 1498"/>
                <a:gd name="T49" fmla="*/ 846 h 912"/>
                <a:gd name="T50" fmla="*/ 1003 w 1498"/>
                <a:gd name="T51" fmla="*/ 873 h 912"/>
                <a:gd name="T52" fmla="*/ 935 w 1498"/>
                <a:gd name="T53" fmla="*/ 892 h 912"/>
                <a:gd name="T54" fmla="*/ 856 w 1498"/>
                <a:gd name="T55" fmla="*/ 904 h 912"/>
                <a:gd name="T56" fmla="*/ 770 w 1498"/>
                <a:gd name="T57" fmla="*/ 911 h 912"/>
                <a:gd name="T58" fmla="*/ 680 w 1498"/>
                <a:gd name="T59" fmla="*/ 911 h 912"/>
                <a:gd name="T60" fmla="*/ 591 w 1498"/>
                <a:gd name="T61" fmla="*/ 906 h 912"/>
                <a:gd name="T62" fmla="*/ 506 w 1498"/>
                <a:gd name="T63" fmla="*/ 897 h 912"/>
                <a:gd name="T64" fmla="*/ 430 w 1498"/>
                <a:gd name="T65" fmla="*/ 881 h 912"/>
                <a:gd name="T66" fmla="*/ 356 w 1498"/>
                <a:gd name="T67" fmla="*/ 852 h 912"/>
                <a:gd name="T68" fmla="*/ 287 w 1498"/>
                <a:gd name="T69" fmla="*/ 809 h 912"/>
                <a:gd name="T70" fmla="*/ 220 w 1498"/>
                <a:gd name="T71" fmla="*/ 756 h 912"/>
                <a:gd name="T72" fmla="*/ 159 w 1498"/>
                <a:gd name="T73" fmla="*/ 696 h 912"/>
                <a:gd name="T74" fmla="*/ 105 w 1498"/>
                <a:gd name="T75" fmla="*/ 629 h 912"/>
                <a:gd name="T76" fmla="*/ 58 w 1498"/>
                <a:gd name="T77" fmla="*/ 561 h 912"/>
                <a:gd name="T78" fmla="*/ 19 w 1498"/>
                <a:gd name="T79" fmla="*/ 492 h 912"/>
                <a:gd name="T80" fmla="*/ 3 w 1498"/>
                <a:gd name="T81" fmla="*/ 456 h 912"/>
                <a:gd name="T82" fmla="*/ 1 w 1498"/>
                <a:gd name="T83" fmla="*/ 451 h 912"/>
                <a:gd name="T84" fmla="*/ 0 w 1498"/>
                <a:gd name="T85" fmla="*/ 444 h 912"/>
                <a:gd name="T86" fmla="*/ 0 w 1498"/>
                <a:gd name="T87" fmla="*/ 419 h 912"/>
                <a:gd name="T88" fmla="*/ 5 w 1498"/>
                <a:gd name="T89" fmla="*/ 377 h 912"/>
                <a:gd name="T90" fmla="*/ 21 w 1498"/>
                <a:gd name="T91" fmla="*/ 324 h 912"/>
                <a:gd name="T92" fmla="*/ 50 w 1498"/>
                <a:gd name="T93" fmla="*/ 263 h 912"/>
                <a:gd name="T94" fmla="*/ 94 w 1498"/>
                <a:gd name="T95" fmla="*/ 198 h 912"/>
                <a:gd name="T96" fmla="*/ 161 w 1498"/>
                <a:gd name="T97" fmla="*/ 135 h 912"/>
                <a:gd name="T98" fmla="*/ 251 w 1498"/>
                <a:gd name="T99" fmla="*/ 7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8" h="912">
                  <a:moveTo>
                    <a:pt x="306" y="53"/>
                  </a:moveTo>
                  <a:lnTo>
                    <a:pt x="366" y="33"/>
                  </a:lnTo>
                  <a:lnTo>
                    <a:pt x="424" y="18"/>
                  </a:lnTo>
                  <a:lnTo>
                    <a:pt x="483" y="7"/>
                  </a:lnTo>
                  <a:lnTo>
                    <a:pt x="539" y="1"/>
                  </a:lnTo>
                  <a:lnTo>
                    <a:pt x="596" y="0"/>
                  </a:lnTo>
                  <a:lnTo>
                    <a:pt x="650" y="2"/>
                  </a:lnTo>
                  <a:lnTo>
                    <a:pt x="703" y="7"/>
                  </a:lnTo>
                  <a:lnTo>
                    <a:pt x="754" y="16"/>
                  </a:lnTo>
                  <a:lnTo>
                    <a:pt x="803" y="27"/>
                  </a:lnTo>
                  <a:lnTo>
                    <a:pt x="850" y="39"/>
                  </a:lnTo>
                  <a:lnTo>
                    <a:pt x="895" y="52"/>
                  </a:lnTo>
                  <a:lnTo>
                    <a:pt x="936" y="67"/>
                  </a:lnTo>
                  <a:lnTo>
                    <a:pt x="975" y="82"/>
                  </a:lnTo>
                  <a:lnTo>
                    <a:pt x="1012" y="97"/>
                  </a:lnTo>
                  <a:lnTo>
                    <a:pt x="1046" y="112"/>
                  </a:lnTo>
                  <a:lnTo>
                    <a:pt x="1075" y="125"/>
                  </a:lnTo>
                  <a:lnTo>
                    <a:pt x="1104" y="140"/>
                  </a:lnTo>
                  <a:lnTo>
                    <a:pt x="1135" y="158"/>
                  </a:lnTo>
                  <a:lnTo>
                    <a:pt x="1166" y="182"/>
                  </a:lnTo>
                  <a:lnTo>
                    <a:pt x="1198" y="207"/>
                  </a:lnTo>
                  <a:lnTo>
                    <a:pt x="1232" y="234"/>
                  </a:lnTo>
                  <a:lnTo>
                    <a:pt x="1263" y="264"/>
                  </a:lnTo>
                  <a:lnTo>
                    <a:pt x="1295" y="295"/>
                  </a:lnTo>
                  <a:lnTo>
                    <a:pt x="1326" y="328"/>
                  </a:lnTo>
                  <a:lnTo>
                    <a:pt x="1356" y="360"/>
                  </a:lnTo>
                  <a:lnTo>
                    <a:pt x="1384" y="393"/>
                  </a:lnTo>
                  <a:lnTo>
                    <a:pt x="1409" y="424"/>
                  </a:lnTo>
                  <a:lnTo>
                    <a:pt x="1433" y="454"/>
                  </a:lnTo>
                  <a:lnTo>
                    <a:pt x="1454" y="483"/>
                  </a:lnTo>
                  <a:lnTo>
                    <a:pt x="1472" y="509"/>
                  </a:lnTo>
                  <a:lnTo>
                    <a:pt x="1485" y="532"/>
                  </a:lnTo>
                  <a:lnTo>
                    <a:pt x="1495" y="553"/>
                  </a:lnTo>
                  <a:lnTo>
                    <a:pt x="1498" y="571"/>
                  </a:lnTo>
                  <a:lnTo>
                    <a:pt x="1492" y="589"/>
                  </a:lnTo>
                  <a:lnTo>
                    <a:pt x="1480" y="607"/>
                  </a:lnTo>
                  <a:lnTo>
                    <a:pt x="1459" y="625"/>
                  </a:lnTo>
                  <a:lnTo>
                    <a:pt x="1434" y="642"/>
                  </a:lnTo>
                  <a:lnTo>
                    <a:pt x="1404" y="659"/>
                  </a:lnTo>
                  <a:lnTo>
                    <a:pt x="1370" y="676"/>
                  </a:lnTo>
                  <a:lnTo>
                    <a:pt x="1334" y="694"/>
                  </a:lnTo>
                  <a:lnTo>
                    <a:pt x="1297" y="711"/>
                  </a:lnTo>
                  <a:lnTo>
                    <a:pt x="1258" y="728"/>
                  </a:lnTo>
                  <a:lnTo>
                    <a:pt x="1220" y="744"/>
                  </a:lnTo>
                  <a:lnTo>
                    <a:pt x="1184" y="761"/>
                  </a:lnTo>
                  <a:lnTo>
                    <a:pt x="1151" y="779"/>
                  </a:lnTo>
                  <a:lnTo>
                    <a:pt x="1121" y="795"/>
                  </a:lnTo>
                  <a:lnTo>
                    <a:pt x="1094" y="812"/>
                  </a:lnTo>
                  <a:lnTo>
                    <a:pt x="1075" y="829"/>
                  </a:lnTo>
                  <a:lnTo>
                    <a:pt x="1055" y="846"/>
                  </a:lnTo>
                  <a:lnTo>
                    <a:pt x="1032" y="860"/>
                  </a:lnTo>
                  <a:lnTo>
                    <a:pt x="1003" y="873"/>
                  </a:lnTo>
                  <a:lnTo>
                    <a:pt x="971" y="883"/>
                  </a:lnTo>
                  <a:lnTo>
                    <a:pt x="935" y="892"/>
                  </a:lnTo>
                  <a:lnTo>
                    <a:pt x="896" y="899"/>
                  </a:lnTo>
                  <a:lnTo>
                    <a:pt x="856" y="904"/>
                  </a:lnTo>
                  <a:lnTo>
                    <a:pt x="813" y="908"/>
                  </a:lnTo>
                  <a:lnTo>
                    <a:pt x="770" y="911"/>
                  </a:lnTo>
                  <a:lnTo>
                    <a:pt x="725" y="912"/>
                  </a:lnTo>
                  <a:lnTo>
                    <a:pt x="680" y="911"/>
                  </a:lnTo>
                  <a:lnTo>
                    <a:pt x="635" y="909"/>
                  </a:lnTo>
                  <a:lnTo>
                    <a:pt x="591" y="906"/>
                  </a:lnTo>
                  <a:lnTo>
                    <a:pt x="548" y="902"/>
                  </a:lnTo>
                  <a:lnTo>
                    <a:pt x="506" y="897"/>
                  </a:lnTo>
                  <a:lnTo>
                    <a:pt x="467" y="890"/>
                  </a:lnTo>
                  <a:lnTo>
                    <a:pt x="430" y="881"/>
                  </a:lnTo>
                  <a:lnTo>
                    <a:pt x="394" y="868"/>
                  </a:lnTo>
                  <a:lnTo>
                    <a:pt x="356" y="852"/>
                  </a:lnTo>
                  <a:lnTo>
                    <a:pt x="322" y="831"/>
                  </a:lnTo>
                  <a:lnTo>
                    <a:pt x="287" y="809"/>
                  </a:lnTo>
                  <a:lnTo>
                    <a:pt x="254" y="784"/>
                  </a:lnTo>
                  <a:lnTo>
                    <a:pt x="220" y="756"/>
                  </a:lnTo>
                  <a:lnTo>
                    <a:pt x="190" y="726"/>
                  </a:lnTo>
                  <a:lnTo>
                    <a:pt x="159" y="696"/>
                  </a:lnTo>
                  <a:lnTo>
                    <a:pt x="132" y="662"/>
                  </a:lnTo>
                  <a:lnTo>
                    <a:pt x="105" y="629"/>
                  </a:lnTo>
                  <a:lnTo>
                    <a:pt x="80" y="595"/>
                  </a:lnTo>
                  <a:lnTo>
                    <a:pt x="58" y="561"/>
                  </a:lnTo>
                  <a:lnTo>
                    <a:pt x="37" y="526"/>
                  </a:lnTo>
                  <a:lnTo>
                    <a:pt x="19" y="492"/>
                  </a:lnTo>
                  <a:lnTo>
                    <a:pt x="4" y="458"/>
                  </a:lnTo>
                  <a:lnTo>
                    <a:pt x="3" y="456"/>
                  </a:lnTo>
                  <a:lnTo>
                    <a:pt x="3" y="453"/>
                  </a:lnTo>
                  <a:lnTo>
                    <a:pt x="1" y="451"/>
                  </a:lnTo>
                  <a:lnTo>
                    <a:pt x="0" y="449"/>
                  </a:lnTo>
                  <a:lnTo>
                    <a:pt x="0" y="444"/>
                  </a:lnTo>
                  <a:lnTo>
                    <a:pt x="0" y="434"/>
                  </a:lnTo>
                  <a:lnTo>
                    <a:pt x="0" y="419"/>
                  </a:lnTo>
                  <a:lnTo>
                    <a:pt x="3" y="401"/>
                  </a:lnTo>
                  <a:lnTo>
                    <a:pt x="5" y="377"/>
                  </a:lnTo>
                  <a:lnTo>
                    <a:pt x="12" y="352"/>
                  </a:lnTo>
                  <a:lnTo>
                    <a:pt x="21" y="324"/>
                  </a:lnTo>
                  <a:lnTo>
                    <a:pt x="33" y="293"/>
                  </a:lnTo>
                  <a:lnTo>
                    <a:pt x="50" y="263"/>
                  </a:lnTo>
                  <a:lnTo>
                    <a:pt x="69" y="230"/>
                  </a:lnTo>
                  <a:lnTo>
                    <a:pt x="94" y="198"/>
                  </a:lnTo>
                  <a:lnTo>
                    <a:pt x="125" y="166"/>
                  </a:lnTo>
                  <a:lnTo>
                    <a:pt x="161" y="135"/>
                  </a:lnTo>
                  <a:lnTo>
                    <a:pt x="202" y="106"/>
                  </a:lnTo>
                  <a:lnTo>
                    <a:pt x="251" y="78"/>
                  </a:lnTo>
                  <a:lnTo>
                    <a:pt x="306" y="53"/>
                  </a:lnTo>
                  <a:close/>
                </a:path>
              </a:pathLst>
            </a:custGeom>
            <a:solidFill>
              <a:srgbClr val="E2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42875" y="3190081"/>
              <a:ext cx="765175" cy="690562"/>
            </a:xfrm>
            <a:custGeom>
              <a:avLst/>
              <a:gdLst>
                <a:gd name="T0" fmla="*/ 349 w 1445"/>
                <a:gd name="T1" fmla="*/ 24 h 869"/>
                <a:gd name="T2" fmla="*/ 456 w 1445"/>
                <a:gd name="T3" fmla="*/ 5 h 869"/>
                <a:gd name="T4" fmla="*/ 562 w 1445"/>
                <a:gd name="T5" fmla="*/ 0 h 869"/>
                <a:gd name="T6" fmla="*/ 667 w 1445"/>
                <a:gd name="T7" fmla="*/ 7 h 869"/>
                <a:gd name="T8" fmla="*/ 766 w 1445"/>
                <a:gd name="T9" fmla="*/ 23 h 869"/>
                <a:gd name="T10" fmla="*/ 858 w 1445"/>
                <a:gd name="T11" fmla="*/ 45 h 869"/>
                <a:gd name="T12" fmla="*/ 940 w 1445"/>
                <a:gd name="T13" fmla="*/ 71 h 869"/>
                <a:gd name="T14" fmla="*/ 1010 w 1445"/>
                <a:gd name="T15" fmla="*/ 97 h 869"/>
                <a:gd name="T16" fmla="*/ 1067 w 1445"/>
                <a:gd name="T17" fmla="*/ 124 h 869"/>
                <a:gd name="T18" fmla="*/ 1126 w 1445"/>
                <a:gd name="T19" fmla="*/ 165 h 869"/>
                <a:gd name="T20" fmla="*/ 1189 w 1445"/>
                <a:gd name="T21" fmla="*/ 216 h 869"/>
                <a:gd name="T22" fmla="*/ 1251 w 1445"/>
                <a:gd name="T23" fmla="*/ 274 h 869"/>
                <a:gd name="T24" fmla="*/ 1309 w 1445"/>
                <a:gd name="T25" fmla="*/ 336 h 869"/>
                <a:gd name="T26" fmla="*/ 1361 w 1445"/>
                <a:gd name="T27" fmla="*/ 398 h 869"/>
                <a:gd name="T28" fmla="*/ 1404 w 1445"/>
                <a:gd name="T29" fmla="*/ 455 h 869"/>
                <a:gd name="T30" fmla="*/ 1433 w 1445"/>
                <a:gd name="T31" fmla="*/ 503 h 869"/>
                <a:gd name="T32" fmla="*/ 1445 w 1445"/>
                <a:gd name="T33" fmla="*/ 540 h 869"/>
                <a:gd name="T34" fmla="*/ 1427 w 1445"/>
                <a:gd name="T35" fmla="*/ 575 h 869"/>
                <a:gd name="T36" fmla="*/ 1384 w 1445"/>
                <a:gd name="T37" fmla="*/ 609 h 869"/>
                <a:gd name="T38" fmla="*/ 1323 w 1445"/>
                <a:gd name="T39" fmla="*/ 642 h 869"/>
                <a:gd name="T40" fmla="*/ 1252 w 1445"/>
                <a:gd name="T41" fmla="*/ 675 h 869"/>
                <a:gd name="T42" fmla="*/ 1179 w 1445"/>
                <a:gd name="T43" fmla="*/ 707 h 869"/>
                <a:gd name="T44" fmla="*/ 1112 w 1445"/>
                <a:gd name="T45" fmla="*/ 740 h 869"/>
                <a:gd name="T46" fmla="*/ 1058 w 1445"/>
                <a:gd name="T47" fmla="*/ 773 h 869"/>
                <a:gd name="T48" fmla="*/ 1019 w 1445"/>
                <a:gd name="T49" fmla="*/ 805 h 869"/>
                <a:gd name="T50" fmla="*/ 969 w 1445"/>
                <a:gd name="T51" fmla="*/ 831 h 869"/>
                <a:gd name="T52" fmla="*/ 903 w 1445"/>
                <a:gd name="T53" fmla="*/ 850 h 869"/>
                <a:gd name="T54" fmla="*/ 827 w 1445"/>
                <a:gd name="T55" fmla="*/ 862 h 869"/>
                <a:gd name="T56" fmla="*/ 743 w 1445"/>
                <a:gd name="T57" fmla="*/ 868 h 869"/>
                <a:gd name="T58" fmla="*/ 657 w 1445"/>
                <a:gd name="T59" fmla="*/ 868 h 869"/>
                <a:gd name="T60" fmla="*/ 573 w 1445"/>
                <a:gd name="T61" fmla="*/ 864 h 869"/>
                <a:gd name="T62" fmla="*/ 491 w 1445"/>
                <a:gd name="T63" fmla="*/ 854 h 869"/>
                <a:gd name="T64" fmla="*/ 417 w 1445"/>
                <a:gd name="T65" fmla="*/ 839 h 869"/>
                <a:gd name="T66" fmla="*/ 347 w 1445"/>
                <a:gd name="T67" fmla="*/ 810 h 869"/>
                <a:gd name="T68" fmla="*/ 277 w 1445"/>
                <a:gd name="T69" fmla="*/ 769 h 869"/>
                <a:gd name="T70" fmla="*/ 214 w 1445"/>
                <a:gd name="T71" fmla="*/ 718 h 869"/>
                <a:gd name="T72" fmla="*/ 155 w 1445"/>
                <a:gd name="T73" fmla="*/ 659 h 869"/>
                <a:gd name="T74" fmla="*/ 101 w 1445"/>
                <a:gd name="T75" fmla="*/ 595 h 869"/>
                <a:gd name="T76" fmla="*/ 57 w 1445"/>
                <a:gd name="T77" fmla="*/ 529 h 869"/>
                <a:gd name="T78" fmla="*/ 19 w 1445"/>
                <a:gd name="T79" fmla="*/ 462 h 869"/>
                <a:gd name="T80" fmla="*/ 4 w 1445"/>
                <a:gd name="T81" fmla="*/ 427 h 869"/>
                <a:gd name="T82" fmla="*/ 3 w 1445"/>
                <a:gd name="T83" fmla="*/ 424 h 869"/>
                <a:gd name="T84" fmla="*/ 1 w 1445"/>
                <a:gd name="T85" fmla="*/ 417 h 869"/>
                <a:gd name="T86" fmla="*/ 1 w 1445"/>
                <a:gd name="T87" fmla="*/ 391 h 869"/>
                <a:gd name="T88" fmla="*/ 7 w 1445"/>
                <a:gd name="T89" fmla="*/ 349 h 869"/>
                <a:gd name="T90" fmla="*/ 21 w 1445"/>
                <a:gd name="T91" fmla="*/ 297 h 869"/>
                <a:gd name="T92" fmla="*/ 47 w 1445"/>
                <a:gd name="T93" fmla="*/ 237 h 869"/>
                <a:gd name="T94" fmla="*/ 91 w 1445"/>
                <a:gd name="T95" fmla="*/ 175 h 869"/>
                <a:gd name="T96" fmla="*/ 155 w 1445"/>
                <a:gd name="T97" fmla="*/ 115 h 869"/>
                <a:gd name="T98" fmla="*/ 244 w 1445"/>
                <a:gd name="T99" fmla="*/ 6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5" h="869">
                  <a:moveTo>
                    <a:pt x="298" y="40"/>
                  </a:moveTo>
                  <a:lnTo>
                    <a:pt x="349" y="24"/>
                  </a:lnTo>
                  <a:lnTo>
                    <a:pt x="402" y="13"/>
                  </a:lnTo>
                  <a:lnTo>
                    <a:pt x="456" y="5"/>
                  </a:lnTo>
                  <a:lnTo>
                    <a:pt x="509" y="1"/>
                  </a:lnTo>
                  <a:lnTo>
                    <a:pt x="562" y="0"/>
                  </a:lnTo>
                  <a:lnTo>
                    <a:pt x="614" y="3"/>
                  </a:lnTo>
                  <a:lnTo>
                    <a:pt x="667" y="7"/>
                  </a:lnTo>
                  <a:lnTo>
                    <a:pt x="717" y="14"/>
                  </a:lnTo>
                  <a:lnTo>
                    <a:pt x="766" y="23"/>
                  </a:lnTo>
                  <a:lnTo>
                    <a:pt x="813" y="33"/>
                  </a:lnTo>
                  <a:lnTo>
                    <a:pt x="858" y="45"/>
                  </a:lnTo>
                  <a:lnTo>
                    <a:pt x="900" y="58"/>
                  </a:lnTo>
                  <a:lnTo>
                    <a:pt x="940" y="71"/>
                  </a:lnTo>
                  <a:lnTo>
                    <a:pt x="976" y="84"/>
                  </a:lnTo>
                  <a:lnTo>
                    <a:pt x="1010" y="97"/>
                  </a:lnTo>
                  <a:lnTo>
                    <a:pt x="1039" y="110"/>
                  </a:lnTo>
                  <a:lnTo>
                    <a:pt x="1067" y="124"/>
                  </a:lnTo>
                  <a:lnTo>
                    <a:pt x="1097" y="143"/>
                  </a:lnTo>
                  <a:lnTo>
                    <a:pt x="1126" y="165"/>
                  </a:lnTo>
                  <a:lnTo>
                    <a:pt x="1158" y="189"/>
                  </a:lnTo>
                  <a:lnTo>
                    <a:pt x="1189" y="216"/>
                  </a:lnTo>
                  <a:lnTo>
                    <a:pt x="1220" y="245"/>
                  </a:lnTo>
                  <a:lnTo>
                    <a:pt x="1251" y="274"/>
                  </a:lnTo>
                  <a:lnTo>
                    <a:pt x="1280" y="306"/>
                  </a:lnTo>
                  <a:lnTo>
                    <a:pt x="1309" y="336"/>
                  </a:lnTo>
                  <a:lnTo>
                    <a:pt x="1336" y="368"/>
                  </a:lnTo>
                  <a:lnTo>
                    <a:pt x="1361" y="398"/>
                  </a:lnTo>
                  <a:lnTo>
                    <a:pt x="1383" y="427"/>
                  </a:lnTo>
                  <a:lnTo>
                    <a:pt x="1404" y="455"/>
                  </a:lnTo>
                  <a:lnTo>
                    <a:pt x="1420" y="480"/>
                  </a:lnTo>
                  <a:lnTo>
                    <a:pt x="1433" y="503"/>
                  </a:lnTo>
                  <a:lnTo>
                    <a:pt x="1442" y="523"/>
                  </a:lnTo>
                  <a:lnTo>
                    <a:pt x="1445" y="540"/>
                  </a:lnTo>
                  <a:lnTo>
                    <a:pt x="1440" y="558"/>
                  </a:lnTo>
                  <a:lnTo>
                    <a:pt x="1427" y="575"/>
                  </a:lnTo>
                  <a:lnTo>
                    <a:pt x="1409" y="593"/>
                  </a:lnTo>
                  <a:lnTo>
                    <a:pt x="1384" y="609"/>
                  </a:lnTo>
                  <a:lnTo>
                    <a:pt x="1355" y="626"/>
                  </a:lnTo>
                  <a:lnTo>
                    <a:pt x="1323" y="642"/>
                  </a:lnTo>
                  <a:lnTo>
                    <a:pt x="1288" y="658"/>
                  </a:lnTo>
                  <a:lnTo>
                    <a:pt x="1252" y="675"/>
                  </a:lnTo>
                  <a:lnTo>
                    <a:pt x="1215" y="691"/>
                  </a:lnTo>
                  <a:lnTo>
                    <a:pt x="1179" y="707"/>
                  </a:lnTo>
                  <a:lnTo>
                    <a:pt x="1144" y="723"/>
                  </a:lnTo>
                  <a:lnTo>
                    <a:pt x="1112" y="740"/>
                  </a:lnTo>
                  <a:lnTo>
                    <a:pt x="1083" y="757"/>
                  </a:lnTo>
                  <a:lnTo>
                    <a:pt x="1058" y="773"/>
                  </a:lnTo>
                  <a:lnTo>
                    <a:pt x="1039" y="789"/>
                  </a:lnTo>
                  <a:lnTo>
                    <a:pt x="1019" y="805"/>
                  </a:lnTo>
                  <a:lnTo>
                    <a:pt x="997" y="819"/>
                  </a:lnTo>
                  <a:lnTo>
                    <a:pt x="969" y="831"/>
                  </a:lnTo>
                  <a:lnTo>
                    <a:pt x="938" y="841"/>
                  </a:lnTo>
                  <a:lnTo>
                    <a:pt x="903" y="850"/>
                  </a:lnTo>
                  <a:lnTo>
                    <a:pt x="867" y="857"/>
                  </a:lnTo>
                  <a:lnTo>
                    <a:pt x="827" y="862"/>
                  </a:lnTo>
                  <a:lnTo>
                    <a:pt x="786" y="865"/>
                  </a:lnTo>
                  <a:lnTo>
                    <a:pt x="743" y="868"/>
                  </a:lnTo>
                  <a:lnTo>
                    <a:pt x="700" y="869"/>
                  </a:lnTo>
                  <a:lnTo>
                    <a:pt x="657" y="868"/>
                  </a:lnTo>
                  <a:lnTo>
                    <a:pt x="614" y="866"/>
                  </a:lnTo>
                  <a:lnTo>
                    <a:pt x="573" y="864"/>
                  </a:lnTo>
                  <a:lnTo>
                    <a:pt x="531" y="859"/>
                  </a:lnTo>
                  <a:lnTo>
                    <a:pt x="491" y="854"/>
                  </a:lnTo>
                  <a:lnTo>
                    <a:pt x="453" y="848"/>
                  </a:lnTo>
                  <a:lnTo>
                    <a:pt x="417" y="839"/>
                  </a:lnTo>
                  <a:lnTo>
                    <a:pt x="381" y="827"/>
                  </a:lnTo>
                  <a:lnTo>
                    <a:pt x="347" y="810"/>
                  </a:lnTo>
                  <a:lnTo>
                    <a:pt x="312" y="791"/>
                  </a:lnTo>
                  <a:lnTo>
                    <a:pt x="277" y="769"/>
                  </a:lnTo>
                  <a:lnTo>
                    <a:pt x="245" y="745"/>
                  </a:lnTo>
                  <a:lnTo>
                    <a:pt x="214" y="718"/>
                  </a:lnTo>
                  <a:lnTo>
                    <a:pt x="183" y="689"/>
                  </a:lnTo>
                  <a:lnTo>
                    <a:pt x="155" y="659"/>
                  </a:lnTo>
                  <a:lnTo>
                    <a:pt x="128" y="627"/>
                  </a:lnTo>
                  <a:lnTo>
                    <a:pt x="101" y="595"/>
                  </a:lnTo>
                  <a:lnTo>
                    <a:pt x="78" y="562"/>
                  </a:lnTo>
                  <a:lnTo>
                    <a:pt x="57" y="529"/>
                  </a:lnTo>
                  <a:lnTo>
                    <a:pt x="36" y="495"/>
                  </a:lnTo>
                  <a:lnTo>
                    <a:pt x="19" y="462"/>
                  </a:lnTo>
                  <a:lnTo>
                    <a:pt x="4" y="429"/>
                  </a:lnTo>
                  <a:lnTo>
                    <a:pt x="4" y="427"/>
                  </a:lnTo>
                  <a:lnTo>
                    <a:pt x="3" y="426"/>
                  </a:lnTo>
                  <a:lnTo>
                    <a:pt x="3" y="424"/>
                  </a:lnTo>
                  <a:lnTo>
                    <a:pt x="1" y="422"/>
                  </a:lnTo>
                  <a:lnTo>
                    <a:pt x="1" y="417"/>
                  </a:lnTo>
                  <a:lnTo>
                    <a:pt x="0" y="406"/>
                  </a:lnTo>
                  <a:lnTo>
                    <a:pt x="1" y="391"/>
                  </a:lnTo>
                  <a:lnTo>
                    <a:pt x="3" y="373"/>
                  </a:lnTo>
                  <a:lnTo>
                    <a:pt x="7" y="349"/>
                  </a:lnTo>
                  <a:lnTo>
                    <a:pt x="12" y="324"/>
                  </a:lnTo>
                  <a:lnTo>
                    <a:pt x="21" y="297"/>
                  </a:lnTo>
                  <a:lnTo>
                    <a:pt x="32" y="267"/>
                  </a:lnTo>
                  <a:lnTo>
                    <a:pt x="47" y="237"/>
                  </a:lnTo>
                  <a:lnTo>
                    <a:pt x="66" y="205"/>
                  </a:lnTo>
                  <a:lnTo>
                    <a:pt x="91" y="175"/>
                  </a:lnTo>
                  <a:lnTo>
                    <a:pt x="121" y="145"/>
                  </a:lnTo>
                  <a:lnTo>
                    <a:pt x="155" y="115"/>
                  </a:lnTo>
                  <a:lnTo>
                    <a:pt x="195" y="88"/>
                  </a:lnTo>
                  <a:lnTo>
                    <a:pt x="244" y="63"/>
                  </a:lnTo>
                  <a:lnTo>
                    <a:pt x="298" y="40"/>
                  </a:lnTo>
                  <a:close/>
                </a:path>
              </a:pathLst>
            </a:custGeom>
            <a:solidFill>
              <a:srgbClr val="DBB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158750" y="3213893"/>
              <a:ext cx="735013" cy="655637"/>
            </a:xfrm>
            <a:custGeom>
              <a:avLst/>
              <a:gdLst>
                <a:gd name="T0" fmla="*/ 330 w 1391"/>
                <a:gd name="T1" fmla="*/ 17 h 827"/>
                <a:gd name="T2" fmla="*/ 425 w 1391"/>
                <a:gd name="T3" fmla="*/ 3 h 827"/>
                <a:gd name="T4" fmla="*/ 525 w 1391"/>
                <a:gd name="T5" fmla="*/ 0 h 827"/>
                <a:gd name="T6" fmla="*/ 627 w 1391"/>
                <a:gd name="T7" fmla="*/ 6 h 827"/>
                <a:gd name="T8" fmla="*/ 725 w 1391"/>
                <a:gd name="T9" fmla="*/ 19 h 827"/>
                <a:gd name="T10" fmla="*/ 818 w 1391"/>
                <a:gd name="T11" fmla="*/ 39 h 827"/>
                <a:gd name="T12" fmla="*/ 901 w 1391"/>
                <a:gd name="T13" fmla="*/ 61 h 827"/>
                <a:gd name="T14" fmla="*/ 971 w 1391"/>
                <a:gd name="T15" fmla="*/ 84 h 827"/>
                <a:gd name="T16" fmla="*/ 1026 w 1391"/>
                <a:gd name="T17" fmla="*/ 111 h 827"/>
                <a:gd name="T18" fmla="*/ 1084 w 1391"/>
                <a:gd name="T19" fmla="*/ 148 h 827"/>
                <a:gd name="T20" fmla="*/ 1144 w 1391"/>
                <a:gd name="T21" fmla="*/ 198 h 827"/>
                <a:gd name="T22" fmla="*/ 1202 w 1391"/>
                <a:gd name="T23" fmla="*/ 254 h 827"/>
                <a:gd name="T24" fmla="*/ 1259 w 1391"/>
                <a:gd name="T25" fmla="*/ 314 h 827"/>
                <a:gd name="T26" fmla="*/ 1309 w 1391"/>
                <a:gd name="T27" fmla="*/ 373 h 827"/>
                <a:gd name="T28" fmla="*/ 1349 w 1391"/>
                <a:gd name="T29" fmla="*/ 428 h 827"/>
                <a:gd name="T30" fmla="*/ 1378 w 1391"/>
                <a:gd name="T31" fmla="*/ 473 h 827"/>
                <a:gd name="T32" fmla="*/ 1391 w 1391"/>
                <a:gd name="T33" fmla="*/ 510 h 827"/>
                <a:gd name="T34" fmla="*/ 1374 w 1391"/>
                <a:gd name="T35" fmla="*/ 543 h 827"/>
                <a:gd name="T36" fmla="*/ 1333 w 1391"/>
                <a:gd name="T37" fmla="*/ 576 h 827"/>
                <a:gd name="T38" fmla="*/ 1273 w 1391"/>
                <a:gd name="T39" fmla="*/ 608 h 827"/>
                <a:gd name="T40" fmla="*/ 1205 w 1391"/>
                <a:gd name="T41" fmla="*/ 640 h 827"/>
                <a:gd name="T42" fmla="*/ 1134 w 1391"/>
                <a:gd name="T43" fmla="*/ 671 h 827"/>
                <a:gd name="T44" fmla="*/ 1070 w 1391"/>
                <a:gd name="T45" fmla="*/ 702 h 827"/>
                <a:gd name="T46" fmla="*/ 1018 w 1391"/>
                <a:gd name="T47" fmla="*/ 734 h 827"/>
                <a:gd name="T48" fmla="*/ 982 w 1391"/>
                <a:gd name="T49" fmla="*/ 765 h 827"/>
                <a:gd name="T50" fmla="*/ 932 w 1391"/>
                <a:gd name="T51" fmla="*/ 790 h 827"/>
                <a:gd name="T52" fmla="*/ 869 w 1391"/>
                <a:gd name="T53" fmla="*/ 808 h 827"/>
                <a:gd name="T54" fmla="*/ 796 w 1391"/>
                <a:gd name="T55" fmla="*/ 820 h 827"/>
                <a:gd name="T56" fmla="*/ 715 w 1391"/>
                <a:gd name="T57" fmla="*/ 826 h 827"/>
                <a:gd name="T58" fmla="*/ 632 w 1391"/>
                <a:gd name="T59" fmla="*/ 826 h 827"/>
                <a:gd name="T60" fmla="*/ 549 w 1391"/>
                <a:gd name="T61" fmla="*/ 822 h 827"/>
                <a:gd name="T62" fmla="*/ 471 w 1391"/>
                <a:gd name="T63" fmla="*/ 813 h 827"/>
                <a:gd name="T64" fmla="*/ 400 w 1391"/>
                <a:gd name="T65" fmla="*/ 799 h 827"/>
                <a:gd name="T66" fmla="*/ 331 w 1391"/>
                <a:gd name="T67" fmla="*/ 770 h 827"/>
                <a:gd name="T68" fmla="*/ 266 w 1391"/>
                <a:gd name="T69" fmla="*/ 731 h 827"/>
                <a:gd name="T70" fmla="*/ 204 w 1391"/>
                <a:gd name="T71" fmla="*/ 681 h 827"/>
                <a:gd name="T72" fmla="*/ 147 w 1391"/>
                <a:gd name="T73" fmla="*/ 623 h 827"/>
                <a:gd name="T74" fmla="*/ 95 w 1391"/>
                <a:gd name="T75" fmla="*/ 562 h 827"/>
                <a:gd name="T76" fmla="*/ 52 w 1391"/>
                <a:gd name="T77" fmla="*/ 498 h 827"/>
                <a:gd name="T78" fmla="*/ 16 w 1391"/>
                <a:gd name="T79" fmla="*/ 434 h 827"/>
                <a:gd name="T80" fmla="*/ 2 w 1391"/>
                <a:gd name="T81" fmla="*/ 400 h 827"/>
                <a:gd name="T82" fmla="*/ 1 w 1391"/>
                <a:gd name="T83" fmla="*/ 397 h 827"/>
                <a:gd name="T84" fmla="*/ 0 w 1391"/>
                <a:gd name="T85" fmla="*/ 390 h 827"/>
                <a:gd name="T86" fmla="*/ 0 w 1391"/>
                <a:gd name="T87" fmla="*/ 365 h 827"/>
                <a:gd name="T88" fmla="*/ 4 w 1391"/>
                <a:gd name="T89" fmla="*/ 322 h 827"/>
                <a:gd name="T90" fmla="*/ 16 w 1391"/>
                <a:gd name="T91" fmla="*/ 271 h 827"/>
                <a:gd name="T92" fmla="*/ 41 w 1391"/>
                <a:gd name="T93" fmla="*/ 212 h 827"/>
                <a:gd name="T94" fmla="*/ 83 w 1391"/>
                <a:gd name="T95" fmla="*/ 152 h 827"/>
                <a:gd name="T96" fmla="*/ 145 w 1391"/>
                <a:gd name="T97" fmla="*/ 96 h 827"/>
                <a:gd name="T98" fmla="*/ 231 w 1391"/>
                <a:gd name="T99" fmla="*/ 4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1" h="827">
                  <a:moveTo>
                    <a:pt x="285" y="28"/>
                  </a:moveTo>
                  <a:lnTo>
                    <a:pt x="330" y="17"/>
                  </a:lnTo>
                  <a:lnTo>
                    <a:pt x="377" y="8"/>
                  </a:lnTo>
                  <a:lnTo>
                    <a:pt x="425" y="3"/>
                  </a:lnTo>
                  <a:lnTo>
                    <a:pt x="474" y="0"/>
                  </a:lnTo>
                  <a:lnTo>
                    <a:pt x="525" y="0"/>
                  </a:lnTo>
                  <a:lnTo>
                    <a:pt x="575" y="2"/>
                  </a:lnTo>
                  <a:lnTo>
                    <a:pt x="627" y="6"/>
                  </a:lnTo>
                  <a:lnTo>
                    <a:pt x="677" y="12"/>
                  </a:lnTo>
                  <a:lnTo>
                    <a:pt x="725" y="19"/>
                  </a:lnTo>
                  <a:lnTo>
                    <a:pt x="772" y="28"/>
                  </a:lnTo>
                  <a:lnTo>
                    <a:pt x="818" y="39"/>
                  </a:lnTo>
                  <a:lnTo>
                    <a:pt x="861" y="49"/>
                  </a:lnTo>
                  <a:lnTo>
                    <a:pt x="901" y="61"/>
                  </a:lnTo>
                  <a:lnTo>
                    <a:pt x="939" y="72"/>
                  </a:lnTo>
                  <a:lnTo>
                    <a:pt x="971" y="84"/>
                  </a:lnTo>
                  <a:lnTo>
                    <a:pt x="1000" y="96"/>
                  </a:lnTo>
                  <a:lnTo>
                    <a:pt x="1026" y="111"/>
                  </a:lnTo>
                  <a:lnTo>
                    <a:pt x="1055" y="128"/>
                  </a:lnTo>
                  <a:lnTo>
                    <a:pt x="1084" y="148"/>
                  </a:lnTo>
                  <a:lnTo>
                    <a:pt x="1113" y="172"/>
                  </a:lnTo>
                  <a:lnTo>
                    <a:pt x="1144" y="198"/>
                  </a:lnTo>
                  <a:lnTo>
                    <a:pt x="1173" y="225"/>
                  </a:lnTo>
                  <a:lnTo>
                    <a:pt x="1202" y="254"/>
                  </a:lnTo>
                  <a:lnTo>
                    <a:pt x="1231" y="284"/>
                  </a:lnTo>
                  <a:lnTo>
                    <a:pt x="1259" y="314"/>
                  </a:lnTo>
                  <a:lnTo>
                    <a:pt x="1284" y="344"/>
                  </a:lnTo>
                  <a:lnTo>
                    <a:pt x="1309" y="373"/>
                  </a:lnTo>
                  <a:lnTo>
                    <a:pt x="1331" y="401"/>
                  </a:lnTo>
                  <a:lnTo>
                    <a:pt x="1349" y="428"/>
                  </a:lnTo>
                  <a:lnTo>
                    <a:pt x="1366" y="452"/>
                  </a:lnTo>
                  <a:lnTo>
                    <a:pt x="1378" y="473"/>
                  </a:lnTo>
                  <a:lnTo>
                    <a:pt x="1388" y="493"/>
                  </a:lnTo>
                  <a:lnTo>
                    <a:pt x="1391" y="510"/>
                  </a:lnTo>
                  <a:lnTo>
                    <a:pt x="1385" y="527"/>
                  </a:lnTo>
                  <a:lnTo>
                    <a:pt x="1374" y="543"/>
                  </a:lnTo>
                  <a:lnTo>
                    <a:pt x="1356" y="560"/>
                  </a:lnTo>
                  <a:lnTo>
                    <a:pt x="1333" y="576"/>
                  </a:lnTo>
                  <a:lnTo>
                    <a:pt x="1305" y="592"/>
                  </a:lnTo>
                  <a:lnTo>
                    <a:pt x="1273" y="608"/>
                  </a:lnTo>
                  <a:lnTo>
                    <a:pt x="1240" y="624"/>
                  </a:lnTo>
                  <a:lnTo>
                    <a:pt x="1205" y="640"/>
                  </a:lnTo>
                  <a:lnTo>
                    <a:pt x="1169" y="656"/>
                  </a:lnTo>
                  <a:lnTo>
                    <a:pt x="1134" y="671"/>
                  </a:lnTo>
                  <a:lnTo>
                    <a:pt x="1101" y="687"/>
                  </a:lnTo>
                  <a:lnTo>
                    <a:pt x="1070" y="702"/>
                  </a:lnTo>
                  <a:lnTo>
                    <a:pt x="1041" y="719"/>
                  </a:lnTo>
                  <a:lnTo>
                    <a:pt x="1018" y="734"/>
                  </a:lnTo>
                  <a:lnTo>
                    <a:pt x="1000" y="750"/>
                  </a:lnTo>
                  <a:lnTo>
                    <a:pt x="982" y="765"/>
                  </a:lnTo>
                  <a:lnTo>
                    <a:pt x="959" y="778"/>
                  </a:lnTo>
                  <a:lnTo>
                    <a:pt x="932" y="790"/>
                  </a:lnTo>
                  <a:lnTo>
                    <a:pt x="903" y="800"/>
                  </a:lnTo>
                  <a:lnTo>
                    <a:pt x="869" y="808"/>
                  </a:lnTo>
                  <a:lnTo>
                    <a:pt x="833" y="815"/>
                  </a:lnTo>
                  <a:lnTo>
                    <a:pt x="796" y="820"/>
                  </a:lnTo>
                  <a:lnTo>
                    <a:pt x="756" y="824"/>
                  </a:lnTo>
                  <a:lnTo>
                    <a:pt x="715" y="826"/>
                  </a:lnTo>
                  <a:lnTo>
                    <a:pt x="674" y="827"/>
                  </a:lnTo>
                  <a:lnTo>
                    <a:pt x="632" y="826"/>
                  </a:lnTo>
                  <a:lnTo>
                    <a:pt x="591" y="825"/>
                  </a:lnTo>
                  <a:lnTo>
                    <a:pt x="549" y="822"/>
                  </a:lnTo>
                  <a:lnTo>
                    <a:pt x="510" y="818"/>
                  </a:lnTo>
                  <a:lnTo>
                    <a:pt x="471" y="813"/>
                  </a:lnTo>
                  <a:lnTo>
                    <a:pt x="435" y="807"/>
                  </a:lnTo>
                  <a:lnTo>
                    <a:pt x="400" y="799"/>
                  </a:lnTo>
                  <a:lnTo>
                    <a:pt x="366" y="786"/>
                  </a:lnTo>
                  <a:lnTo>
                    <a:pt x="331" y="770"/>
                  </a:lnTo>
                  <a:lnTo>
                    <a:pt x="298" y="752"/>
                  </a:lnTo>
                  <a:lnTo>
                    <a:pt x="266" y="731"/>
                  </a:lnTo>
                  <a:lnTo>
                    <a:pt x="234" y="706"/>
                  </a:lnTo>
                  <a:lnTo>
                    <a:pt x="204" y="681"/>
                  </a:lnTo>
                  <a:lnTo>
                    <a:pt x="174" y="653"/>
                  </a:lnTo>
                  <a:lnTo>
                    <a:pt x="147" y="623"/>
                  </a:lnTo>
                  <a:lnTo>
                    <a:pt x="120" y="593"/>
                  </a:lnTo>
                  <a:lnTo>
                    <a:pt x="95" y="562"/>
                  </a:lnTo>
                  <a:lnTo>
                    <a:pt x="73" y="530"/>
                  </a:lnTo>
                  <a:lnTo>
                    <a:pt x="52" y="498"/>
                  </a:lnTo>
                  <a:lnTo>
                    <a:pt x="33" y="465"/>
                  </a:lnTo>
                  <a:lnTo>
                    <a:pt x="16" y="434"/>
                  </a:lnTo>
                  <a:lnTo>
                    <a:pt x="2" y="402"/>
                  </a:lnTo>
                  <a:lnTo>
                    <a:pt x="2" y="400"/>
                  </a:lnTo>
                  <a:lnTo>
                    <a:pt x="2" y="399"/>
                  </a:lnTo>
                  <a:lnTo>
                    <a:pt x="1" y="397"/>
                  </a:lnTo>
                  <a:lnTo>
                    <a:pt x="1" y="396"/>
                  </a:lnTo>
                  <a:lnTo>
                    <a:pt x="0" y="390"/>
                  </a:lnTo>
                  <a:lnTo>
                    <a:pt x="0" y="380"/>
                  </a:lnTo>
                  <a:lnTo>
                    <a:pt x="0" y="365"/>
                  </a:lnTo>
                  <a:lnTo>
                    <a:pt x="1" y="346"/>
                  </a:lnTo>
                  <a:lnTo>
                    <a:pt x="4" y="322"/>
                  </a:lnTo>
                  <a:lnTo>
                    <a:pt x="9" y="298"/>
                  </a:lnTo>
                  <a:lnTo>
                    <a:pt x="16" y="271"/>
                  </a:lnTo>
                  <a:lnTo>
                    <a:pt x="27" y="241"/>
                  </a:lnTo>
                  <a:lnTo>
                    <a:pt x="41" y="212"/>
                  </a:lnTo>
                  <a:lnTo>
                    <a:pt x="61" y="183"/>
                  </a:lnTo>
                  <a:lnTo>
                    <a:pt x="83" y="152"/>
                  </a:lnTo>
                  <a:lnTo>
                    <a:pt x="112" y="124"/>
                  </a:lnTo>
                  <a:lnTo>
                    <a:pt x="145" y="96"/>
                  </a:lnTo>
                  <a:lnTo>
                    <a:pt x="186" y="71"/>
                  </a:lnTo>
                  <a:lnTo>
                    <a:pt x="231" y="48"/>
                  </a:lnTo>
                  <a:lnTo>
                    <a:pt x="285" y="28"/>
                  </a:lnTo>
                  <a:close/>
                </a:path>
              </a:pathLst>
            </a:custGeom>
            <a:solidFill>
              <a:srgbClr val="D6A5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p:nvSpPr>
          <p:spPr bwMode="auto">
            <a:xfrm>
              <a:off x="171450" y="3234531"/>
              <a:ext cx="708025" cy="623887"/>
            </a:xfrm>
            <a:custGeom>
              <a:avLst/>
              <a:gdLst>
                <a:gd name="T0" fmla="*/ 312 w 1338"/>
                <a:gd name="T1" fmla="*/ 11 h 786"/>
                <a:gd name="T2" fmla="*/ 397 w 1338"/>
                <a:gd name="T3" fmla="*/ 3 h 786"/>
                <a:gd name="T4" fmla="*/ 490 w 1338"/>
                <a:gd name="T5" fmla="*/ 0 h 786"/>
                <a:gd name="T6" fmla="*/ 588 w 1338"/>
                <a:gd name="T7" fmla="*/ 6 h 786"/>
                <a:gd name="T8" fmla="*/ 687 w 1338"/>
                <a:gd name="T9" fmla="*/ 17 h 786"/>
                <a:gd name="T10" fmla="*/ 781 w 1338"/>
                <a:gd name="T11" fmla="*/ 32 h 786"/>
                <a:gd name="T12" fmla="*/ 865 w 1338"/>
                <a:gd name="T13" fmla="*/ 50 h 786"/>
                <a:gd name="T14" fmla="*/ 935 w 1338"/>
                <a:gd name="T15" fmla="*/ 71 h 786"/>
                <a:gd name="T16" fmla="*/ 989 w 1338"/>
                <a:gd name="T17" fmla="*/ 96 h 786"/>
                <a:gd name="T18" fmla="*/ 1043 w 1338"/>
                <a:gd name="T19" fmla="*/ 133 h 786"/>
                <a:gd name="T20" fmla="*/ 1101 w 1338"/>
                <a:gd name="T21" fmla="*/ 181 h 786"/>
                <a:gd name="T22" fmla="*/ 1158 w 1338"/>
                <a:gd name="T23" fmla="*/ 235 h 786"/>
                <a:gd name="T24" fmla="*/ 1212 w 1338"/>
                <a:gd name="T25" fmla="*/ 292 h 786"/>
                <a:gd name="T26" fmla="*/ 1259 w 1338"/>
                <a:gd name="T27" fmla="*/ 349 h 786"/>
                <a:gd name="T28" fmla="*/ 1300 w 1338"/>
                <a:gd name="T29" fmla="*/ 402 h 786"/>
                <a:gd name="T30" fmla="*/ 1327 w 1338"/>
                <a:gd name="T31" fmla="*/ 446 h 786"/>
                <a:gd name="T32" fmla="*/ 1338 w 1338"/>
                <a:gd name="T33" fmla="*/ 481 h 786"/>
                <a:gd name="T34" fmla="*/ 1322 w 1338"/>
                <a:gd name="T35" fmla="*/ 513 h 786"/>
                <a:gd name="T36" fmla="*/ 1282 w 1338"/>
                <a:gd name="T37" fmla="*/ 545 h 786"/>
                <a:gd name="T38" fmla="*/ 1226 w 1338"/>
                <a:gd name="T39" fmla="*/ 575 h 786"/>
                <a:gd name="T40" fmla="*/ 1160 w 1338"/>
                <a:gd name="T41" fmla="*/ 605 h 786"/>
                <a:gd name="T42" fmla="*/ 1093 w 1338"/>
                <a:gd name="T43" fmla="*/ 636 h 786"/>
                <a:gd name="T44" fmla="*/ 1031 w 1338"/>
                <a:gd name="T45" fmla="*/ 666 h 786"/>
                <a:gd name="T46" fmla="*/ 981 w 1338"/>
                <a:gd name="T47" fmla="*/ 697 h 786"/>
                <a:gd name="T48" fmla="*/ 945 w 1338"/>
                <a:gd name="T49" fmla="*/ 726 h 786"/>
                <a:gd name="T50" fmla="*/ 897 w 1338"/>
                <a:gd name="T51" fmla="*/ 750 h 786"/>
                <a:gd name="T52" fmla="*/ 836 w 1338"/>
                <a:gd name="T53" fmla="*/ 768 h 786"/>
                <a:gd name="T54" fmla="*/ 766 w 1338"/>
                <a:gd name="T55" fmla="*/ 779 h 786"/>
                <a:gd name="T56" fmla="*/ 689 w 1338"/>
                <a:gd name="T57" fmla="*/ 785 h 786"/>
                <a:gd name="T58" fmla="*/ 609 w 1338"/>
                <a:gd name="T59" fmla="*/ 785 h 786"/>
                <a:gd name="T60" fmla="*/ 530 w 1338"/>
                <a:gd name="T61" fmla="*/ 781 h 786"/>
                <a:gd name="T62" fmla="*/ 454 w 1338"/>
                <a:gd name="T63" fmla="*/ 772 h 786"/>
                <a:gd name="T64" fmla="*/ 386 w 1338"/>
                <a:gd name="T65" fmla="*/ 757 h 786"/>
                <a:gd name="T66" fmla="*/ 319 w 1338"/>
                <a:gd name="T67" fmla="*/ 731 h 786"/>
                <a:gd name="T68" fmla="*/ 255 w 1338"/>
                <a:gd name="T69" fmla="*/ 693 h 786"/>
                <a:gd name="T70" fmla="*/ 196 w 1338"/>
                <a:gd name="T71" fmla="*/ 644 h 786"/>
                <a:gd name="T72" fmla="*/ 141 w 1338"/>
                <a:gd name="T73" fmla="*/ 589 h 786"/>
                <a:gd name="T74" fmla="*/ 93 w 1338"/>
                <a:gd name="T75" fmla="*/ 529 h 786"/>
                <a:gd name="T76" fmla="*/ 50 w 1338"/>
                <a:gd name="T77" fmla="*/ 468 h 786"/>
                <a:gd name="T78" fmla="*/ 17 w 1338"/>
                <a:gd name="T79" fmla="*/ 406 h 786"/>
                <a:gd name="T80" fmla="*/ 3 w 1338"/>
                <a:gd name="T81" fmla="*/ 374 h 786"/>
                <a:gd name="T82" fmla="*/ 3 w 1338"/>
                <a:gd name="T83" fmla="*/ 372 h 786"/>
                <a:gd name="T84" fmla="*/ 0 w 1338"/>
                <a:gd name="T85" fmla="*/ 365 h 786"/>
                <a:gd name="T86" fmla="*/ 0 w 1338"/>
                <a:gd name="T87" fmla="*/ 338 h 786"/>
                <a:gd name="T88" fmla="*/ 3 w 1338"/>
                <a:gd name="T89" fmla="*/ 296 h 786"/>
                <a:gd name="T90" fmla="*/ 14 w 1338"/>
                <a:gd name="T91" fmla="*/ 244 h 786"/>
                <a:gd name="T92" fmla="*/ 37 w 1338"/>
                <a:gd name="T93" fmla="*/ 187 h 786"/>
                <a:gd name="T94" fmla="*/ 78 w 1338"/>
                <a:gd name="T95" fmla="*/ 129 h 786"/>
                <a:gd name="T96" fmla="*/ 139 w 1338"/>
                <a:gd name="T97" fmla="*/ 77 h 786"/>
                <a:gd name="T98" fmla="*/ 223 w 1338"/>
                <a:gd name="T99" fmla="*/ 35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8" h="786">
                  <a:moveTo>
                    <a:pt x="276" y="19"/>
                  </a:moveTo>
                  <a:lnTo>
                    <a:pt x="312" y="11"/>
                  </a:lnTo>
                  <a:lnTo>
                    <a:pt x="352" y="6"/>
                  </a:lnTo>
                  <a:lnTo>
                    <a:pt x="397" y="3"/>
                  </a:lnTo>
                  <a:lnTo>
                    <a:pt x="442" y="0"/>
                  </a:lnTo>
                  <a:lnTo>
                    <a:pt x="490" y="0"/>
                  </a:lnTo>
                  <a:lnTo>
                    <a:pt x="538" y="3"/>
                  </a:lnTo>
                  <a:lnTo>
                    <a:pt x="588" y="6"/>
                  </a:lnTo>
                  <a:lnTo>
                    <a:pt x="638" y="11"/>
                  </a:lnTo>
                  <a:lnTo>
                    <a:pt x="687" y="17"/>
                  </a:lnTo>
                  <a:lnTo>
                    <a:pt x="735" y="24"/>
                  </a:lnTo>
                  <a:lnTo>
                    <a:pt x="781" y="32"/>
                  </a:lnTo>
                  <a:lnTo>
                    <a:pt x="824" y="40"/>
                  </a:lnTo>
                  <a:lnTo>
                    <a:pt x="865" y="50"/>
                  </a:lnTo>
                  <a:lnTo>
                    <a:pt x="902" y="60"/>
                  </a:lnTo>
                  <a:lnTo>
                    <a:pt x="935" y="71"/>
                  </a:lnTo>
                  <a:lnTo>
                    <a:pt x="963" y="83"/>
                  </a:lnTo>
                  <a:lnTo>
                    <a:pt x="989" y="96"/>
                  </a:lnTo>
                  <a:lnTo>
                    <a:pt x="1015" y="113"/>
                  </a:lnTo>
                  <a:lnTo>
                    <a:pt x="1043" y="133"/>
                  </a:lnTo>
                  <a:lnTo>
                    <a:pt x="1072" y="156"/>
                  </a:lnTo>
                  <a:lnTo>
                    <a:pt x="1101" y="181"/>
                  </a:lnTo>
                  <a:lnTo>
                    <a:pt x="1129" y="207"/>
                  </a:lnTo>
                  <a:lnTo>
                    <a:pt x="1158" y="235"/>
                  </a:lnTo>
                  <a:lnTo>
                    <a:pt x="1186" y="263"/>
                  </a:lnTo>
                  <a:lnTo>
                    <a:pt x="1212" y="292"/>
                  </a:lnTo>
                  <a:lnTo>
                    <a:pt x="1237" y="321"/>
                  </a:lnTo>
                  <a:lnTo>
                    <a:pt x="1259" y="349"/>
                  </a:lnTo>
                  <a:lnTo>
                    <a:pt x="1282" y="376"/>
                  </a:lnTo>
                  <a:lnTo>
                    <a:pt x="1300" y="402"/>
                  </a:lnTo>
                  <a:lnTo>
                    <a:pt x="1315" y="425"/>
                  </a:lnTo>
                  <a:lnTo>
                    <a:pt x="1327" y="446"/>
                  </a:lnTo>
                  <a:lnTo>
                    <a:pt x="1336" y="465"/>
                  </a:lnTo>
                  <a:lnTo>
                    <a:pt x="1338" y="481"/>
                  </a:lnTo>
                  <a:lnTo>
                    <a:pt x="1334" y="497"/>
                  </a:lnTo>
                  <a:lnTo>
                    <a:pt x="1322" y="513"/>
                  </a:lnTo>
                  <a:lnTo>
                    <a:pt x="1305" y="528"/>
                  </a:lnTo>
                  <a:lnTo>
                    <a:pt x="1282" y="545"/>
                  </a:lnTo>
                  <a:lnTo>
                    <a:pt x="1255" y="560"/>
                  </a:lnTo>
                  <a:lnTo>
                    <a:pt x="1226" y="575"/>
                  </a:lnTo>
                  <a:lnTo>
                    <a:pt x="1193" y="590"/>
                  </a:lnTo>
                  <a:lnTo>
                    <a:pt x="1160" y="605"/>
                  </a:lnTo>
                  <a:lnTo>
                    <a:pt x="1126" y="621"/>
                  </a:lnTo>
                  <a:lnTo>
                    <a:pt x="1093" y="636"/>
                  </a:lnTo>
                  <a:lnTo>
                    <a:pt x="1060" y="651"/>
                  </a:lnTo>
                  <a:lnTo>
                    <a:pt x="1031" y="666"/>
                  </a:lnTo>
                  <a:lnTo>
                    <a:pt x="1003" y="681"/>
                  </a:lnTo>
                  <a:lnTo>
                    <a:pt x="981" y="697"/>
                  </a:lnTo>
                  <a:lnTo>
                    <a:pt x="963" y="712"/>
                  </a:lnTo>
                  <a:lnTo>
                    <a:pt x="945" y="726"/>
                  </a:lnTo>
                  <a:lnTo>
                    <a:pt x="924" y="739"/>
                  </a:lnTo>
                  <a:lnTo>
                    <a:pt x="897" y="750"/>
                  </a:lnTo>
                  <a:lnTo>
                    <a:pt x="868" y="760"/>
                  </a:lnTo>
                  <a:lnTo>
                    <a:pt x="836" y="768"/>
                  </a:lnTo>
                  <a:lnTo>
                    <a:pt x="803" y="774"/>
                  </a:lnTo>
                  <a:lnTo>
                    <a:pt x="766" y="779"/>
                  </a:lnTo>
                  <a:lnTo>
                    <a:pt x="728" y="783"/>
                  </a:lnTo>
                  <a:lnTo>
                    <a:pt x="689" y="785"/>
                  </a:lnTo>
                  <a:lnTo>
                    <a:pt x="649" y="786"/>
                  </a:lnTo>
                  <a:lnTo>
                    <a:pt x="609" y="785"/>
                  </a:lnTo>
                  <a:lnTo>
                    <a:pt x="569" y="783"/>
                  </a:lnTo>
                  <a:lnTo>
                    <a:pt x="530" y="781"/>
                  </a:lnTo>
                  <a:lnTo>
                    <a:pt x="491" y="777"/>
                  </a:lnTo>
                  <a:lnTo>
                    <a:pt x="454" y="772"/>
                  </a:lnTo>
                  <a:lnTo>
                    <a:pt x="419" y="766"/>
                  </a:lnTo>
                  <a:lnTo>
                    <a:pt x="386" y="757"/>
                  </a:lnTo>
                  <a:lnTo>
                    <a:pt x="352" y="745"/>
                  </a:lnTo>
                  <a:lnTo>
                    <a:pt x="319" y="731"/>
                  </a:lnTo>
                  <a:lnTo>
                    <a:pt x="287" y="713"/>
                  </a:lnTo>
                  <a:lnTo>
                    <a:pt x="255" y="693"/>
                  </a:lnTo>
                  <a:lnTo>
                    <a:pt x="226" y="669"/>
                  </a:lnTo>
                  <a:lnTo>
                    <a:pt x="196" y="644"/>
                  </a:lnTo>
                  <a:lnTo>
                    <a:pt x="168" y="618"/>
                  </a:lnTo>
                  <a:lnTo>
                    <a:pt x="141" y="589"/>
                  </a:lnTo>
                  <a:lnTo>
                    <a:pt x="117" y="560"/>
                  </a:lnTo>
                  <a:lnTo>
                    <a:pt x="93" y="529"/>
                  </a:lnTo>
                  <a:lnTo>
                    <a:pt x="71" y="498"/>
                  </a:lnTo>
                  <a:lnTo>
                    <a:pt x="50" y="468"/>
                  </a:lnTo>
                  <a:lnTo>
                    <a:pt x="32" y="436"/>
                  </a:lnTo>
                  <a:lnTo>
                    <a:pt x="17" y="406"/>
                  </a:lnTo>
                  <a:lnTo>
                    <a:pt x="3" y="375"/>
                  </a:lnTo>
                  <a:lnTo>
                    <a:pt x="3" y="374"/>
                  </a:lnTo>
                  <a:lnTo>
                    <a:pt x="3" y="373"/>
                  </a:lnTo>
                  <a:lnTo>
                    <a:pt x="3" y="372"/>
                  </a:lnTo>
                  <a:lnTo>
                    <a:pt x="1" y="371"/>
                  </a:lnTo>
                  <a:lnTo>
                    <a:pt x="0" y="365"/>
                  </a:lnTo>
                  <a:lnTo>
                    <a:pt x="0" y="354"/>
                  </a:lnTo>
                  <a:lnTo>
                    <a:pt x="0" y="338"/>
                  </a:lnTo>
                  <a:lnTo>
                    <a:pt x="0" y="319"/>
                  </a:lnTo>
                  <a:lnTo>
                    <a:pt x="3" y="296"/>
                  </a:lnTo>
                  <a:lnTo>
                    <a:pt x="7" y="271"/>
                  </a:lnTo>
                  <a:lnTo>
                    <a:pt x="14" y="244"/>
                  </a:lnTo>
                  <a:lnTo>
                    <a:pt x="25" y="215"/>
                  </a:lnTo>
                  <a:lnTo>
                    <a:pt x="37" y="187"/>
                  </a:lnTo>
                  <a:lnTo>
                    <a:pt x="55" y="158"/>
                  </a:lnTo>
                  <a:lnTo>
                    <a:pt x="78" y="129"/>
                  </a:lnTo>
                  <a:lnTo>
                    <a:pt x="105" y="102"/>
                  </a:lnTo>
                  <a:lnTo>
                    <a:pt x="139" y="77"/>
                  </a:lnTo>
                  <a:lnTo>
                    <a:pt x="178" y="54"/>
                  </a:lnTo>
                  <a:lnTo>
                    <a:pt x="223" y="35"/>
                  </a:lnTo>
                  <a:lnTo>
                    <a:pt x="276" y="19"/>
                  </a:lnTo>
                  <a:close/>
                </a:path>
              </a:pathLst>
            </a:custGeom>
            <a:solidFill>
              <a:srgbClr val="CE9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185738" y="3251993"/>
              <a:ext cx="681038" cy="590550"/>
            </a:xfrm>
            <a:custGeom>
              <a:avLst/>
              <a:gdLst>
                <a:gd name="T0" fmla="*/ 3 w 1287"/>
                <a:gd name="T1" fmla="*/ 345 h 744"/>
                <a:gd name="T2" fmla="*/ 0 w 1287"/>
                <a:gd name="T3" fmla="*/ 321 h 744"/>
                <a:gd name="T4" fmla="*/ 1 w 1287"/>
                <a:gd name="T5" fmla="*/ 279 h 744"/>
                <a:gd name="T6" fmla="*/ 10 w 1287"/>
                <a:gd name="T7" fmla="*/ 227 h 744"/>
                <a:gd name="T8" fmla="*/ 29 w 1287"/>
                <a:gd name="T9" fmla="*/ 168 h 744"/>
                <a:gd name="T10" fmla="*/ 67 w 1287"/>
                <a:gd name="T11" fmla="*/ 110 h 744"/>
                <a:gd name="T12" fmla="*/ 126 w 1287"/>
                <a:gd name="T13" fmla="*/ 59 h 744"/>
                <a:gd name="T14" fmla="*/ 212 w 1287"/>
                <a:gd name="T15" fmla="*/ 20 h 744"/>
                <a:gd name="T16" fmla="*/ 295 w 1287"/>
                <a:gd name="T17" fmla="*/ 4 h 744"/>
                <a:gd name="T18" fmla="*/ 368 w 1287"/>
                <a:gd name="T19" fmla="*/ 0 h 744"/>
                <a:gd name="T20" fmla="*/ 455 w 1287"/>
                <a:gd name="T21" fmla="*/ 0 h 744"/>
                <a:gd name="T22" fmla="*/ 549 w 1287"/>
                <a:gd name="T23" fmla="*/ 5 h 744"/>
                <a:gd name="T24" fmla="*/ 648 w 1287"/>
                <a:gd name="T25" fmla="*/ 13 h 744"/>
                <a:gd name="T26" fmla="*/ 742 w 1287"/>
                <a:gd name="T27" fmla="*/ 25 h 744"/>
                <a:gd name="T28" fmla="*/ 828 w 1287"/>
                <a:gd name="T29" fmla="*/ 40 h 744"/>
                <a:gd name="T30" fmla="*/ 897 w 1287"/>
                <a:gd name="T31" fmla="*/ 60 h 744"/>
                <a:gd name="T32" fmla="*/ 950 w 1287"/>
                <a:gd name="T33" fmla="*/ 83 h 744"/>
                <a:gd name="T34" fmla="*/ 1003 w 1287"/>
                <a:gd name="T35" fmla="*/ 118 h 744"/>
                <a:gd name="T36" fmla="*/ 1058 w 1287"/>
                <a:gd name="T37" fmla="*/ 164 h 744"/>
                <a:gd name="T38" fmla="*/ 1114 w 1287"/>
                <a:gd name="T39" fmla="*/ 216 h 744"/>
                <a:gd name="T40" fmla="*/ 1165 w 1287"/>
                <a:gd name="T41" fmla="*/ 271 h 744"/>
                <a:gd name="T42" fmla="*/ 1211 w 1287"/>
                <a:gd name="T43" fmla="*/ 326 h 744"/>
                <a:gd name="T44" fmla="*/ 1248 w 1287"/>
                <a:gd name="T45" fmla="*/ 376 h 744"/>
                <a:gd name="T46" fmla="*/ 1276 w 1287"/>
                <a:gd name="T47" fmla="*/ 419 h 744"/>
                <a:gd name="T48" fmla="*/ 1287 w 1287"/>
                <a:gd name="T49" fmla="*/ 452 h 744"/>
                <a:gd name="T50" fmla="*/ 1270 w 1287"/>
                <a:gd name="T51" fmla="*/ 483 h 744"/>
                <a:gd name="T52" fmla="*/ 1232 w 1287"/>
                <a:gd name="T53" fmla="*/ 513 h 744"/>
                <a:gd name="T54" fmla="*/ 1178 w 1287"/>
                <a:gd name="T55" fmla="*/ 542 h 744"/>
                <a:gd name="T56" fmla="*/ 1114 w 1287"/>
                <a:gd name="T57" fmla="*/ 571 h 744"/>
                <a:gd name="T58" fmla="*/ 1049 w 1287"/>
                <a:gd name="T59" fmla="*/ 601 h 744"/>
                <a:gd name="T60" fmla="*/ 989 w 1287"/>
                <a:gd name="T61" fmla="*/ 630 h 744"/>
                <a:gd name="T62" fmla="*/ 942 w 1287"/>
                <a:gd name="T63" fmla="*/ 658 h 744"/>
                <a:gd name="T64" fmla="*/ 908 w 1287"/>
                <a:gd name="T65" fmla="*/ 688 h 744"/>
                <a:gd name="T66" fmla="*/ 863 w 1287"/>
                <a:gd name="T67" fmla="*/ 710 h 744"/>
                <a:gd name="T68" fmla="*/ 804 w 1287"/>
                <a:gd name="T69" fmla="*/ 727 h 744"/>
                <a:gd name="T70" fmla="*/ 736 w 1287"/>
                <a:gd name="T71" fmla="*/ 738 h 744"/>
                <a:gd name="T72" fmla="*/ 663 w 1287"/>
                <a:gd name="T73" fmla="*/ 744 h 744"/>
                <a:gd name="T74" fmla="*/ 585 w 1287"/>
                <a:gd name="T75" fmla="*/ 744 h 744"/>
                <a:gd name="T76" fmla="*/ 509 w 1287"/>
                <a:gd name="T77" fmla="*/ 740 h 744"/>
                <a:gd name="T78" fmla="*/ 437 w 1287"/>
                <a:gd name="T79" fmla="*/ 731 h 744"/>
                <a:gd name="T80" fmla="*/ 372 w 1287"/>
                <a:gd name="T81" fmla="*/ 717 h 744"/>
                <a:gd name="T82" fmla="*/ 308 w 1287"/>
                <a:gd name="T83" fmla="*/ 692 h 744"/>
                <a:gd name="T84" fmla="*/ 247 w 1287"/>
                <a:gd name="T85" fmla="*/ 654 h 744"/>
                <a:gd name="T86" fmla="*/ 189 w 1287"/>
                <a:gd name="T87" fmla="*/ 608 h 744"/>
                <a:gd name="T88" fmla="*/ 136 w 1287"/>
                <a:gd name="T89" fmla="*/ 555 h 744"/>
                <a:gd name="T90" fmla="*/ 89 w 1287"/>
                <a:gd name="T91" fmla="*/ 497 h 744"/>
                <a:gd name="T92" fmla="*/ 49 w 1287"/>
                <a:gd name="T93" fmla="*/ 438 h 744"/>
                <a:gd name="T94" fmla="*/ 15 w 1287"/>
                <a:gd name="T95" fmla="*/ 37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7" h="744">
                  <a:moveTo>
                    <a:pt x="3" y="348"/>
                  </a:moveTo>
                  <a:lnTo>
                    <a:pt x="3" y="345"/>
                  </a:lnTo>
                  <a:lnTo>
                    <a:pt x="1" y="336"/>
                  </a:lnTo>
                  <a:lnTo>
                    <a:pt x="0" y="321"/>
                  </a:lnTo>
                  <a:lnTo>
                    <a:pt x="0" y="303"/>
                  </a:lnTo>
                  <a:lnTo>
                    <a:pt x="1" y="279"/>
                  </a:lnTo>
                  <a:lnTo>
                    <a:pt x="4" y="254"/>
                  </a:lnTo>
                  <a:lnTo>
                    <a:pt x="10" y="227"/>
                  </a:lnTo>
                  <a:lnTo>
                    <a:pt x="18" y="197"/>
                  </a:lnTo>
                  <a:lnTo>
                    <a:pt x="29" y="168"/>
                  </a:lnTo>
                  <a:lnTo>
                    <a:pt x="46" y="139"/>
                  </a:lnTo>
                  <a:lnTo>
                    <a:pt x="67" y="110"/>
                  </a:lnTo>
                  <a:lnTo>
                    <a:pt x="93" y="83"/>
                  </a:lnTo>
                  <a:lnTo>
                    <a:pt x="126" y="59"/>
                  </a:lnTo>
                  <a:lnTo>
                    <a:pt x="165" y="37"/>
                  </a:lnTo>
                  <a:lnTo>
                    <a:pt x="212" y="20"/>
                  </a:lnTo>
                  <a:lnTo>
                    <a:pt x="266" y="8"/>
                  </a:lnTo>
                  <a:lnTo>
                    <a:pt x="295" y="4"/>
                  </a:lnTo>
                  <a:lnTo>
                    <a:pt x="329" y="2"/>
                  </a:lnTo>
                  <a:lnTo>
                    <a:pt x="368" y="0"/>
                  </a:lnTo>
                  <a:lnTo>
                    <a:pt x="409" y="0"/>
                  </a:lnTo>
                  <a:lnTo>
                    <a:pt x="455" y="0"/>
                  </a:lnTo>
                  <a:lnTo>
                    <a:pt x="501" y="2"/>
                  </a:lnTo>
                  <a:lnTo>
                    <a:pt x="549" y="5"/>
                  </a:lnTo>
                  <a:lnTo>
                    <a:pt x="599" y="8"/>
                  </a:lnTo>
                  <a:lnTo>
                    <a:pt x="648" y="13"/>
                  </a:lnTo>
                  <a:lnTo>
                    <a:pt x="696" y="18"/>
                  </a:lnTo>
                  <a:lnTo>
                    <a:pt x="742" y="25"/>
                  </a:lnTo>
                  <a:lnTo>
                    <a:pt x="786" y="32"/>
                  </a:lnTo>
                  <a:lnTo>
                    <a:pt x="828" y="40"/>
                  </a:lnTo>
                  <a:lnTo>
                    <a:pt x="865" y="49"/>
                  </a:lnTo>
                  <a:lnTo>
                    <a:pt x="897" y="60"/>
                  </a:lnTo>
                  <a:lnTo>
                    <a:pt x="925" y="70"/>
                  </a:lnTo>
                  <a:lnTo>
                    <a:pt x="950" y="83"/>
                  </a:lnTo>
                  <a:lnTo>
                    <a:pt x="976" y="99"/>
                  </a:lnTo>
                  <a:lnTo>
                    <a:pt x="1003" y="118"/>
                  </a:lnTo>
                  <a:lnTo>
                    <a:pt x="1031" y="140"/>
                  </a:lnTo>
                  <a:lnTo>
                    <a:pt x="1058" y="164"/>
                  </a:lnTo>
                  <a:lnTo>
                    <a:pt x="1086" y="189"/>
                  </a:lnTo>
                  <a:lnTo>
                    <a:pt x="1114" y="216"/>
                  </a:lnTo>
                  <a:lnTo>
                    <a:pt x="1140" y="243"/>
                  </a:lnTo>
                  <a:lnTo>
                    <a:pt x="1165" y="271"/>
                  </a:lnTo>
                  <a:lnTo>
                    <a:pt x="1189" y="299"/>
                  </a:lnTo>
                  <a:lnTo>
                    <a:pt x="1211" y="326"/>
                  </a:lnTo>
                  <a:lnTo>
                    <a:pt x="1232" y="351"/>
                  </a:lnTo>
                  <a:lnTo>
                    <a:pt x="1248" y="376"/>
                  </a:lnTo>
                  <a:lnTo>
                    <a:pt x="1264" y="399"/>
                  </a:lnTo>
                  <a:lnTo>
                    <a:pt x="1276" y="419"/>
                  </a:lnTo>
                  <a:lnTo>
                    <a:pt x="1284" y="437"/>
                  </a:lnTo>
                  <a:lnTo>
                    <a:pt x="1287" y="452"/>
                  </a:lnTo>
                  <a:lnTo>
                    <a:pt x="1282" y="468"/>
                  </a:lnTo>
                  <a:lnTo>
                    <a:pt x="1270" y="483"/>
                  </a:lnTo>
                  <a:lnTo>
                    <a:pt x="1254" y="498"/>
                  </a:lnTo>
                  <a:lnTo>
                    <a:pt x="1232" y="513"/>
                  </a:lnTo>
                  <a:lnTo>
                    <a:pt x="1207" y="528"/>
                  </a:lnTo>
                  <a:lnTo>
                    <a:pt x="1178" y="542"/>
                  </a:lnTo>
                  <a:lnTo>
                    <a:pt x="1147" y="557"/>
                  </a:lnTo>
                  <a:lnTo>
                    <a:pt x="1114" y="571"/>
                  </a:lnTo>
                  <a:lnTo>
                    <a:pt x="1082" y="587"/>
                  </a:lnTo>
                  <a:lnTo>
                    <a:pt x="1049" y="601"/>
                  </a:lnTo>
                  <a:lnTo>
                    <a:pt x="1018" y="615"/>
                  </a:lnTo>
                  <a:lnTo>
                    <a:pt x="989" y="630"/>
                  </a:lnTo>
                  <a:lnTo>
                    <a:pt x="964" y="644"/>
                  </a:lnTo>
                  <a:lnTo>
                    <a:pt x="942" y="658"/>
                  </a:lnTo>
                  <a:lnTo>
                    <a:pt x="925" y="674"/>
                  </a:lnTo>
                  <a:lnTo>
                    <a:pt x="908" y="688"/>
                  </a:lnTo>
                  <a:lnTo>
                    <a:pt x="888" y="700"/>
                  </a:lnTo>
                  <a:lnTo>
                    <a:pt x="863" y="710"/>
                  </a:lnTo>
                  <a:lnTo>
                    <a:pt x="835" y="719"/>
                  </a:lnTo>
                  <a:lnTo>
                    <a:pt x="804" y="727"/>
                  </a:lnTo>
                  <a:lnTo>
                    <a:pt x="771" y="733"/>
                  </a:lnTo>
                  <a:lnTo>
                    <a:pt x="736" y="738"/>
                  </a:lnTo>
                  <a:lnTo>
                    <a:pt x="700" y="742"/>
                  </a:lnTo>
                  <a:lnTo>
                    <a:pt x="663" y="744"/>
                  </a:lnTo>
                  <a:lnTo>
                    <a:pt x="624" y="744"/>
                  </a:lnTo>
                  <a:lnTo>
                    <a:pt x="585" y="744"/>
                  </a:lnTo>
                  <a:lnTo>
                    <a:pt x="548" y="742"/>
                  </a:lnTo>
                  <a:lnTo>
                    <a:pt x="509" y="740"/>
                  </a:lnTo>
                  <a:lnTo>
                    <a:pt x="473" y="736"/>
                  </a:lnTo>
                  <a:lnTo>
                    <a:pt x="437" y="731"/>
                  </a:lnTo>
                  <a:lnTo>
                    <a:pt x="404" y="725"/>
                  </a:lnTo>
                  <a:lnTo>
                    <a:pt x="372" y="717"/>
                  </a:lnTo>
                  <a:lnTo>
                    <a:pt x="340" y="706"/>
                  </a:lnTo>
                  <a:lnTo>
                    <a:pt x="308" y="692"/>
                  </a:lnTo>
                  <a:lnTo>
                    <a:pt x="276" y="675"/>
                  </a:lnTo>
                  <a:lnTo>
                    <a:pt x="247" y="654"/>
                  </a:lnTo>
                  <a:lnTo>
                    <a:pt x="216" y="632"/>
                  </a:lnTo>
                  <a:lnTo>
                    <a:pt x="189" y="608"/>
                  </a:lnTo>
                  <a:lnTo>
                    <a:pt x="162" y="582"/>
                  </a:lnTo>
                  <a:lnTo>
                    <a:pt x="136" y="555"/>
                  </a:lnTo>
                  <a:lnTo>
                    <a:pt x="111" y="527"/>
                  </a:lnTo>
                  <a:lnTo>
                    <a:pt x="89" y="497"/>
                  </a:lnTo>
                  <a:lnTo>
                    <a:pt x="68" y="467"/>
                  </a:lnTo>
                  <a:lnTo>
                    <a:pt x="49" y="438"/>
                  </a:lnTo>
                  <a:lnTo>
                    <a:pt x="30" y="407"/>
                  </a:lnTo>
                  <a:lnTo>
                    <a:pt x="15" y="378"/>
                  </a:lnTo>
                  <a:lnTo>
                    <a:pt x="3" y="348"/>
                  </a:lnTo>
                  <a:close/>
                </a:path>
              </a:pathLst>
            </a:custGeom>
            <a:solidFill>
              <a:srgbClr val="C68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442913" y="3007518"/>
              <a:ext cx="261938" cy="684212"/>
            </a:xfrm>
            <a:custGeom>
              <a:avLst/>
              <a:gdLst>
                <a:gd name="T0" fmla="*/ 25 w 494"/>
                <a:gd name="T1" fmla="*/ 1 h 861"/>
                <a:gd name="T2" fmla="*/ 18 w 494"/>
                <a:gd name="T3" fmla="*/ 8 h 861"/>
                <a:gd name="T4" fmla="*/ 9 w 494"/>
                <a:gd name="T5" fmla="*/ 23 h 861"/>
                <a:gd name="T6" fmla="*/ 2 w 494"/>
                <a:gd name="T7" fmla="*/ 46 h 861"/>
                <a:gd name="T8" fmla="*/ 3 w 494"/>
                <a:gd name="T9" fmla="*/ 78 h 861"/>
                <a:gd name="T10" fmla="*/ 17 w 494"/>
                <a:gd name="T11" fmla="*/ 117 h 861"/>
                <a:gd name="T12" fmla="*/ 50 w 494"/>
                <a:gd name="T13" fmla="*/ 166 h 861"/>
                <a:gd name="T14" fmla="*/ 106 w 494"/>
                <a:gd name="T15" fmla="*/ 223 h 861"/>
                <a:gd name="T16" fmla="*/ 185 w 494"/>
                <a:gd name="T17" fmla="*/ 289 h 861"/>
                <a:gd name="T18" fmla="*/ 255 w 494"/>
                <a:gd name="T19" fmla="*/ 358 h 861"/>
                <a:gd name="T20" fmla="*/ 311 w 494"/>
                <a:gd name="T21" fmla="*/ 431 h 861"/>
                <a:gd name="T22" fmla="*/ 354 w 494"/>
                <a:gd name="T23" fmla="*/ 505 h 861"/>
                <a:gd name="T24" fmla="*/ 383 w 494"/>
                <a:gd name="T25" fmla="*/ 582 h 861"/>
                <a:gd name="T26" fmla="*/ 400 w 494"/>
                <a:gd name="T27" fmla="*/ 660 h 861"/>
                <a:gd name="T28" fmla="*/ 405 w 494"/>
                <a:gd name="T29" fmla="*/ 739 h 861"/>
                <a:gd name="T30" fmla="*/ 401 w 494"/>
                <a:gd name="T31" fmla="*/ 821 h 861"/>
                <a:gd name="T32" fmla="*/ 397 w 494"/>
                <a:gd name="T33" fmla="*/ 857 h 861"/>
                <a:gd name="T34" fmla="*/ 415 w 494"/>
                <a:gd name="T35" fmla="*/ 827 h 861"/>
                <a:gd name="T36" fmla="*/ 443 w 494"/>
                <a:gd name="T37" fmla="*/ 771 h 861"/>
                <a:gd name="T38" fmla="*/ 472 w 494"/>
                <a:gd name="T39" fmla="*/ 692 h 861"/>
                <a:gd name="T40" fmla="*/ 490 w 494"/>
                <a:gd name="T41" fmla="*/ 596 h 861"/>
                <a:gd name="T42" fmla="*/ 491 w 494"/>
                <a:gd name="T43" fmla="*/ 484 h 861"/>
                <a:gd name="T44" fmla="*/ 465 w 494"/>
                <a:gd name="T45" fmla="*/ 364 h 861"/>
                <a:gd name="T46" fmla="*/ 401 w 494"/>
                <a:gd name="T47" fmla="*/ 237 h 861"/>
                <a:gd name="T48" fmla="*/ 350 w 494"/>
                <a:gd name="T49" fmla="*/ 173 h 861"/>
                <a:gd name="T50" fmla="*/ 330 w 494"/>
                <a:gd name="T51" fmla="*/ 170 h 861"/>
                <a:gd name="T52" fmla="*/ 296 w 494"/>
                <a:gd name="T53" fmla="*/ 163 h 861"/>
                <a:gd name="T54" fmla="*/ 250 w 494"/>
                <a:gd name="T55" fmla="*/ 150 h 861"/>
                <a:gd name="T56" fmla="*/ 199 w 494"/>
                <a:gd name="T57" fmla="*/ 131 h 861"/>
                <a:gd name="T58" fmla="*/ 144 w 494"/>
                <a:gd name="T59" fmla="*/ 105 h 861"/>
                <a:gd name="T60" fmla="*/ 92 w 494"/>
                <a:gd name="T61" fmla="*/ 71 h 861"/>
                <a:gd name="T62" fmla="*/ 46 w 494"/>
                <a:gd name="T63" fmla="*/ 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4" h="861">
                  <a:moveTo>
                    <a:pt x="27" y="0"/>
                  </a:moveTo>
                  <a:lnTo>
                    <a:pt x="25" y="1"/>
                  </a:lnTo>
                  <a:lnTo>
                    <a:pt x="22" y="4"/>
                  </a:lnTo>
                  <a:lnTo>
                    <a:pt x="18" y="8"/>
                  </a:lnTo>
                  <a:lnTo>
                    <a:pt x="13" y="15"/>
                  </a:lnTo>
                  <a:lnTo>
                    <a:pt x="9" y="23"/>
                  </a:lnTo>
                  <a:lnTo>
                    <a:pt x="4" y="34"/>
                  </a:lnTo>
                  <a:lnTo>
                    <a:pt x="2" y="46"/>
                  </a:lnTo>
                  <a:lnTo>
                    <a:pt x="0" y="61"/>
                  </a:lnTo>
                  <a:lnTo>
                    <a:pt x="3" y="78"/>
                  </a:lnTo>
                  <a:lnTo>
                    <a:pt x="7" y="96"/>
                  </a:lnTo>
                  <a:lnTo>
                    <a:pt x="17" y="117"/>
                  </a:lnTo>
                  <a:lnTo>
                    <a:pt x="31" y="141"/>
                  </a:lnTo>
                  <a:lnTo>
                    <a:pt x="50" y="166"/>
                  </a:lnTo>
                  <a:lnTo>
                    <a:pt x="75" y="193"/>
                  </a:lnTo>
                  <a:lnTo>
                    <a:pt x="106" y="223"/>
                  </a:lnTo>
                  <a:lnTo>
                    <a:pt x="144" y="255"/>
                  </a:lnTo>
                  <a:lnTo>
                    <a:pt x="185" y="289"/>
                  </a:lnTo>
                  <a:lnTo>
                    <a:pt x="222" y="323"/>
                  </a:lnTo>
                  <a:lnTo>
                    <a:pt x="255" y="358"/>
                  </a:lnTo>
                  <a:lnTo>
                    <a:pt x="285" y="395"/>
                  </a:lnTo>
                  <a:lnTo>
                    <a:pt x="311" y="431"/>
                  </a:lnTo>
                  <a:lnTo>
                    <a:pt x="333" y="468"/>
                  </a:lnTo>
                  <a:lnTo>
                    <a:pt x="354" y="505"/>
                  </a:lnTo>
                  <a:lnTo>
                    <a:pt x="369" y="544"/>
                  </a:lnTo>
                  <a:lnTo>
                    <a:pt x="383" y="582"/>
                  </a:lnTo>
                  <a:lnTo>
                    <a:pt x="393" y="621"/>
                  </a:lnTo>
                  <a:lnTo>
                    <a:pt x="400" y="660"/>
                  </a:lnTo>
                  <a:lnTo>
                    <a:pt x="404" y="700"/>
                  </a:lnTo>
                  <a:lnTo>
                    <a:pt x="405" y="739"/>
                  </a:lnTo>
                  <a:lnTo>
                    <a:pt x="405" y="780"/>
                  </a:lnTo>
                  <a:lnTo>
                    <a:pt x="401" y="821"/>
                  </a:lnTo>
                  <a:lnTo>
                    <a:pt x="394" y="861"/>
                  </a:lnTo>
                  <a:lnTo>
                    <a:pt x="397" y="857"/>
                  </a:lnTo>
                  <a:lnTo>
                    <a:pt x="404" y="846"/>
                  </a:lnTo>
                  <a:lnTo>
                    <a:pt x="415" y="827"/>
                  </a:lnTo>
                  <a:lnTo>
                    <a:pt x="429" y="801"/>
                  </a:lnTo>
                  <a:lnTo>
                    <a:pt x="443" y="771"/>
                  </a:lnTo>
                  <a:lnTo>
                    <a:pt x="458" y="733"/>
                  </a:lnTo>
                  <a:lnTo>
                    <a:pt x="472" y="692"/>
                  </a:lnTo>
                  <a:lnTo>
                    <a:pt x="483" y="645"/>
                  </a:lnTo>
                  <a:lnTo>
                    <a:pt x="490" y="596"/>
                  </a:lnTo>
                  <a:lnTo>
                    <a:pt x="494" y="541"/>
                  </a:lnTo>
                  <a:lnTo>
                    <a:pt x="491" y="484"/>
                  </a:lnTo>
                  <a:lnTo>
                    <a:pt x="481" y="425"/>
                  </a:lnTo>
                  <a:lnTo>
                    <a:pt x="465" y="364"/>
                  </a:lnTo>
                  <a:lnTo>
                    <a:pt x="438" y="301"/>
                  </a:lnTo>
                  <a:lnTo>
                    <a:pt x="401" y="237"/>
                  </a:lnTo>
                  <a:lnTo>
                    <a:pt x="352" y="173"/>
                  </a:lnTo>
                  <a:lnTo>
                    <a:pt x="350" y="173"/>
                  </a:lnTo>
                  <a:lnTo>
                    <a:pt x="343" y="172"/>
                  </a:lnTo>
                  <a:lnTo>
                    <a:pt x="330" y="170"/>
                  </a:lnTo>
                  <a:lnTo>
                    <a:pt x="315" y="167"/>
                  </a:lnTo>
                  <a:lnTo>
                    <a:pt x="296" y="163"/>
                  </a:lnTo>
                  <a:lnTo>
                    <a:pt x="275" y="157"/>
                  </a:lnTo>
                  <a:lnTo>
                    <a:pt x="250" y="150"/>
                  </a:lnTo>
                  <a:lnTo>
                    <a:pt x="225" y="142"/>
                  </a:lnTo>
                  <a:lnTo>
                    <a:pt x="199" y="131"/>
                  </a:lnTo>
                  <a:lnTo>
                    <a:pt x="171" y="119"/>
                  </a:lnTo>
                  <a:lnTo>
                    <a:pt x="144" y="105"/>
                  </a:lnTo>
                  <a:lnTo>
                    <a:pt x="117" y="89"/>
                  </a:lnTo>
                  <a:lnTo>
                    <a:pt x="92" y="71"/>
                  </a:lnTo>
                  <a:lnTo>
                    <a:pt x="68" y="49"/>
                  </a:lnTo>
                  <a:lnTo>
                    <a:pt x="46" y="2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p:nvSpPr>
          <p:spPr bwMode="auto">
            <a:xfrm>
              <a:off x="460375" y="2726531"/>
              <a:ext cx="284163" cy="449262"/>
            </a:xfrm>
            <a:custGeom>
              <a:avLst/>
              <a:gdLst>
                <a:gd name="T0" fmla="*/ 144 w 537"/>
                <a:gd name="T1" fmla="*/ 565 h 565"/>
                <a:gd name="T2" fmla="*/ 139 w 537"/>
                <a:gd name="T3" fmla="*/ 563 h 565"/>
                <a:gd name="T4" fmla="*/ 124 w 537"/>
                <a:gd name="T5" fmla="*/ 557 h 565"/>
                <a:gd name="T6" fmla="*/ 103 w 537"/>
                <a:gd name="T7" fmla="*/ 545 h 565"/>
                <a:gd name="T8" fmla="*/ 78 w 537"/>
                <a:gd name="T9" fmla="*/ 529 h 565"/>
                <a:gd name="T10" fmla="*/ 53 w 537"/>
                <a:gd name="T11" fmla="*/ 507 h 565"/>
                <a:gd name="T12" fmla="*/ 29 w 537"/>
                <a:gd name="T13" fmla="*/ 478 h 565"/>
                <a:gd name="T14" fmla="*/ 11 w 537"/>
                <a:gd name="T15" fmla="*/ 444 h 565"/>
                <a:gd name="T16" fmla="*/ 1 w 537"/>
                <a:gd name="T17" fmla="*/ 402 h 565"/>
                <a:gd name="T18" fmla="*/ 0 w 537"/>
                <a:gd name="T19" fmla="*/ 354 h 565"/>
                <a:gd name="T20" fmla="*/ 4 w 537"/>
                <a:gd name="T21" fmla="*/ 299 h 565"/>
                <a:gd name="T22" fmla="*/ 14 w 537"/>
                <a:gd name="T23" fmla="*/ 242 h 565"/>
                <a:gd name="T24" fmla="*/ 32 w 537"/>
                <a:gd name="T25" fmla="*/ 185 h 565"/>
                <a:gd name="T26" fmla="*/ 54 w 537"/>
                <a:gd name="T27" fmla="*/ 132 h 565"/>
                <a:gd name="T28" fmla="*/ 83 w 537"/>
                <a:gd name="T29" fmla="*/ 85 h 565"/>
                <a:gd name="T30" fmla="*/ 119 w 537"/>
                <a:gd name="T31" fmla="*/ 47 h 565"/>
                <a:gd name="T32" fmla="*/ 161 w 537"/>
                <a:gd name="T33" fmla="*/ 21 h 565"/>
                <a:gd name="T34" fmla="*/ 186 w 537"/>
                <a:gd name="T35" fmla="*/ 13 h 565"/>
                <a:gd name="T36" fmla="*/ 216 w 537"/>
                <a:gd name="T37" fmla="*/ 6 h 565"/>
                <a:gd name="T38" fmla="*/ 250 w 537"/>
                <a:gd name="T39" fmla="*/ 2 h 565"/>
                <a:gd name="T40" fmla="*/ 287 w 537"/>
                <a:gd name="T41" fmla="*/ 0 h 565"/>
                <a:gd name="T42" fmla="*/ 325 w 537"/>
                <a:gd name="T43" fmla="*/ 1 h 565"/>
                <a:gd name="T44" fmla="*/ 363 w 537"/>
                <a:gd name="T45" fmla="*/ 5 h 565"/>
                <a:gd name="T46" fmla="*/ 401 w 537"/>
                <a:gd name="T47" fmla="*/ 12 h 565"/>
                <a:gd name="T48" fmla="*/ 436 w 537"/>
                <a:gd name="T49" fmla="*/ 23 h 565"/>
                <a:gd name="T50" fmla="*/ 468 w 537"/>
                <a:gd name="T51" fmla="*/ 38 h 565"/>
                <a:gd name="T52" fmla="*/ 495 w 537"/>
                <a:gd name="T53" fmla="*/ 57 h 565"/>
                <a:gd name="T54" fmla="*/ 516 w 537"/>
                <a:gd name="T55" fmla="*/ 80 h 565"/>
                <a:gd name="T56" fmla="*/ 531 w 537"/>
                <a:gd name="T57" fmla="*/ 107 h 565"/>
                <a:gd name="T58" fmla="*/ 537 w 537"/>
                <a:gd name="T59" fmla="*/ 141 h 565"/>
                <a:gd name="T60" fmla="*/ 534 w 537"/>
                <a:gd name="T61" fmla="*/ 178 h 565"/>
                <a:gd name="T62" fmla="*/ 520 w 537"/>
                <a:gd name="T63" fmla="*/ 222 h 565"/>
                <a:gd name="T64" fmla="*/ 494 w 537"/>
                <a:gd name="T65" fmla="*/ 272 h 565"/>
                <a:gd name="T66" fmla="*/ 474 w 537"/>
                <a:gd name="T67" fmla="*/ 303 h 565"/>
                <a:gd name="T68" fmla="*/ 454 w 537"/>
                <a:gd name="T69" fmla="*/ 332 h 565"/>
                <a:gd name="T70" fmla="*/ 431 w 537"/>
                <a:gd name="T71" fmla="*/ 362 h 565"/>
                <a:gd name="T72" fmla="*/ 409 w 537"/>
                <a:gd name="T73" fmla="*/ 389 h 565"/>
                <a:gd name="T74" fmla="*/ 387 w 537"/>
                <a:gd name="T75" fmla="*/ 416 h 565"/>
                <a:gd name="T76" fmla="*/ 363 w 537"/>
                <a:gd name="T77" fmla="*/ 440 h 565"/>
                <a:gd name="T78" fmla="*/ 340 w 537"/>
                <a:gd name="T79" fmla="*/ 463 h 565"/>
                <a:gd name="T80" fmla="*/ 318 w 537"/>
                <a:gd name="T81" fmla="*/ 484 h 565"/>
                <a:gd name="T82" fmla="*/ 294 w 537"/>
                <a:gd name="T83" fmla="*/ 504 h 565"/>
                <a:gd name="T84" fmla="*/ 271 w 537"/>
                <a:gd name="T85" fmla="*/ 520 h 565"/>
                <a:gd name="T86" fmla="*/ 248 w 537"/>
                <a:gd name="T87" fmla="*/ 535 h 565"/>
                <a:gd name="T88" fmla="*/ 226 w 537"/>
                <a:gd name="T89" fmla="*/ 546 h 565"/>
                <a:gd name="T90" fmla="*/ 204 w 537"/>
                <a:gd name="T91" fmla="*/ 555 h 565"/>
                <a:gd name="T92" fmla="*/ 183 w 537"/>
                <a:gd name="T93" fmla="*/ 562 h 565"/>
                <a:gd name="T94" fmla="*/ 164 w 537"/>
                <a:gd name="T95" fmla="*/ 565 h 565"/>
                <a:gd name="T96" fmla="*/ 144 w 537"/>
                <a:gd name="T97"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565">
                  <a:moveTo>
                    <a:pt x="144" y="565"/>
                  </a:moveTo>
                  <a:lnTo>
                    <a:pt x="139" y="563"/>
                  </a:lnTo>
                  <a:lnTo>
                    <a:pt x="124" y="557"/>
                  </a:lnTo>
                  <a:lnTo>
                    <a:pt x="103" y="545"/>
                  </a:lnTo>
                  <a:lnTo>
                    <a:pt x="78" y="529"/>
                  </a:lnTo>
                  <a:lnTo>
                    <a:pt x="53" y="507"/>
                  </a:lnTo>
                  <a:lnTo>
                    <a:pt x="29" y="478"/>
                  </a:lnTo>
                  <a:lnTo>
                    <a:pt x="11" y="444"/>
                  </a:lnTo>
                  <a:lnTo>
                    <a:pt x="1" y="402"/>
                  </a:lnTo>
                  <a:lnTo>
                    <a:pt x="0" y="354"/>
                  </a:lnTo>
                  <a:lnTo>
                    <a:pt x="4" y="299"/>
                  </a:lnTo>
                  <a:lnTo>
                    <a:pt x="14" y="242"/>
                  </a:lnTo>
                  <a:lnTo>
                    <a:pt x="32" y="185"/>
                  </a:lnTo>
                  <a:lnTo>
                    <a:pt x="54" y="132"/>
                  </a:lnTo>
                  <a:lnTo>
                    <a:pt x="83" y="85"/>
                  </a:lnTo>
                  <a:lnTo>
                    <a:pt x="119" y="47"/>
                  </a:lnTo>
                  <a:lnTo>
                    <a:pt x="161" y="21"/>
                  </a:lnTo>
                  <a:lnTo>
                    <a:pt x="186" y="13"/>
                  </a:lnTo>
                  <a:lnTo>
                    <a:pt x="216" y="6"/>
                  </a:lnTo>
                  <a:lnTo>
                    <a:pt x="250" y="2"/>
                  </a:lnTo>
                  <a:lnTo>
                    <a:pt x="287" y="0"/>
                  </a:lnTo>
                  <a:lnTo>
                    <a:pt x="325" y="1"/>
                  </a:lnTo>
                  <a:lnTo>
                    <a:pt x="363" y="5"/>
                  </a:lnTo>
                  <a:lnTo>
                    <a:pt x="401" y="12"/>
                  </a:lnTo>
                  <a:lnTo>
                    <a:pt x="436" y="23"/>
                  </a:lnTo>
                  <a:lnTo>
                    <a:pt x="468" y="38"/>
                  </a:lnTo>
                  <a:lnTo>
                    <a:pt x="495" y="57"/>
                  </a:lnTo>
                  <a:lnTo>
                    <a:pt x="516" y="80"/>
                  </a:lnTo>
                  <a:lnTo>
                    <a:pt x="531" y="107"/>
                  </a:lnTo>
                  <a:lnTo>
                    <a:pt x="537" y="141"/>
                  </a:lnTo>
                  <a:lnTo>
                    <a:pt x="534" y="178"/>
                  </a:lnTo>
                  <a:lnTo>
                    <a:pt x="520" y="222"/>
                  </a:lnTo>
                  <a:lnTo>
                    <a:pt x="494" y="272"/>
                  </a:lnTo>
                  <a:lnTo>
                    <a:pt x="474" y="303"/>
                  </a:lnTo>
                  <a:lnTo>
                    <a:pt x="454" y="332"/>
                  </a:lnTo>
                  <a:lnTo>
                    <a:pt x="431" y="362"/>
                  </a:lnTo>
                  <a:lnTo>
                    <a:pt x="409" y="389"/>
                  </a:lnTo>
                  <a:lnTo>
                    <a:pt x="387" y="416"/>
                  </a:lnTo>
                  <a:lnTo>
                    <a:pt x="363" y="440"/>
                  </a:lnTo>
                  <a:lnTo>
                    <a:pt x="340" y="463"/>
                  </a:lnTo>
                  <a:lnTo>
                    <a:pt x="318" y="484"/>
                  </a:lnTo>
                  <a:lnTo>
                    <a:pt x="294" y="504"/>
                  </a:lnTo>
                  <a:lnTo>
                    <a:pt x="271" y="520"/>
                  </a:lnTo>
                  <a:lnTo>
                    <a:pt x="248" y="535"/>
                  </a:lnTo>
                  <a:lnTo>
                    <a:pt x="226" y="546"/>
                  </a:lnTo>
                  <a:lnTo>
                    <a:pt x="204" y="555"/>
                  </a:lnTo>
                  <a:lnTo>
                    <a:pt x="183" y="562"/>
                  </a:lnTo>
                  <a:lnTo>
                    <a:pt x="164" y="565"/>
                  </a:lnTo>
                  <a:lnTo>
                    <a:pt x="144" y="5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5"/>
            <p:cNvSpPr>
              <a:spLocks/>
            </p:cNvSpPr>
            <p:nvPr/>
          </p:nvSpPr>
          <p:spPr bwMode="auto">
            <a:xfrm>
              <a:off x="466725" y="2739231"/>
              <a:ext cx="266700" cy="425450"/>
            </a:xfrm>
            <a:custGeom>
              <a:avLst/>
              <a:gdLst>
                <a:gd name="T0" fmla="*/ 153 w 504"/>
                <a:gd name="T1" fmla="*/ 19 h 536"/>
                <a:gd name="T2" fmla="*/ 176 w 504"/>
                <a:gd name="T3" fmla="*/ 11 h 536"/>
                <a:gd name="T4" fmla="*/ 204 w 504"/>
                <a:gd name="T5" fmla="*/ 5 h 536"/>
                <a:gd name="T6" fmla="*/ 236 w 504"/>
                <a:gd name="T7" fmla="*/ 1 h 536"/>
                <a:gd name="T8" fmla="*/ 271 w 504"/>
                <a:gd name="T9" fmla="*/ 0 h 536"/>
                <a:gd name="T10" fmla="*/ 305 w 504"/>
                <a:gd name="T11" fmla="*/ 1 h 536"/>
                <a:gd name="T12" fmla="*/ 341 w 504"/>
                <a:gd name="T13" fmla="*/ 6 h 536"/>
                <a:gd name="T14" fmla="*/ 376 w 504"/>
                <a:gd name="T15" fmla="*/ 13 h 536"/>
                <a:gd name="T16" fmla="*/ 408 w 504"/>
                <a:gd name="T17" fmla="*/ 24 h 536"/>
                <a:gd name="T18" fmla="*/ 437 w 504"/>
                <a:gd name="T19" fmla="*/ 38 h 536"/>
                <a:gd name="T20" fmla="*/ 463 w 504"/>
                <a:gd name="T21" fmla="*/ 56 h 536"/>
                <a:gd name="T22" fmla="*/ 483 w 504"/>
                <a:gd name="T23" fmla="*/ 78 h 536"/>
                <a:gd name="T24" fmla="*/ 497 w 504"/>
                <a:gd name="T25" fmla="*/ 104 h 536"/>
                <a:gd name="T26" fmla="*/ 504 w 504"/>
                <a:gd name="T27" fmla="*/ 134 h 536"/>
                <a:gd name="T28" fmla="*/ 501 w 504"/>
                <a:gd name="T29" fmla="*/ 169 h 536"/>
                <a:gd name="T30" fmla="*/ 490 w 504"/>
                <a:gd name="T31" fmla="*/ 210 h 536"/>
                <a:gd name="T32" fmla="*/ 468 w 504"/>
                <a:gd name="T33" fmla="*/ 255 h 536"/>
                <a:gd name="T34" fmla="*/ 450 w 504"/>
                <a:gd name="T35" fmla="*/ 284 h 536"/>
                <a:gd name="T36" fmla="*/ 430 w 504"/>
                <a:gd name="T37" fmla="*/ 313 h 536"/>
                <a:gd name="T38" fmla="*/ 411 w 504"/>
                <a:gd name="T39" fmla="*/ 341 h 536"/>
                <a:gd name="T40" fmla="*/ 390 w 504"/>
                <a:gd name="T41" fmla="*/ 367 h 536"/>
                <a:gd name="T42" fmla="*/ 368 w 504"/>
                <a:gd name="T43" fmla="*/ 392 h 536"/>
                <a:gd name="T44" fmla="*/ 347 w 504"/>
                <a:gd name="T45" fmla="*/ 417 h 536"/>
                <a:gd name="T46" fmla="*/ 325 w 504"/>
                <a:gd name="T47" fmla="*/ 438 h 536"/>
                <a:gd name="T48" fmla="*/ 303 w 504"/>
                <a:gd name="T49" fmla="*/ 458 h 536"/>
                <a:gd name="T50" fmla="*/ 280 w 504"/>
                <a:gd name="T51" fmla="*/ 477 h 536"/>
                <a:gd name="T52" fmla="*/ 258 w 504"/>
                <a:gd name="T53" fmla="*/ 493 h 536"/>
                <a:gd name="T54" fmla="*/ 236 w 504"/>
                <a:gd name="T55" fmla="*/ 507 h 536"/>
                <a:gd name="T56" fmla="*/ 215 w 504"/>
                <a:gd name="T57" fmla="*/ 518 h 536"/>
                <a:gd name="T58" fmla="*/ 194 w 504"/>
                <a:gd name="T59" fmla="*/ 527 h 536"/>
                <a:gd name="T60" fmla="*/ 174 w 504"/>
                <a:gd name="T61" fmla="*/ 533 h 536"/>
                <a:gd name="T62" fmla="*/ 156 w 504"/>
                <a:gd name="T63" fmla="*/ 536 h 536"/>
                <a:gd name="T64" fmla="*/ 138 w 504"/>
                <a:gd name="T65" fmla="*/ 536 h 536"/>
                <a:gd name="T66" fmla="*/ 132 w 504"/>
                <a:gd name="T67" fmla="*/ 534 h 536"/>
                <a:gd name="T68" fmla="*/ 118 w 504"/>
                <a:gd name="T69" fmla="*/ 528 h 536"/>
                <a:gd name="T70" fmla="*/ 97 w 504"/>
                <a:gd name="T71" fmla="*/ 517 h 536"/>
                <a:gd name="T72" fmla="*/ 74 w 504"/>
                <a:gd name="T73" fmla="*/ 502 h 536"/>
                <a:gd name="T74" fmla="*/ 50 w 504"/>
                <a:gd name="T75" fmla="*/ 481 h 536"/>
                <a:gd name="T76" fmla="*/ 28 w 504"/>
                <a:gd name="T77" fmla="*/ 454 h 536"/>
                <a:gd name="T78" fmla="*/ 11 w 504"/>
                <a:gd name="T79" fmla="*/ 421 h 536"/>
                <a:gd name="T80" fmla="*/ 2 w 504"/>
                <a:gd name="T81" fmla="*/ 381 h 536"/>
                <a:gd name="T82" fmla="*/ 0 w 504"/>
                <a:gd name="T83" fmla="*/ 335 h 536"/>
                <a:gd name="T84" fmla="*/ 4 w 504"/>
                <a:gd name="T85" fmla="*/ 283 h 536"/>
                <a:gd name="T86" fmla="*/ 14 w 504"/>
                <a:gd name="T87" fmla="*/ 228 h 536"/>
                <a:gd name="T88" fmla="*/ 31 w 504"/>
                <a:gd name="T89" fmla="*/ 175 h 536"/>
                <a:gd name="T90" fmla="*/ 53 w 504"/>
                <a:gd name="T91" fmla="*/ 125 h 536"/>
                <a:gd name="T92" fmla="*/ 81 w 504"/>
                <a:gd name="T93" fmla="*/ 80 h 536"/>
                <a:gd name="T94" fmla="*/ 114 w 504"/>
                <a:gd name="T95" fmla="*/ 44 h 536"/>
                <a:gd name="T96" fmla="*/ 153 w 504"/>
                <a:gd name="T97" fmla="*/ 1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536">
                  <a:moveTo>
                    <a:pt x="153" y="19"/>
                  </a:moveTo>
                  <a:lnTo>
                    <a:pt x="176" y="11"/>
                  </a:lnTo>
                  <a:lnTo>
                    <a:pt x="204" y="5"/>
                  </a:lnTo>
                  <a:lnTo>
                    <a:pt x="236" y="1"/>
                  </a:lnTo>
                  <a:lnTo>
                    <a:pt x="271" y="0"/>
                  </a:lnTo>
                  <a:lnTo>
                    <a:pt x="305" y="1"/>
                  </a:lnTo>
                  <a:lnTo>
                    <a:pt x="341" y="6"/>
                  </a:lnTo>
                  <a:lnTo>
                    <a:pt x="376" y="13"/>
                  </a:lnTo>
                  <a:lnTo>
                    <a:pt x="408" y="24"/>
                  </a:lnTo>
                  <a:lnTo>
                    <a:pt x="437" y="38"/>
                  </a:lnTo>
                  <a:lnTo>
                    <a:pt x="463" y="56"/>
                  </a:lnTo>
                  <a:lnTo>
                    <a:pt x="483" y="78"/>
                  </a:lnTo>
                  <a:lnTo>
                    <a:pt x="497" y="104"/>
                  </a:lnTo>
                  <a:lnTo>
                    <a:pt x="504" y="134"/>
                  </a:lnTo>
                  <a:lnTo>
                    <a:pt x="501" y="169"/>
                  </a:lnTo>
                  <a:lnTo>
                    <a:pt x="490" y="210"/>
                  </a:lnTo>
                  <a:lnTo>
                    <a:pt x="468" y="255"/>
                  </a:lnTo>
                  <a:lnTo>
                    <a:pt x="450" y="284"/>
                  </a:lnTo>
                  <a:lnTo>
                    <a:pt x="430" y="313"/>
                  </a:lnTo>
                  <a:lnTo>
                    <a:pt x="411" y="341"/>
                  </a:lnTo>
                  <a:lnTo>
                    <a:pt x="390" y="367"/>
                  </a:lnTo>
                  <a:lnTo>
                    <a:pt x="368" y="392"/>
                  </a:lnTo>
                  <a:lnTo>
                    <a:pt x="347" y="417"/>
                  </a:lnTo>
                  <a:lnTo>
                    <a:pt x="325" y="438"/>
                  </a:lnTo>
                  <a:lnTo>
                    <a:pt x="303" y="458"/>
                  </a:lnTo>
                  <a:lnTo>
                    <a:pt x="280" y="477"/>
                  </a:lnTo>
                  <a:lnTo>
                    <a:pt x="258" y="493"/>
                  </a:lnTo>
                  <a:lnTo>
                    <a:pt x="236" y="507"/>
                  </a:lnTo>
                  <a:lnTo>
                    <a:pt x="215" y="518"/>
                  </a:lnTo>
                  <a:lnTo>
                    <a:pt x="194" y="527"/>
                  </a:lnTo>
                  <a:lnTo>
                    <a:pt x="174" y="533"/>
                  </a:lnTo>
                  <a:lnTo>
                    <a:pt x="156" y="536"/>
                  </a:lnTo>
                  <a:lnTo>
                    <a:pt x="138" y="536"/>
                  </a:lnTo>
                  <a:lnTo>
                    <a:pt x="132" y="534"/>
                  </a:lnTo>
                  <a:lnTo>
                    <a:pt x="118" y="528"/>
                  </a:lnTo>
                  <a:lnTo>
                    <a:pt x="97" y="517"/>
                  </a:lnTo>
                  <a:lnTo>
                    <a:pt x="74" y="502"/>
                  </a:lnTo>
                  <a:lnTo>
                    <a:pt x="50" y="481"/>
                  </a:lnTo>
                  <a:lnTo>
                    <a:pt x="28" y="454"/>
                  </a:lnTo>
                  <a:lnTo>
                    <a:pt x="11" y="421"/>
                  </a:lnTo>
                  <a:lnTo>
                    <a:pt x="2" y="381"/>
                  </a:lnTo>
                  <a:lnTo>
                    <a:pt x="0" y="335"/>
                  </a:lnTo>
                  <a:lnTo>
                    <a:pt x="4" y="283"/>
                  </a:lnTo>
                  <a:lnTo>
                    <a:pt x="14" y="228"/>
                  </a:lnTo>
                  <a:lnTo>
                    <a:pt x="31" y="175"/>
                  </a:lnTo>
                  <a:lnTo>
                    <a:pt x="53" y="125"/>
                  </a:lnTo>
                  <a:lnTo>
                    <a:pt x="81" y="80"/>
                  </a:lnTo>
                  <a:lnTo>
                    <a:pt x="114" y="44"/>
                  </a:lnTo>
                  <a:lnTo>
                    <a:pt x="153" y="19"/>
                  </a:lnTo>
                  <a:close/>
                </a:path>
              </a:pathLst>
            </a:custGeom>
            <a:solidFill>
              <a:srgbClr val="F2E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
            <p:cNvSpPr>
              <a:spLocks/>
            </p:cNvSpPr>
            <p:nvPr/>
          </p:nvSpPr>
          <p:spPr bwMode="auto">
            <a:xfrm>
              <a:off x="473075" y="2751931"/>
              <a:ext cx="247650" cy="403225"/>
            </a:xfrm>
            <a:custGeom>
              <a:avLst/>
              <a:gdLst>
                <a:gd name="T0" fmla="*/ 144 w 468"/>
                <a:gd name="T1" fmla="*/ 18 h 507"/>
                <a:gd name="T2" fmla="*/ 166 w 468"/>
                <a:gd name="T3" fmla="*/ 11 h 507"/>
                <a:gd name="T4" fmla="*/ 192 w 468"/>
                <a:gd name="T5" fmla="*/ 4 h 507"/>
                <a:gd name="T6" fmla="*/ 222 w 468"/>
                <a:gd name="T7" fmla="*/ 1 h 507"/>
                <a:gd name="T8" fmla="*/ 253 w 468"/>
                <a:gd name="T9" fmla="*/ 0 h 507"/>
                <a:gd name="T10" fmla="*/ 285 w 468"/>
                <a:gd name="T11" fmla="*/ 2 h 507"/>
                <a:gd name="T12" fmla="*/ 317 w 468"/>
                <a:gd name="T13" fmla="*/ 7 h 507"/>
                <a:gd name="T14" fmla="*/ 349 w 468"/>
                <a:gd name="T15" fmla="*/ 14 h 507"/>
                <a:gd name="T16" fmla="*/ 380 w 468"/>
                <a:gd name="T17" fmla="*/ 25 h 507"/>
                <a:gd name="T18" fmla="*/ 406 w 468"/>
                <a:gd name="T19" fmla="*/ 38 h 507"/>
                <a:gd name="T20" fmla="*/ 430 w 468"/>
                <a:gd name="T21" fmla="*/ 55 h 507"/>
                <a:gd name="T22" fmla="*/ 448 w 468"/>
                <a:gd name="T23" fmla="*/ 75 h 507"/>
                <a:gd name="T24" fmla="*/ 462 w 468"/>
                <a:gd name="T25" fmla="*/ 100 h 507"/>
                <a:gd name="T26" fmla="*/ 468 w 468"/>
                <a:gd name="T27" fmla="*/ 128 h 507"/>
                <a:gd name="T28" fmla="*/ 467 w 468"/>
                <a:gd name="T29" fmla="*/ 160 h 507"/>
                <a:gd name="T30" fmla="*/ 457 w 468"/>
                <a:gd name="T31" fmla="*/ 196 h 507"/>
                <a:gd name="T32" fmla="*/ 439 w 468"/>
                <a:gd name="T33" fmla="*/ 237 h 507"/>
                <a:gd name="T34" fmla="*/ 423 w 468"/>
                <a:gd name="T35" fmla="*/ 265 h 507"/>
                <a:gd name="T36" fmla="*/ 405 w 468"/>
                <a:gd name="T37" fmla="*/ 292 h 507"/>
                <a:gd name="T38" fmla="*/ 387 w 468"/>
                <a:gd name="T39" fmla="*/ 319 h 507"/>
                <a:gd name="T40" fmla="*/ 367 w 468"/>
                <a:gd name="T41" fmla="*/ 344 h 507"/>
                <a:gd name="T42" fmla="*/ 348 w 468"/>
                <a:gd name="T43" fmla="*/ 368 h 507"/>
                <a:gd name="T44" fmla="*/ 327 w 468"/>
                <a:gd name="T45" fmla="*/ 392 h 507"/>
                <a:gd name="T46" fmla="*/ 306 w 468"/>
                <a:gd name="T47" fmla="*/ 413 h 507"/>
                <a:gd name="T48" fmla="*/ 285 w 468"/>
                <a:gd name="T49" fmla="*/ 432 h 507"/>
                <a:gd name="T50" fmla="*/ 265 w 468"/>
                <a:gd name="T51" fmla="*/ 449 h 507"/>
                <a:gd name="T52" fmla="*/ 242 w 468"/>
                <a:gd name="T53" fmla="*/ 465 h 507"/>
                <a:gd name="T54" fmla="*/ 223 w 468"/>
                <a:gd name="T55" fmla="*/ 479 h 507"/>
                <a:gd name="T56" fmla="*/ 202 w 468"/>
                <a:gd name="T57" fmla="*/ 489 h 507"/>
                <a:gd name="T58" fmla="*/ 183 w 468"/>
                <a:gd name="T59" fmla="*/ 498 h 507"/>
                <a:gd name="T60" fmla="*/ 163 w 468"/>
                <a:gd name="T61" fmla="*/ 504 h 507"/>
                <a:gd name="T62" fmla="*/ 145 w 468"/>
                <a:gd name="T63" fmla="*/ 507 h 507"/>
                <a:gd name="T64" fmla="*/ 129 w 468"/>
                <a:gd name="T65" fmla="*/ 507 h 507"/>
                <a:gd name="T66" fmla="*/ 123 w 468"/>
                <a:gd name="T67" fmla="*/ 505 h 507"/>
                <a:gd name="T68" fmla="*/ 111 w 468"/>
                <a:gd name="T69" fmla="*/ 499 h 507"/>
                <a:gd name="T70" fmla="*/ 91 w 468"/>
                <a:gd name="T71" fmla="*/ 489 h 507"/>
                <a:gd name="T72" fmla="*/ 69 w 468"/>
                <a:gd name="T73" fmla="*/ 475 h 507"/>
                <a:gd name="T74" fmla="*/ 47 w 468"/>
                <a:gd name="T75" fmla="*/ 454 h 507"/>
                <a:gd name="T76" fmla="*/ 26 w 468"/>
                <a:gd name="T77" fmla="*/ 429 h 507"/>
                <a:gd name="T78" fmla="*/ 9 w 468"/>
                <a:gd name="T79" fmla="*/ 398 h 507"/>
                <a:gd name="T80" fmla="*/ 1 w 468"/>
                <a:gd name="T81" fmla="*/ 360 h 507"/>
                <a:gd name="T82" fmla="*/ 0 w 468"/>
                <a:gd name="T83" fmla="*/ 316 h 507"/>
                <a:gd name="T84" fmla="*/ 2 w 468"/>
                <a:gd name="T85" fmla="*/ 267 h 507"/>
                <a:gd name="T86" fmla="*/ 12 w 468"/>
                <a:gd name="T87" fmla="*/ 215 h 507"/>
                <a:gd name="T88" fmla="*/ 27 w 468"/>
                <a:gd name="T89" fmla="*/ 165 h 507"/>
                <a:gd name="T90" fmla="*/ 48 w 468"/>
                <a:gd name="T91" fmla="*/ 117 h 507"/>
                <a:gd name="T92" fmla="*/ 75 w 468"/>
                <a:gd name="T93" fmla="*/ 74 h 507"/>
                <a:gd name="T94" fmla="*/ 106 w 468"/>
                <a:gd name="T95" fmla="*/ 41 h 507"/>
                <a:gd name="T96" fmla="*/ 144 w 468"/>
                <a:gd name="T97" fmla="*/ 1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507">
                  <a:moveTo>
                    <a:pt x="144" y="18"/>
                  </a:moveTo>
                  <a:lnTo>
                    <a:pt x="166" y="11"/>
                  </a:lnTo>
                  <a:lnTo>
                    <a:pt x="192" y="4"/>
                  </a:lnTo>
                  <a:lnTo>
                    <a:pt x="222" y="1"/>
                  </a:lnTo>
                  <a:lnTo>
                    <a:pt x="253" y="0"/>
                  </a:lnTo>
                  <a:lnTo>
                    <a:pt x="285" y="2"/>
                  </a:lnTo>
                  <a:lnTo>
                    <a:pt x="317" y="7"/>
                  </a:lnTo>
                  <a:lnTo>
                    <a:pt x="349" y="14"/>
                  </a:lnTo>
                  <a:lnTo>
                    <a:pt x="380" y="25"/>
                  </a:lnTo>
                  <a:lnTo>
                    <a:pt x="406" y="38"/>
                  </a:lnTo>
                  <a:lnTo>
                    <a:pt x="430" y="55"/>
                  </a:lnTo>
                  <a:lnTo>
                    <a:pt x="448" y="75"/>
                  </a:lnTo>
                  <a:lnTo>
                    <a:pt x="462" y="100"/>
                  </a:lnTo>
                  <a:lnTo>
                    <a:pt x="468" y="128"/>
                  </a:lnTo>
                  <a:lnTo>
                    <a:pt x="467" y="160"/>
                  </a:lnTo>
                  <a:lnTo>
                    <a:pt x="457" y="196"/>
                  </a:lnTo>
                  <a:lnTo>
                    <a:pt x="439" y="237"/>
                  </a:lnTo>
                  <a:lnTo>
                    <a:pt x="423" y="265"/>
                  </a:lnTo>
                  <a:lnTo>
                    <a:pt x="405" y="292"/>
                  </a:lnTo>
                  <a:lnTo>
                    <a:pt x="387" y="319"/>
                  </a:lnTo>
                  <a:lnTo>
                    <a:pt x="367" y="344"/>
                  </a:lnTo>
                  <a:lnTo>
                    <a:pt x="348" y="368"/>
                  </a:lnTo>
                  <a:lnTo>
                    <a:pt x="327" y="392"/>
                  </a:lnTo>
                  <a:lnTo>
                    <a:pt x="306" y="413"/>
                  </a:lnTo>
                  <a:lnTo>
                    <a:pt x="285" y="432"/>
                  </a:lnTo>
                  <a:lnTo>
                    <a:pt x="265" y="449"/>
                  </a:lnTo>
                  <a:lnTo>
                    <a:pt x="242" y="465"/>
                  </a:lnTo>
                  <a:lnTo>
                    <a:pt x="223" y="479"/>
                  </a:lnTo>
                  <a:lnTo>
                    <a:pt x="202" y="489"/>
                  </a:lnTo>
                  <a:lnTo>
                    <a:pt x="183" y="498"/>
                  </a:lnTo>
                  <a:lnTo>
                    <a:pt x="163" y="504"/>
                  </a:lnTo>
                  <a:lnTo>
                    <a:pt x="145" y="507"/>
                  </a:lnTo>
                  <a:lnTo>
                    <a:pt x="129" y="507"/>
                  </a:lnTo>
                  <a:lnTo>
                    <a:pt x="123" y="505"/>
                  </a:lnTo>
                  <a:lnTo>
                    <a:pt x="111" y="499"/>
                  </a:lnTo>
                  <a:lnTo>
                    <a:pt x="91" y="489"/>
                  </a:lnTo>
                  <a:lnTo>
                    <a:pt x="69" y="475"/>
                  </a:lnTo>
                  <a:lnTo>
                    <a:pt x="47" y="454"/>
                  </a:lnTo>
                  <a:lnTo>
                    <a:pt x="26" y="429"/>
                  </a:lnTo>
                  <a:lnTo>
                    <a:pt x="9" y="398"/>
                  </a:lnTo>
                  <a:lnTo>
                    <a:pt x="1" y="360"/>
                  </a:lnTo>
                  <a:lnTo>
                    <a:pt x="0" y="316"/>
                  </a:lnTo>
                  <a:lnTo>
                    <a:pt x="2" y="267"/>
                  </a:lnTo>
                  <a:lnTo>
                    <a:pt x="12" y="215"/>
                  </a:lnTo>
                  <a:lnTo>
                    <a:pt x="27" y="165"/>
                  </a:lnTo>
                  <a:lnTo>
                    <a:pt x="48" y="117"/>
                  </a:lnTo>
                  <a:lnTo>
                    <a:pt x="75" y="74"/>
                  </a:lnTo>
                  <a:lnTo>
                    <a:pt x="106" y="41"/>
                  </a:lnTo>
                  <a:lnTo>
                    <a:pt x="144" y="18"/>
                  </a:lnTo>
                  <a:close/>
                </a:path>
              </a:pathLst>
            </a:custGeom>
            <a:solidFill>
              <a:srgbClr val="E5D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7"/>
            <p:cNvSpPr>
              <a:spLocks/>
            </p:cNvSpPr>
            <p:nvPr/>
          </p:nvSpPr>
          <p:spPr bwMode="auto">
            <a:xfrm>
              <a:off x="479425" y="2766218"/>
              <a:ext cx="230188" cy="377825"/>
            </a:xfrm>
            <a:custGeom>
              <a:avLst/>
              <a:gdLst>
                <a:gd name="T0" fmla="*/ 137 w 435"/>
                <a:gd name="T1" fmla="*/ 14 h 476"/>
                <a:gd name="T2" fmla="*/ 158 w 435"/>
                <a:gd name="T3" fmla="*/ 7 h 476"/>
                <a:gd name="T4" fmla="*/ 181 w 435"/>
                <a:gd name="T5" fmla="*/ 2 h 476"/>
                <a:gd name="T6" fmla="*/ 209 w 435"/>
                <a:gd name="T7" fmla="*/ 0 h 476"/>
                <a:gd name="T8" fmla="*/ 237 w 435"/>
                <a:gd name="T9" fmla="*/ 0 h 476"/>
                <a:gd name="T10" fmla="*/ 266 w 435"/>
                <a:gd name="T11" fmla="*/ 2 h 476"/>
                <a:gd name="T12" fmla="*/ 297 w 435"/>
                <a:gd name="T13" fmla="*/ 6 h 476"/>
                <a:gd name="T14" fmla="*/ 324 w 435"/>
                <a:gd name="T15" fmla="*/ 14 h 476"/>
                <a:gd name="T16" fmla="*/ 352 w 435"/>
                <a:gd name="T17" fmla="*/ 24 h 476"/>
                <a:gd name="T18" fmla="*/ 377 w 435"/>
                <a:gd name="T19" fmla="*/ 37 h 476"/>
                <a:gd name="T20" fmla="*/ 398 w 435"/>
                <a:gd name="T21" fmla="*/ 52 h 476"/>
                <a:gd name="T22" fmla="*/ 416 w 435"/>
                <a:gd name="T23" fmla="*/ 72 h 476"/>
                <a:gd name="T24" fmla="*/ 428 w 435"/>
                <a:gd name="T25" fmla="*/ 94 h 476"/>
                <a:gd name="T26" fmla="*/ 435 w 435"/>
                <a:gd name="T27" fmla="*/ 120 h 476"/>
                <a:gd name="T28" fmla="*/ 435 w 435"/>
                <a:gd name="T29" fmla="*/ 149 h 476"/>
                <a:gd name="T30" fmla="*/ 428 w 435"/>
                <a:gd name="T31" fmla="*/ 181 h 476"/>
                <a:gd name="T32" fmla="*/ 413 w 435"/>
                <a:gd name="T33" fmla="*/ 218 h 476"/>
                <a:gd name="T34" fmla="*/ 398 w 435"/>
                <a:gd name="T35" fmla="*/ 245 h 476"/>
                <a:gd name="T36" fmla="*/ 383 w 435"/>
                <a:gd name="T37" fmla="*/ 271 h 476"/>
                <a:gd name="T38" fmla="*/ 366 w 435"/>
                <a:gd name="T39" fmla="*/ 297 h 476"/>
                <a:gd name="T40" fmla="*/ 348 w 435"/>
                <a:gd name="T41" fmla="*/ 321 h 476"/>
                <a:gd name="T42" fmla="*/ 328 w 435"/>
                <a:gd name="T43" fmla="*/ 343 h 476"/>
                <a:gd name="T44" fmla="*/ 310 w 435"/>
                <a:gd name="T45" fmla="*/ 366 h 476"/>
                <a:gd name="T46" fmla="*/ 291 w 435"/>
                <a:gd name="T47" fmla="*/ 386 h 476"/>
                <a:gd name="T48" fmla="*/ 270 w 435"/>
                <a:gd name="T49" fmla="*/ 404 h 476"/>
                <a:gd name="T50" fmla="*/ 251 w 435"/>
                <a:gd name="T51" fmla="*/ 421 h 476"/>
                <a:gd name="T52" fmla="*/ 231 w 435"/>
                <a:gd name="T53" fmla="*/ 435 h 476"/>
                <a:gd name="T54" fmla="*/ 212 w 435"/>
                <a:gd name="T55" fmla="*/ 449 h 476"/>
                <a:gd name="T56" fmla="*/ 193 w 435"/>
                <a:gd name="T57" fmla="*/ 459 h 476"/>
                <a:gd name="T58" fmla="*/ 175 w 435"/>
                <a:gd name="T59" fmla="*/ 467 h 476"/>
                <a:gd name="T60" fmla="*/ 156 w 435"/>
                <a:gd name="T61" fmla="*/ 473 h 476"/>
                <a:gd name="T62" fmla="*/ 138 w 435"/>
                <a:gd name="T63" fmla="*/ 476 h 476"/>
                <a:gd name="T64" fmla="*/ 123 w 435"/>
                <a:gd name="T65" fmla="*/ 476 h 476"/>
                <a:gd name="T66" fmla="*/ 119 w 435"/>
                <a:gd name="T67" fmla="*/ 474 h 476"/>
                <a:gd name="T68" fmla="*/ 105 w 435"/>
                <a:gd name="T69" fmla="*/ 469 h 476"/>
                <a:gd name="T70" fmla="*/ 87 w 435"/>
                <a:gd name="T71" fmla="*/ 459 h 476"/>
                <a:gd name="T72" fmla="*/ 66 w 435"/>
                <a:gd name="T73" fmla="*/ 445 h 476"/>
                <a:gd name="T74" fmla="*/ 44 w 435"/>
                <a:gd name="T75" fmla="*/ 426 h 476"/>
                <a:gd name="T76" fmla="*/ 25 w 435"/>
                <a:gd name="T77" fmla="*/ 402 h 476"/>
                <a:gd name="T78" fmla="*/ 9 w 435"/>
                <a:gd name="T79" fmla="*/ 373 h 476"/>
                <a:gd name="T80" fmla="*/ 1 w 435"/>
                <a:gd name="T81" fmla="*/ 337 h 476"/>
                <a:gd name="T82" fmla="*/ 0 w 435"/>
                <a:gd name="T83" fmla="*/ 296 h 476"/>
                <a:gd name="T84" fmla="*/ 4 w 435"/>
                <a:gd name="T85" fmla="*/ 249 h 476"/>
                <a:gd name="T86" fmla="*/ 12 w 435"/>
                <a:gd name="T87" fmla="*/ 200 h 476"/>
                <a:gd name="T88" fmla="*/ 28 w 435"/>
                <a:gd name="T89" fmla="*/ 153 h 476"/>
                <a:gd name="T90" fmla="*/ 47 w 435"/>
                <a:gd name="T91" fmla="*/ 107 h 476"/>
                <a:gd name="T92" fmla="*/ 72 w 435"/>
                <a:gd name="T93" fmla="*/ 68 h 476"/>
                <a:gd name="T94" fmla="*/ 102 w 435"/>
                <a:gd name="T95" fmla="*/ 35 h 476"/>
                <a:gd name="T96" fmla="*/ 137 w 435"/>
                <a:gd name="T97" fmla="*/ 1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 h="476">
                  <a:moveTo>
                    <a:pt x="137" y="14"/>
                  </a:moveTo>
                  <a:lnTo>
                    <a:pt x="158" y="7"/>
                  </a:lnTo>
                  <a:lnTo>
                    <a:pt x="181" y="2"/>
                  </a:lnTo>
                  <a:lnTo>
                    <a:pt x="209" y="0"/>
                  </a:lnTo>
                  <a:lnTo>
                    <a:pt x="237" y="0"/>
                  </a:lnTo>
                  <a:lnTo>
                    <a:pt x="266" y="2"/>
                  </a:lnTo>
                  <a:lnTo>
                    <a:pt x="297" y="6"/>
                  </a:lnTo>
                  <a:lnTo>
                    <a:pt x="324" y="14"/>
                  </a:lnTo>
                  <a:lnTo>
                    <a:pt x="352" y="24"/>
                  </a:lnTo>
                  <a:lnTo>
                    <a:pt x="377" y="37"/>
                  </a:lnTo>
                  <a:lnTo>
                    <a:pt x="398" y="52"/>
                  </a:lnTo>
                  <a:lnTo>
                    <a:pt x="416" y="72"/>
                  </a:lnTo>
                  <a:lnTo>
                    <a:pt x="428" y="94"/>
                  </a:lnTo>
                  <a:lnTo>
                    <a:pt x="435" y="120"/>
                  </a:lnTo>
                  <a:lnTo>
                    <a:pt x="435" y="149"/>
                  </a:lnTo>
                  <a:lnTo>
                    <a:pt x="428" y="181"/>
                  </a:lnTo>
                  <a:lnTo>
                    <a:pt x="413" y="218"/>
                  </a:lnTo>
                  <a:lnTo>
                    <a:pt x="398" y="245"/>
                  </a:lnTo>
                  <a:lnTo>
                    <a:pt x="383" y="271"/>
                  </a:lnTo>
                  <a:lnTo>
                    <a:pt x="366" y="297"/>
                  </a:lnTo>
                  <a:lnTo>
                    <a:pt x="348" y="321"/>
                  </a:lnTo>
                  <a:lnTo>
                    <a:pt x="328" y="343"/>
                  </a:lnTo>
                  <a:lnTo>
                    <a:pt x="310" y="366"/>
                  </a:lnTo>
                  <a:lnTo>
                    <a:pt x="291" y="386"/>
                  </a:lnTo>
                  <a:lnTo>
                    <a:pt x="270" y="404"/>
                  </a:lnTo>
                  <a:lnTo>
                    <a:pt x="251" y="421"/>
                  </a:lnTo>
                  <a:lnTo>
                    <a:pt x="231" y="435"/>
                  </a:lnTo>
                  <a:lnTo>
                    <a:pt x="212" y="449"/>
                  </a:lnTo>
                  <a:lnTo>
                    <a:pt x="193" y="459"/>
                  </a:lnTo>
                  <a:lnTo>
                    <a:pt x="175" y="467"/>
                  </a:lnTo>
                  <a:lnTo>
                    <a:pt x="156" y="473"/>
                  </a:lnTo>
                  <a:lnTo>
                    <a:pt x="138" y="476"/>
                  </a:lnTo>
                  <a:lnTo>
                    <a:pt x="123" y="476"/>
                  </a:lnTo>
                  <a:lnTo>
                    <a:pt x="119" y="474"/>
                  </a:lnTo>
                  <a:lnTo>
                    <a:pt x="105" y="469"/>
                  </a:lnTo>
                  <a:lnTo>
                    <a:pt x="87" y="459"/>
                  </a:lnTo>
                  <a:lnTo>
                    <a:pt x="66" y="445"/>
                  </a:lnTo>
                  <a:lnTo>
                    <a:pt x="44" y="426"/>
                  </a:lnTo>
                  <a:lnTo>
                    <a:pt x="25" y="402"/>
                  </a:lnTo>
                  <a:lnTo>
                    <a:pt x="9" y="373"/>
                  </a:lnTo>
                  <a:lnTo>
                    <a:pt x="1" y="337"/>
                  </a:lnTo>
                  <a:lnTo>
                    <a:pt x="0" y="296"/>
                  </a:lnTo>
                  <a:lnTo>
                    <a:pt x="4" y="249"/>
                  </a:lnTo>
                  <a:lnTo>
                    <a:pt x="12" y="200"/>
                  </a:lnTo>
                  <a:lnTo>
                    <a:pt x="28" y="153"/>
                  </a:lnTo>
                  <a:lnTo>
                    <a:pt x="47" y="107"/>
                  </a:lnTo>
                  <a:lnTo>
                    <a:pt x="72" y="68"/>
                  </a:lnTo>
                  <a:lnTo>
                    <a:pt x="102" y="35"/>
                  </a:lnTo>
                  <a:lnTo>
                    <a:pt x="137" y="14"/>
                  </a:lnTo>
                  <a:close/>
                </a:path>
              </a:pathLst>
            </a:custGeom>
            <a:solidFill>
              <a:srgbClr val="D6B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8"/>
            <p:cNvSpPr>
              <a:spLocks/>
            </p:cNvSpPr>
            <p:nvPr/>
          </p:nvSpPr>
          <p:spPr bwMode="auto">
            <a:xfrm>
              <a:off x="487363" y="2777331"/>
              <a:ext cx="212725" cy="355600"/>
            </a:xfrm>
            <a:custGeom>
              <a:avLst/>
              <a:gdLst>
                <a:gd name="T0" fmla="*/ 128 w 403"/>
                <a:gd name="T1" fmla="*/ 12 h 448"/>
                <a:gd name="T2" fmla="*/ 147 w 403"/>
                <a:gd name="T3" fmla="*/ 6 h 448"/>
                <a:gd name="T4" fmla="*/ 170 w 403"/>
                <a:gd name="T5" fmla="*/ 2 h 448"/>
                <a:gd name="T6" fmla="*/ 195 w 403"/>
                <a:gd name="T7" fmla="*/ 0 h 448"/>
                <a:gd name="T8" fmla="*/ 220 w 403"/>
                <a:gd name="T9" fmla="*/ 0 h 448"/>
                <a:gd name="T10" fmla="*/ 246 w 403"/>
                <a:gd name="T11" fmla="*/ 3 h 448"/>
                <a:gd name="T12" fmla="*/ 274 w 403"/>
                <a:gd name="T13" fmla="*/ 8 h 448"/>
                <a:gd name="T14" fmla="*/ 299 w 403"/>
                <a:gd name="T15" fmla="*/ 15 h 448"/>
                <a:gd name="T16" fmla="*/ 324 w 403"/>
                <a:gd name="T17" fmla="*/ 25 h 448"/>
                <a:gd name="T18" fmla="*/ 346 w 403"/>
                <a:gd name="T19" fmla="*/ 38 h 448"/>
                <a:gd name="T20" fmla="*/ 365 w 403"/>
                <a:gd name="T21" fmla="*/ 54 h 448"/>
                <a:gd name="T22" fmla="*/ 382 w 403"/>
                <a:gd name="T23" fmla="*/ 71 h 448"/>
                <a:gd name="T24" fmla="*/ 394 w 403"/>
                <a:gd name="T25" fmla="*/ 91 h 448"/>
                <a:gd name="T26" fmla="*/ 401 w 403"/>
                <a:gd name="T27" fmla="*/ 114 h 448"/>
                <a:gd name="T28" fmla="*/ 403 w 403"/>
                <a:gd name="T29" fmla="*/ 141 h 448"/>
                <a:gd name="T30" fmla="*/ 398 w 403"/>
                <a:gd name="T31" fmla="*/ 170 h 448"/>
                <a:gd name="T32" fmla="*/ 386 w 403"/>
                <a:gd name="T33" fmla="*/ 202 h 448"/>
                <a:gd name="T34" fmla="*/ 374 w 403"/>
                <a:gd name="T35" fmla="*/ 227 h 448"/>
                <a:gd name="T36" fmla="*/ 358 w 403"/>
                <a:gd name="T37" fmla="*/ 252 h 448"/>
                <a:gd name="T38" fmla="*/ 343 w 403"/>
                <a:gd name="T39" fmla="*/ 276 h 448"/>
                <a:gd name="T40" fmla="*/ 326 w 403"/>
                <a:gd name="T41" fmla="*/ 299 h 448"/>
                <a:gd name="T42" fmla="*/ 310 w 403"/>
                <a:gd name="T43" fmla="*/ 321 h 448"/>
                <a:gd name="T44" fmla="*/ 292 w 403"/>
                <a:gd name="T45" fmla="*/ 341 h 448"/>
                <a:gd name="T46" fmla="*/ 274 w 403"/>
                <a:gd name="T47" fmla="*/ 361 h 448"/>
                <a:gd name="T48" fmla="*/ 254 w 403"/>
                <a:gd name="T49" fmla="*/ 379 h 448"/>
                <a:gd name="T50" fmla="*/ 236 w 403"/>
                <a:gd name="T51" fmla="*/ 395 h 448"/>
                <a:gd name="T52" fmla="*/ 217 w 403"/>
                <a:gd name="T53" fmla="*/ 409 h 448"/>
                <a:gd name="T54" fmla="*/ 199 w 403"/>
                <a:gd name="T55" fmla="*/ 421 h 448"/>
                <a:gd name="T56" fmla="*/ 181 w 403"/>
                <a:gd name="T57" fmla="*/ 432 h 448"/>
                <a:gd name="T58" fmla="*/ 163 w 403"/>
                <a:gd name="T59" fmla="*/ 439 h 448"/>
                <a:gd name="T60" fmla="*/ 146 w 403"/>
                <a:gd name="T61" fmla="*/ 445 h 448"/>
                <a:gd name="T62" fmla="*/ 131 w 403"/>
                <a:gd name="T63" fmla="*/ 448 h 448"/>
                <a:gd name="T64" fmla="*/ 116 w 403"/>
                <a:gd name="T65" fmla="*/ 448 h 448"/>
                <a:gd name="T66" fmla="*/ 111 w 403"/>
                <a:gd name="T67" fmla="*/ 446 h 448"/>
                <a:gd name="T68" fmla="*/ 99 w 403"/>
                <a:gd name="T69" fmla="*/ 441 h 448"/>
                <a:gd name="T70" fmla="*/ 82 w 403"/>
                <a:gd name="T71" fmla="*/ 432 h 448"/>
                <a:gd name="T72" fmla="*/ 63 w 403"/>
                <a:gd name="T73" fmla="*/ 418 h 448"/>
                <a:gd name="T74" fmla="*/ 42 w 403"/>
                <a:gd name="T75" fmla="*/ 401 h 448"/>
                <a:gd name="T76" fmla="*/ 24 w 403"/>
                <a:gd name="T77" fmla="*/ 378 h 448"/>
                <a:gd name="T78" fmla="*/ 10 w 403"/>
                <a:gd name="T79" fmla="*/ 351 h 448"/>
                <a:gd name="T80" fmla="*/ 2 w 403"/>
                <a:gd name="T81" fmla="*/ 317 h 448"/>
                <a:gd name="T82" fmla="*/ 0 w 403"/>
                <a:gd name="T83" fmla="*/ 278 h 448"/>
                <a:gd name="T84" fmla="*/ 3 w 403"/>
                <a:gd name="T85" fmla="*/ 234 h 448"/>
                <a:gd name="T86" fmla="*/ 12 w 403"/>
                <a:gd name="T87" fmla="*/ 188 h 448"/>
                <a:gd name="T88" fmla="*/ 25 w 403"/>
                <a:gd name="T89" fmla="*/ 143 h 448"/>
                <a:gd name="T90" fmla="*/ 43 w 403"/>
                <a:gd name="T91" fmla="*/ 101 h 448"/>
                <a:gd name="T92" fmla="*/ 67 w 403"/>
                <a:gd name="T93" fmla="*/ 63 h 448"/>
                <a:gd name="T94" fmla="*/ 95 w 403"/>
                <a:gd name="T95" fmla="*/ 32 h 448"/>
                <a:gd name="T96" fmla="*/ 128 w 403"/>
                <a:gd name="T97" fmla="*/ 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448">
                  <a:moveTo>
                    <a:pt x="128" y="12"/>
                  </a:moveTo>
                  <a:lnTo>
                    <a:pt x="147" y="6"/>
                  </a:lnTo>
                  <a:lnTo>
                    <a:pt x="170" y="2"/>
                  </a:lnTo>
                  <a:lnTo>
                    <a:pt x="195" y="0"/>
                  </a:lnTo>
                  <a:lnTo>
                    <a:pt x="220" y="0"/>
                  </a:lnTo>
                  <a:lnTo>
                    <a:pt x="246" y="3"/>
                  </a:lnTo>
                  <a:lnTo>
                    <a:pt x="274" y="8"/>
                  </a:lnTo>
                  <a:lnTo>
                    <a:pt x="299" y="15"/>
                  </a:lnTo>
                  <a:lnTo>
                    <a:pt x="324" y="25"/>
                  </a:lnTo>
                  <a:lnTo>
                    <a:pt x="346" y="38"/>
                  </a:lnTo>
                  <a:lnTo>
                    <a:pt x="365" y="54"/>
                  </a:lnTo>
                  <a:lnTo>
                    <a:pt x="382" y="71"/>
                  </a:lnTo>
                  <a:lnTo>
                    <a:pt x="394" y="91"/>
                  </a:lnTo>
                  <a:lnTo>
                    <a:pt x="401" y="114"/>
                  </a:lnTo>
                  <a:lnTo>
                    <a:pt x="403" y="141"/>
                  </a:lnTo>
                  <a:lnTo>
                    <a:pt x="398" y="170"/>
                  </a:lnTo>
                  <a:lnTo>
                    <a:pt x="386" y="202"/>
                  </a:lnTo>
                  <a:lnTo>
                    <a:pt x="374" y="227"/>
                  </a:lnTo>
                  <a:lnTo>
                    <a:pt x="358" y="252"/>
                  </a:lnTo>
                  <a:lnTo>
                    <a:pt x="343" y="276"/>
                  </a:lnTo>
                  <a:lnTo>
                    <a:pt x="326" y="299"/>
                  </a:lnTo>
                  <a:lnTo>
                    <a:pt x="310" y="321"/>
                  </a:lnTo>
                  <a:lnTo>
                    <a:pt x="292" y="341"/>
                  </a:lnTo>
                  <a:lnTo>
                    <a:pt x="274" y="361"/>
                  </a:lnTo>
                  <a:lnTo>
                    <a:pt x="254" y="379"/>
                  </a:lnTo>
                  <a:lnTo>
                    <a:pt x="236" y="395"/>
                  </a:lnTo>
                  <a:lnTo>
                    <a:pt x="217" y="409"/>
                  </a:lnTo>
                  <a:lnTo>
                    <a:pt x="199" y="421"/>
                  </a:lnTo>
                  <a:lnTo>
                    <a:pt x="181" y="432"/>
                  </a:lnTo>
                  <a:lnTo>
                    <a:pt x="163" y="439"/>
                  </a:lnTo>
                  <a:lnTo>
                    <a:pt x="146" y="445"/>
                  </a:lnTo>
                  <a:lnTo>
                    <a:pt x="131" y="448"/>
                  </a:lnTo>
                  <a:lnTo>
                    <a:pt x="116" y="448"/>
                  </a:lnTo>
                  <a:lnTo>
                    <a:pt x="111" y="446"/>
                  </a:lnTo>
                  <a:lnTo>
                    <a:pt x="99" y="441"/>
                  </a:lnTo>
                  <a:lnTo>
                    <a:pt x="82" y="432"/>
                  </a:lnTo>
                  <a:lnTo>
                    <a:pt x="63" y="418"/>
                  </a:lnTo>
                  <a:lnTo>
                    <a:pt x="42" y="401"/>
                  </a:lnTo>
                  <a:lnTo>
                    <a:pt x="24" y="378"/>
                  </a:lnTo>
                  <a:lnTo>
                    <a:pt x="10" y="351"/>
                  </a:lnTo>
                  <a:lnTo>
                    <a:pt x="2" y="317"/>
                  </a:lnTo>
                  <a:lnTo>
                    <a:pt x="0" y="278"/>
                  </a:lnTo>
                  <a:lnTo>
                    <a:pt x="3" y="234"/>
                  </a:lnTo>
                  <a:lnTo>
                    <a:pt x="12" y="188"/>
                  </a:lnTo>
                  <a:lnTo>
                    <a:pt x="25" y="143"/>
                  </a:lnTo>
                  <a:lnTo>
                    <a:pt x="43" y="101"/>
                  </a:lnTo>
                  <a:lnTo>
                    <a:pt x="67" y="63"/>
                  </a:lnTo>
                  <a:lnTo>
                    <a:pt x="95" y="32"/>
                  </a:lnTo>
                  <a:lnTo>
                    <a:pt x="128" y="12"/>
                  </a:lnTo>
                  <a:close/>
                </a:path>
              </a:pathLst>
            </a:custGeom>
            <a:solidFill>
              <a:srgbClr val="CCA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9"/>
            <p:cNvSpPr>
              <a:spLocks/>
            </p:cNvSpPr>
            <p:nvPr/>
          </p:nvSpPr>
          <p:spPr bwMode="auto">
            <a:xfrm>
              <a:off x="493713" y="2790031"/>
              <a:ext cx="195263" cy="333375"/>
            </a:xfrm>
            <a:custGeom>
              <a:avLst/>
              <a:gdLst>
                <a:gd name="T0" fmla="*/ 119 w 369"/>
                <a:gd name="T1" fmla="*/ 11 h 420"/>
                <a:gd name="T2" fmla="*/ 137 w 369"/>
                <a:gd name="T3" fmla="*/ 5 h 420"/>
                <a:gd name="T4" fmla="*/ 158 w 369"/>
                <a:gd name="T5" fmla="*/ 2 h 420"/>
                <a:gd name="T6" fmla="*/ 180 w 369"/>
                <a:gd name="T7" fmla="*/ 0 h 420"/>
                <a:gd name="T8" fmla="*/ 202 w 369"/>
                <a:gd name="T9" fmla="*/ 1 h 420"/>
                <a:gd name="T10" fmla="*/ 227 w 369"/>
                <a:gd name="T11" fmla="*/ 4 h 420"/>
                <a:gd name="T12" fmla="*/ 251 w 369"/>
                <a:gd name="T13" fmla="*/ 10 h 420"/>
                <a:gd name="T14" fmla="*/ 273 w 369"/>
                <a:gd name="T15" fmla="*/ 17 h 420"/>
                <a:gd name="T16" fmla="*/ 295 w 369"/>
                <a:gd name="T17" fmla="*/ 27 h 420"/>
                <a:gd name="T18" fmla="*/ 316 w 369"/>
                <a:gd name="T19" fmla="*/ 40 h 420"/>
                <a:gd name="T20" fmla="*/ 334 w 369"/>
                <a:gd name="T21" fmla="*/ 54 h 420"/>
                <a:gd name="T22" fmla="*/ 348 w 369"/>
                <a:gd name="T23" fmla="*/ 71 h 420"/>
                <a:gd name="T24" fmla="*/ 361 w 369"/>
                <a:gd name="T25" fmla="*/ 89 h 420"/>
                <a:gd name="T26" fmla="*/ 367 w 369"/>
                <a:gd name="T27" fmla="*/ 111 h 420"/>
                <a:gd name="T28" fmla="*/ 369 w 369"/>
                <a:gd name="T29" fmla="*/ 133 h 420"/>
                <a:gd name="T30" fmla="*/ 366 w 369"/>
                <a:gd name="T31" fmla="*/ 158 h 420"/>
                <a:gd name="T32" fmla="*/ 358 w 369"/>
                <a:gd name="T33" fmla="*/ 186 h 420"/>
                <a:gd name="T34" fmla="*/ 347 w 369"/>
                <a:gd name="T35" fmla="*/ 210 h 420"/>
                <a:gd name="T36" fmla="*/ 334 w 369"/>
                <a:gd name="T37" fmla="*/ 233 h 420"/>
                <a:gd name="T38" fmla="*/ 320 w 369"/>
                <a:gd name="T39" fmla="*/ 256 h 420"/>
                <a:gd name="T40" fmla="*/ 305 w 369"/>
                <a:gd name="T41" fmla="*/ 278 h 420"/>
                <a:gd name="T42" fmla="*/ 290 w 369"/>
                <a:gd name="T43" fmla="*/ 299 h 420"/>
                <a:gd name="T44" fmla="*/ 273 w 369"/>
                <a:gd name="T45" fmla="*/ 318 h 420"/>
                <a:gd name="T46" fmla="*/ 256 w 369"/>
                <a:gd name="T47" fmla="*/ 337 h 420"/>
                <a:gd name="T48" fmla="*/ 238 w 369"/>
                <a:gd name="T49" fmla="*/ 354 h 420"/>
                <a:gd name="T50" fmla="*/ 220 w 369"/>
                <a:gd name="T51" fmla="*/ 369 h 420"/>
                <a:gd name="T52" fmla="*/ 204 w 369"/>
                <a:gd name="T53" fmla="*/ 383 h 420"/>
                <a:gd name="T54" fmla="*/ 186 w 369"/>
                <a:gd name="T55" fmla="*/ 394 h 420"/>
                <a:gd name="T56" fmla="*/ 169 w 369"/>
                <a:gd name="T57" fmla="*/ 404 h 420"/>
                <a:gd name="T58" fmla="*/ 152 w 369"/>
                <a:gd name="T59" fmla="*/ 412 h 420"/>
                <a:gd name="T60" fmla="*/ 136 w 369"/>
                <a:gd name="T61" fmla="*/ 417 h 420"/>
                <a:gd name="T62" fmla="*/ 121 w 369"/>
                <a:gd name="T63" fmla="*/ 420 h 420"/>
                <a:gd name="T64" fmla="*/ 107 w 369"/>
                <a:gd name="T65" fmla="*/ 420 h 420"/>
                <a:gd name="T66" fmla="*/ 103 w 369"/>
                <a:gd name="T67" fmla="*/ 418 h 420"/>
                <a:gd name="T68" fmla="*/ 91 w 369"/>
                <a:gd name="T69" fmla="*/ 414 h 420"/>
                <a:gd name="T70" fmla="*/ 76 w 369"/>
                <a:gd name="T71" fmla="*/ 404 h 420"/>
                <a:gd name="T72" fmla="*/ 57 w 369"/>
                <a:gd name="T73" fmla="*/ 392 h 420"/>
                <a:gd name="T74" fmla="*/ 39 w 369"/>
                <a:gd name="T75" fmla="*/ 375 h 420"/>
                <a:gd name="T76" fmla="*/ 21 w 369"/>
                <a:gd name="T77" fmla="*/ 354 h 420"/>
                <a:gd name="T78" fmla="*/ 8 w 369"/>
                <a:gd name="T79" fmla="*/ 328 h 420"/>
                <a:gd name="T80" fmla="*/ 1 w 369"/>
                <a:gd name="T81" fmla="*/ 297 h 420"/>
                <a:gd name="T82" fmla="*/ 0 w 369"/>
                <a:gd name="T83" fmla="*/ 261 h 420"/>
                <a:gd name="T84" fmla="*/ 3 w 369"/>
                <a:gd name="T85" fmla="*/ 219 h 420"/>
                <a:gd name="T86" fmla="*/ 11 w 369"/>
                <a:gd name="T87" fmla="*/ 176 h 420"/>
                <a:gd name="T88" fmla="*/ 23 w 369"/>
                <a:gd name="T89" fmla="*/ 134 h 420"/>
                <a:gd name="T90" fmla="*/ 42 w 369"/>
                <a:gd name="T91" fmla="*/ 94 h 420"/>
                <a:gd name="T92" fmla="*/ 62 w 369"/>
                <a:gd name="T93" fmla="*/ 59 h 420"/>
                <a:gd name="T94" fmla="*/ 89 w 369"/>
                <a:gd name="T95" fmla="*/ 30 h 420"/>
                <a:gd name="T96" fmla="*/ 119 w 369"/>
                <a:gd name="T97" fmla="*/ 1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 h="420">
                  <a:moveTo>
                    <a:pt x="119" y="11"/>
                  </a:moveTo>
                  <a:lnTo>
                    <a:pt x="137" y="5"/>
                  </a:lnTo>
                  <a:lnTo>
                    <a:pt x="158" y="2"/>
                  </a:lnTo>
                  <a:lnTo>
                    <a:pt x="180" y="0"/>
                  </a:lnTo>
                  <a:lnTo>
                    <a:pt x="202" y="1"/>
                  </a:lnTo>
                  <a:lnTo>
                    <a:pt x="227" y="4"/>
                  </a:lnTo>
                  <a:lnTo>
                    <a:pt x="251" y="10"/>
                  </a:lnTo>
                  <a:lnTo>
                    <a:pt x="273" y="17"/>
                  </a:lnTo>
                  <a:lnTo>
                    <a:pt x="295" y="27"/>
                  </a:lnTo>
                  <a:lnTo>
                    <a:pt x="316" y="40"/>
                  </a:lnTo>
                  <a:lnTo>
                    <a:pt x="334" y="54"/>
                  </a:lnTo>
                  <a:lnTo>
                    <a:pt x="348" y="71"/>
                  </a:lnTo>
                  <a:lnTo>
                    <a:pt x="361" y="89"/>
                  </a:lnTo>
                  <a:lnTo>
                    <a:pt x="367" y="111"/>
                  </a:lnTo>
                  <a:lnTo>
                    <a:pt x="369" y="133"/>
                  </a:lnTo>
                  <a:lnTo>
                    <a:pt x="366" y="158"/>
                  </a:lnTo>
                  <a:lnTo>
                    <a:pt x="358" y="186"/>
                  </a:lnTo>
                  <a:lnTo>
                    <a:pt x="347" y="210"/>
                  </a:lnTo>
                  <a:lnTo>
                    <a:pt x="334" y="233"/>
                  </a:lnTo>
                  <a:lnTo>
                    <a:pt x="320" y="256"/>
                  </a:lnTo>
                  <a:lnTo>
                    <a:pt x="305" y="278"/>
                  </a:lnTo>
                  <a:lnTo>
                    <a:pt x="290" y="299"/>
                  </a:lnTo>
                  <a:lnTo>
                    <a:pt x="273" y="318"/>
                  </a:lnTo>
                  <a:lnTo>
                    <a:pt x="256" y="337"/>
                  </a:lnTo>
                  <a:lnTo>
                    <a:pt x="238" y="354"/>
                  </a:lnTo>
                  <a:lnTo>
                    <a:pt x="220" y="369"/>
                  </a:lnTo>
                  <a:lnTo>
                    <a:pt x="204" y="383"/>
                  </a:lnTo>
                  <a:lnTo>
                    <a:pt x="186" y="394"/>
                  </a:lnTo>
                  <a:lnTo>
                    <a:pt x="169" y="404"/>
                  </a:lnTo>
                  <a:lnTo>
                    <a:pt x="152" y="412"/>
                  </a:lnTo>
                  <a:lnTo>
                    <a:pt x="136" y="417"/>
                  </a:lnTo>
                  <a:lnTo>
                    <a:pt x="121" y="420"/>
                  </a:lnTo>
                  <a:lnTo>
                    <a:pt x="107" y="420"/>
                  </a:lnTo>
                  <a:lnTo>
                    <a:pt x="103" y="418"/>
                  </a:lnTo>
                  <a:lnTo>
                    <a:pt x="91" y="414"/>
                  </a:lnTo>
                  <a:lnTo>
                    <a:pt x="76" y="404"/>
                  </a:lnTo>
                  <a:lnTo>
                    <a:pt x="57" y="392"/>
                  </a:lnTo>
                  <a:lnTo>
                    <a:pt x="39" y="375"/>
                  </a:lnTo>
                  <a:lnTo>
                    <a:pt x="21" y="354"/>
                  </a:lnTo>
                  <a:lnTo>
                    <a:pt x="8" y="328"/>
                  </a:lnTo>
                  <a:lnTo>
                    <a:pt x="1" y="297"/>
                  </a:lnTo>
                  <a:lnTo>
                    <a:pt x="0" y="261"/>
                  </a:lnTo>
                  <a:lnTo>
                    <a:pt x="3" y="219"/>
                  </a:lnTo>
                  <a:lnTo>
                    <a:pt x="11" y="176"/>
                  </a:lnTo>
                  <a:lnTo>
                    <a:pt x="23" y="134"/>
                  </a:lnTo>
                  <a:lnTo>
                    <a:pt x="42" y="94"/>
                  </a:lnTo>
                  <a:lnTo>
                    <a:pt x="62" y="59"/>
                  </a:lnTo>
                  <a:lnTo>
                    <a:pt x="89" y="30"/>
                  </a:lnTo>
                  <a:lnTo>
                    <a:pt x="119" y="11"/>
                  </a:lnTo>
                  <a:close/>
                </a:path>
              </a:pathLst>
            </a:custGeom>
            <a:solidFill>
              <a:srgbClr val="BC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p:nvSpPr>
          <p:spPr bwMode="auto">
            <a:xfrm>
              <a:off x="500063" y="2802731"/>
              <a:ext cx="177800" cy="309562"/>
            </a:xfrm>
            <a:custGeom>
              <a:avLst/>
              <a:gdLst>
                <a:gd name="T0" fmla="*/ 99 w 337"/>
                <a:gd name="T1" fmla="*/ 390 h 390"/>
                <a:gd name="T2" fmla="*/ 95 w 337"/>
                <a:gd name="T3" fmla="*/ 389 h 390"/>
                <a:gd name="T4" fmla="*/ 86 w 337"/>
                <a:gd name="T5" fmla="*/ 384 h 390"/>
                <a:gd name="T6" fmla="*/ 70 w 337"/>
                <a:gd name="T7" fmla="*/ 376 h 390"/>
                <a:gd name="T8" fmla="*/ 54 w 337"/>
                <a:gd name="T9" fmla="*/ 365 h 390"/>
                <a:gd name="T10" fmla="*/ 36 w 337"/>
                <a:gd name="T11" fmla="*/ 349 h 390"/>
                <a:gd name="T12" fmla="*/ 20 w 337"/>
                <a:gd name="T13" fmla="*/ 330 h 390"/>
                <a:gd name="T14" fmla="*/ 8 w 337"/>
                <a:gd name="T15" fmla="*/ 305 h 390"/>
                <a:gd name="T16" fmla="*/ 1 w 337"/>
                <a:gd name="T17" fmla="*/ 276 h 390"/>
                <a:gd name="T18" fmla="*/ 0 w 337"/>
                <a:gd name="T19" fmla="*/ 241 h 390"/>
                <a:gd name="T20" fmla="*/ 2 w 337"/>
                <a:gd name="T21" fmla="*/ 203 h 390"/>
                <a:gd name="T22" fmla="*/ 11 w 337"/>
                <a:gd name="T23" fmla="*/ 163 h 390"/>
                <a:gd name="T24" fmla="*/ 22 w 337"/>
                <a:gd name="T25" fmla="*/ 124 h 390"/>
                <a:gd name="T26" fmla="*/ 38 w 337"/>
                <a:gd name="T27" fmla="*/ 86 h 390"/>
                <a:gd name="T28" fmla="*/ 59 w 337"/>
                <a:gd name="T29" fmla="*/ 54 h 390"/>
                <a:gd name="T30" fmla="*/ 83 w 337"/>
                <a:gd name="T31" fmla="*/ 28 h 390"/>
                <a:gd name="T32" fmla="*/ 112 w 337"/>
                <a:gd name="T33" fmla="*/ 9 h 390"/>
                <a:gd name="T34" fmla="*/ 129 w 337"/>
                <a:gd name="T35" fmla="*/ 4 h 390"/>
                <a:gd name="T36" fmla="*/ 147 w 337"/>
                <a:gd name="T37" fmla="*/ 1 h 390"/>
                <a:gd name="T38" fmla="*/ 166 w 337"/>
                <a:gd name="T39" fmla="*/ 0 h 390"/>
                <a:gd name="T40" fmla="*/ 187 w 337"/>
                <a:gd name="T41" fmla="*/ 1 h 390"/>
                <a:gd name="T42" fmla="*/ 208 w 337"/>
                <a:gd name="T43" fmla="*/ 5 h 390"/>
                <a:gd name="T44" fmla="*/ 228 w 337"/>
                <a:gd name="T45" fmla="*/ 11 h 390"/>
                <a:gd name="T46" fmla="*/ 249 w 337"/>
                <a:gd name="T47" fmla="*/ 19 h 390"/>
                <a:gd name="T48" fmla="*/ 269 w 337"/>
                <a:gd name="T49" fmla="*/ 29 h 390"/>
                <a:gd name="T50" fmla="*/ 285 w 337"/>
                <a:gd name="T51" fmla="*/ 40 h 390"/>
                <a:gd name="T52" fmla="*/ 302 w 337"/>
                <a:gd name="T53" fmla="*/ 53 h 390"/>
                <a:gd name="T54" fmla="*/ 316 w 337"/>
                <a:gd name="T55" fmla="*/ 68 h 390"/>
                <a:gd name="T56" fmla="*/ 326 w 337"/>
                <a:gd name="T57" fmla="*/ 85 h 390"/>
                <a:gd name="T58" fmla="*/ 332 w 337"/>
                <a:gd name="T59" fmla="*/ 104 h 390"/>
                <a:gd name="T60" fmla="*/ 337 w 337"/>
                <a:gd name="T61" fmla="*/ 124 h 390"/>
                <a:gd name="T62" fmla="*/ 335 w 337"/>
                <a:gd name="T63" fmla="*/ 145 h 390"/>
                <a:gd name="T64" fmla="*/ 330 w 337"/>
                <a:gd name="T65" fmla="*/ 167 h 390"/>
                <a:gd name="T66" fmla="*/ 320 w 337"/>
                <a:gd name="T67" fmla="*/ 191 h 390"/>
                <a:gd name="T68" fmla="*/ 310 w 337"/>
                <a:gd name="T69" fmla="*/ 213 h 390"/>
                <a:gd name="T70" fmla="*/ 298 w 337"/>
                <a:gd name="T71" fmla="*/ 234 h 390"/>
                <a:gd name="T72" fmla="*/ 284 w 337"/>
                <a:gd name="T73" fmla="*/ 256 h 390"/>
                <a:gd name="T74" fmla="*/ 270 w 337"/>
                <a:gd name="T75" fmla="*/ 276 h 390"/>
                <a:gd name="T76" fmla="*/ 255 w 337"/>
                <a:gd name="T77" fmla="*/ 294 h 390"/>
                <a:gd name="T78" fmla="*/ 240 w 337"/>
                <a:gd name="T79" fmla="*/ 311 h 390"/>
                <a:gd name="T80" fmla="*/ 223 w 337"/>
                <a:gd name="T81" fmla="*/ 328 h 390"/>
                <a:gd name="T82" fmla="*/ 208 w 337"/>
                <a:gd name="T83" fmla="*/ 342 h 390"/>
                <a:gd name="T84" fmla="*/ 191 w 337"/>
                <a:gd name="T85" fmla="*/ 355 h 390"/>
                <a:gd name="T86" fmla="*/ 174 w 337"/>
                <a:gd name="T87" fmla="*/ 366 h 390"/>
                <a:gd name="T88" fmla="*/ 158 w 337"/>
                <a:gd name="T89" fmla="*/ 375 h 390"/>
                <a:gd name="T90" fmla="*/ 142 w 337"/>
                <a:gd name="T91" fmla="*/ 382 h 390"/>
                <a:gd name="T92" fmla="*/ 127 w 337"/>
                <a:gd name="T93" fmla="*/ 387 h 390"/>
                <a:gd name="T94" fmla="*/ 113 w 337"/>
                <a:gd name="T95" fmla="*/ 390 h 390"/>
                <a:gd name="T96" fmla="*/ 99 w 337"/>
                <a:gd name="T97"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90">
                  <a:moveTo>
                    <a:pt x="99" y="390"/>
                  </a:moveTo>
                  <a:lnTo>
                    <a:pt x="95" y="389"/>
                  </a:lnTo>
                  <a:lnTo>
                    <a:pt x="86" y="384"/>
                  </a:lnTo>
                  <a:lnTo>
                    <a:pt x="70" y="376"/>
                  </a:lnTo>
                  <a:lnTo>
                    <a:pt x="54" y="365"/>
                  </a:lnTo>
                  <a:lnTo>
                    <a:pt x="36" y="349"/>
                  </a:lnTo>
                  <a:lnTo>
                    <a:pt x="20" y="330"/>
                  </a:lnTo>
                  <a:lnTo>
                    <a:pt x="8" y="305"/>
                  </a:lnTo>
                  <a:lnTo>
                    <a:pt x="1" y="276"/>
                  </a:lnTo>
                  <a:lnTo>
                    <a:pt x="0" y="241"/>
                  </a:lnTo>
                  <a:lnTo>
                    <a:pt x="2" y="203"/>
                  </a:lnTo>
                  <a:lnTo>
                    <a:pt x="11" y="163"/>
                  </a:lnTo>
                  <a:lnTo>
                    <a:pt x="22" y="124"/>
                  </a:lnTo>
                  <a:lnTo>
                    <a:pt x="38" y="86"/>
                  </a:lnTo>
                  <a:lnTo>
                    <a:pt x="59" y="54"/>
                  </a:lnTo>
                  <a:lnTo>
                    <a:pt x="83" y="28"/>
                  </a:lnTo>
                  <a:lnTo>
                    <a:pt x="112" y="9"/>
                  </a:lnTo>
                  <a:lnTo>
                    <a:pt x="129" y="4"/>
                  </a:lnTo>
                  <a:lnTo>
                    <a:pt x="147" y="1"/>
                  </a:lnTo>
                  <a:lnTo>
                    <a:pt x="166" y="0"/>
                  </a:lnTo>
                  <a:lnTo>
                    <a:pt x="187" y="1"/>
                  </a:lnTo>
                  <a:lnTo>
                    <a:pt x="208" y="5"/>
                  </a:lnTo>
                  <a:lnTo>
                    <a:pt x="228" y="11"/>
                  </a:lnTo>
                  <a:lnTo>
                    <a:pt x="249" y="19"/>
                  </a:lnTo>
                  <a:lnTo>
                    <a:pt x="269" y="29"/>
                  </a:lnTo>
                  <a:lnTo>
                    <a:pt x="285" y="40"/>
                  </a:lnTo>
                  <a:lnTo>
                    <a:pt x="302" y="53"/>
                  </a:lnTo>
                  <a:lnTo>
                    <a:pt x="316" y="68"/>
                  </a:lnTo>
                  <a:lnTo>
                    <a:pt x="326" y="85"/>
                  </a:lnTo>
                  <a:lnTo>
                    <a:pt x="332" y="104"/>
                  </a:lnTo>
                  <a:lnTo>
                    <a:pt x="337" y="124"/>
                  </a:lnTo>
                  <a:lnTo>
                    <a:pt x="335" y="145"/>
                  </a:lnTo>
                  <a:lnTo>
                    <a:pt x="330" y="167"/>
                  </a:lnTo>
                  <a:lnTo>
                    <a:pt x="320" y="191"/>
                  </a:lnTo>
                  <a:lnTo>
                    <a:pt x="310" y="213"/>
                  </a:lnTo>
                  <a:lnTo>
                    <a:pt x="298" y="234"/>
                  </a:lnTo>
                  <a:lnTo>
                    <a:pt x="284" y="256"/>
                  </a:lnTo>
                  <a:lnTo>
                    <a:pt x="270" y="276"/>
                  </a:lnTo>
                  <a:lnTo>
                    <a:pt x="255" y="294"/>
                  </a:lnTo>
                  <a:lnTo>
                    <a:pt x="240" y="311"/>
                  </a:lnTo>
                  <a:lnTo>
                    <a:pt x="223" y="328"/>
                  </a:lnTo>
                  <a:lnTo>
                    <a:pt x="208" y="342"/>
                  </a:lnTo>
                  <a:lnTo>
                    <a:pt x="191" y="355"/>
                  </a:lnTo>
                  <a:lnTo>
                    <a:pt x="174" y="366"/>
                  </a:lnTo>
                  <a:lnTo>
                    <a:pt x="158" y="375"/>
                  </a:lnTo>
                  <a:lnTo>
                    <a:pt x="142" y="382"/>
                  </a:lnTo>
                  <a:lnTo>
                    <a:pt x="127" y="387"/>
                  </a:lnTo>
                  <a:lnTo>
                    <a:pt x="113" y="390"/>
                  </a:lnTo>
                  <a:lnTo>
                    <a:pt x="99" y="390"/>
                  </a:lnTo>
                  <a:close/>
                </a:path>
              </a:pathLst>
            </a:custGeom>
            <a:solidFill>
              <a:srgbClr val="AF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p:nvSpPr>
          <p:spPr bwMode="auto">
            <a:xfrm>
              <a:off x="711200" y="2772568"/>
              <a:ext cx="36513" cy="122237"/>
            </a:xfrm>
            <a:custGeom>
              <a:avLst/>
              <a:gdLst>
                <a:gd name="T0" fmla="*/ 2 w 68"/>
                <a:gd name="T1" fmla="*/ 150 h 154"/>
                <a:gd name="T2" fmla="*/ 0 w 68"/>
                <a:gd name="T3" fmla="*/ 151 h 154"/>
                <a:gd name="T4" fmla="*/ 2 w 68"/>
                <a:gd name="T5" fmla="*/ 153 h 154"/>
                <a:gd name="T6" fmla="*/ 3 w 68"/>
                <a:gd name="T7" fmla="*/ 154 h 154"/>
                <a:gd name="T8" fmla="*/ 5 w 68"/>
                <a:gd name="T9" fmla="*/ 154 h 154"/>
                <a:gd name="T10" fmla="*/ 34 w 68"/>
                <a:gd name="T11" fmla="*/ 132 h 154"/>
                <a:gd name="T12" fmla="*/ 53 w 68"/>
                <a:gd name="T13" fmla="*/ 107 h 154"/>
                <a:gd name="T14" fmla="*/ 64 w 68"/>
                <a:gd name="T15" fmla="*/ 82 h 154"/>
                <a:gd name="T16" fmla="*/ 68 w 68"/>
                <a:gd name="T17" fmla="*/ 57 h 154"/>
                <a:gd name="T18" fmla="*/ 68 w 68"/>
                <a:gd name="T19" fmla="*/ 34 h 154"/>
                <a:gd name="T20" fmla="*/ 67 w 68"/>
                <a:gd name="T21" fmla="*/ 16 h 154"/>
                <a:gd name="T22" fmla="*/ 64 w 68"/>
                <a:gd name="T23" fmla="*/ 4 h 154"/>
                <a:gd name="T24" fmla="*/ 63 w 68"/>
                <a:gd name="T25" fmla="*/ 0 h 154"/>
                <a:gd name="T26" fmla="*/ 63 w 68"/>
                <a:gd name="T27" fmla="*/ 5 h 154"/>
                <a:gd name="T28" fmla="*/ 63 w 68"/>
                <a:gd name="T29" fmla="*/ 18 h 154"/>
                <a:gd name="T30" fmla="*/ 63 w 68"/>
                <a:gd name="T31" fmla="*/ 38 h 154"/>
                <a:gd name="T32" fmla="*/ 59 w 68"/>
                <a:gd name="T33" fmla="*/ 63 h 154"/>
                <a:gd name="T34" fmla="*/ 52 w 68"/>
                <a:gd name="T35" fmla="*/ 88 h 154"/>
                <a:gd name="T36" fmla="*/ 41 w 68"/>
                <a:gd name="T37" fmla="*/ 112 h 154"/>
                <a:gd name="T38" fmla="*/ 25 w 68"/>
                <a:gd name="T39" fmla="*/ 134 h 154"/>
                <a:gd name="T40" fmla="*/ 2 w 68"/>
                <a:gd name="T41" fmla="*/ 15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54">
                  <a:moveTo>
                    <a:pt x="2" y="150"/>
                  </a:moveTo>
                  <a:lnTo>
                    <a:pt x="0" y="151"/>
                  </a:lnTo>
                  <a:lnTo>
                    <a:pt x="2" y="153"/>
                  </a:lnTo>
                  <a:lnTo>
                    <a:pt x="3" y="154"/>
                  </a:lnTo>
                  <a:lnTo>
                    <a:pt x="5" y="154"/>
                  </a:lnTo>
                  <a:lnTo>
                    <a:pt x="34" y="132"/>
                  </a:lnTo>
                  <a:lnTo>
                    <a:pt x="53" y="107"/>
                  </a:lnTo>
                  <a:lnTo>
                    <a:pt x="64" y="82"/>
                  </a:lnTo>
                  <a:lnTo>
                    <a:pt x="68" y="57"/>
                  </a:lnTo>
                  <a:lnTo>
                    <a:pt x="68" y="34"/>
                  </a:lnTo>
                  <a:lnTo>
                    <a:pt x="67" y="16"/>
                  </a:lnTo>
                  <a:lnTo>
                    <a:pt x="64" y="4"/>
                  </a:lnTo>
                  <a:lnTo>
                    <a:pt x="63" y="0"/>
                  </a:lnTo>
                  <a:lnTo>
                    <a:pt x="63" y="5"/>
                  </a:lnTo>
                  <a:lnTo>
                    <a:pt x="63" y="18"/>
                  </a:lnTo>
                  <a:lnTo>
                    <a:pt x="63" y="38"/>
                  </a:lnTo>
                  <a:lnTo>
                    <a:pt x="59" y="63"/>
                  </a:lnTo>
                  <a:lnTo>
                    <a:pt x="52" y="88"/>
                  </a:lnTo>
                  <a:lnTo>
                    <a:pt x="41" y="112"/>
                  </a:lnTo>
                  <a:lnTo>
                    <a:pt x="25" y="134"/>
                  </a:lnTo>
                  <a:lnTo>
                    <a:pt x="2" y="15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555625" y="2880518"/>
              <a:ext cx="80963" cy="22225"/>
            </a:xfrm>
            <a:custGeom>
              <a:avLst/>
              <a:gdLst>
                <a:gd name="T0" fmla="*/ 17 w 154"/>
                <a:gd name="T1" fmla="*/ 2 h 29"/>
                <a:gd name="T2" fmla="*/ 3 w 154"/>
                <a:gd name="T3" fmla="*/ 0 h 29"/>
                <a:gd name="T4" fmla="*/ 0 w 154"/>
                <a:gd name="T5" fmla="*/ 2 h 29"/>
                <a:gd name="T6" fmla="*/ 3 w 154"/>
                <a:gd name="T7" fmla="*/ 7 h 29"/>
                <a:gd name="T8" fmla="*/ 9 w 154"/>
                <a:gd name="T9" fmla="*/ 10 h 29"/>
                <a:gd name="T10" fmla="*/ 39 w 154"/>
                <a:gd name="T11" fmla="*/ 22 h 29"/>
                <a:gd name="T12" fmla="*/ 67 w 154"/>
                <a:gd name="T13" fmla="*/ 28 h 29"/>
                <a:gd name="T14" fmla="*/ 92 w 154"/>
                <a:gd name="T15" fmla="*/ 29 h 29"/>
                <a:gd name="T16" fmla="*/ 113 w 154"/>
                <a:gd name="T17" fmla="*/ 26 h 29"/>
                <a:gd name="T18" fmla="*/ 131 w 154"/>
                <a:gd name="T19" fmla="*/ 22 h 29"/>
                <a:gd name="T20" fmla="*/ 143 w 154"/>
                <a:gd name="T21" fmla="*/ 17 h 29"/>
                <a:gd name="T22" fmla="*/ 152 w 154"/>
                <a:gd name="T23" fmla="*/ 13 h 29"/>
                <a:gd name="T24" fmla="*/ 154 w 154"/>
                <a:gd name="T25" fmla="*/ 11 h 29"/>
                <a:gd name="T26" fmla="*/ 150 w 154"/>
                <a:gd name="T27" fmla="*/ 11 h 29"/>
                <a:gd name="T28" fmla="*/ 139 w 154"/>
                <a:gd name="T29" fmla="*/ 11 h 29"/>
                <a:gd name="T30" fmla="*/ 122 w 154"/>
                <a:gd name="T31" fmla="*/ 11 h 29"/>
                <a:gd name="T32" fmla="*/ 103 w 154"/>
                <a:gd name="T33" fmla="*/ 11 h 29"/>
                <a:gd name="T34" fmla="*/ 79 w 154"/>
                <a:gd name="T35" fmla="*/ 10 h 29"/>
                <a:gd name="T36" fmla="*/ 57 w 154"/>
                <a:gd name="T37" fmla="*/ 8 h 29"/>
                <a:gd name="T38" fmla="*/ 35 w 154"/>
                <a:gd name="T39" fmla="*/ 6 h 29"/>
                <a:gd name="T40" fmla="*/ 17 w 154"/>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9">
                  <a:moveTo>
                    <a:pt x="17" y="2"/>
                  </a:moveTo>
                  <a:lnTo>
                    <a:pt x="3" y="0"/>
                  </a:lnTo>
                  <a:lnTo>
                    <a:pt x="0" y="2"/>
                  </a:lnTo>
                  <a:lnTo>
                    <a:pt x="3" y="7"/>
                  </a:lnTo>
                  <a:lnTo>
                    <a:pt x="9" y="10"/>
                  </a:lnTo>
                  <a:lnTo>
                    <a:pt x="39" y="22"/>
                  </a:lnTo>
                  <a:lnTo>
                    <a:pt x="67" y="28"/>
                  </a:lnTo>
                  <a:lnTo>
                    <a:pt x="92" y="29"/>
                  </a:lnTo>
                  <a:lnTo>
                    <a:pt x="113" y="26"/>
                  </a:lnTo>
                  <a:lnTo>
                    <a:pt x="131" y="22"/>
                  </a:lnTo>
                  <a:lnTo>
                    <a:pt x="143" y="17"/>
                  </a:lnTo>
                  <a:lnTo>
                    <a:pt x="152" y="13"/>
                  </a:lnTo>
                  <a:lnTo>
                    <a:pt x="154" y="11"/>
                  </a:lnTo>
                  <a:lnTo>
                    <a:pt x="150" y="11"/>
                  </a:lnTo>
                  <a:lnTo>
                    <a:pt x="139" y="11"/>
                  </a:lnTo>
                  <a:lnTo>
                    <a:pt x="122" y="11"/>
                  </a:lnTo>
                  <a:lnTo>
                    <a:pt x="103" y="11"/>
                  </a:lnTo>
                  <a:lnTo>
                    <a:pt x="79" y="10"/>
                  </a:lnTo>
                  <a:lnTo>
                    <a:pt x="57" y="8"/>
                  </a:lnTo>
                  <a:lnTo>
                    <a:pt x="35" y="6"/>
                  </a:lnTo>
                  <a:lnTo>
                    <a:pt x="17" y="2"/>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3"/>
            <p:cNvSpPr>
              <a:spLocks/>
            </p:cNvSpPr>
            <p:nvPr/>
          </p:nvSpPr>
          <p:spPr bwMode="auto">
            <a:xfrm>
              <a:off x="631825" y="2897981"/>
              <a:ext cx="90488" cy="209550"/>
            </a:xfrm>
            <a:custGeom>
              <a:avLst/>
              <a:gdLst>
                <a:gd name="T0" fmla="*/ 153 w 172"/>
                <a:gd name="T1" fmla="*/ 87 h 264"/>
                <a:gd name="T2" fmla="*/ 147 w 172"/>
                <a:gd name="T3" fmla="*/ 95 h 264"/>
                <a:gd name="T4" fmla="*/ 139 w 172"/>
                <a:gd name="T5" fmla="*/ 103 h 264"/>
                <a:gd name="T6" fmla="*/ 132 w 172"/>
                <a:gd name="T7" fmla="*/ 111 h 264"/>
                <a:gd name="T8" fmla="*/ 124 w 172"/>
                <a:gd name="T9" fmla="*/ 118 h 264"/>
                <a:gd name="T10" fmla="*/ 114 w 172"/>
                <a:gd name="T11" fmla="*/ 126 h 264"/>
                <a:gd name="T12" fmla="*/ 106 w 172"/>
                <a:gd name="T13" fmla="*/ 133 h 264"/>
                <a:gd name="T14" fmla="*/ 96 w 172"/>
                <a:gd name="T15" fmla="*/ 140 h 264"/>
                <a:gd name="T16" fmla="*/ 88 w 172"/>
                <a:gd name="T17" fmla="*/ 146 h 264"/>
                <a:gd name="T18" fmla="*/ 79 w 172"/>
                <a:gd name="T19" fmla="*/ 153 h 264"/>
                <a:gd name="T20" fmla="*/ 71 w 172"/>
                <a:gd name="T21" fmla="*/ 160 h 264"/>
                <a:gd name="T22" fmla="*/ 63 w 172"/>
                <a:gd name="T23" fmla="*/ 166 h 264"/>
                <a:gd name="T24" fmla="*/ 54 w 172"/>
                <a:gd name="T25" fmla="*/ 173 h 264"/>
                <a:gd name="T26" fmla="*/ 46 w 172"/>
                <a:gd name="T27" fmla="*/ 180 h 264"/>
                <a:gd name="T28" fmla="*/ 39 w 172"/>
                <a:gd name="T29" fmla="*/ 188 h 264"/>
                <a:gd name="T30" fmla="*/ 32 w 172"/>
                <a:gd name="T31" fmla="*/ 195 h 264"/>
                <a:gd name="T32" fmla="*/ 25 w 172"/>
                <a:gd name="T33" fmla="*/ 204 h 264"/>
                <a:gd name="T34" fmla="*/ 16 w 172"/>
                <a:gd name="T35" fmla="*/ 221 h 264"/>
                <a:gd name="T36" fmla="*/ 7 w 172"/>
                <a:gd name="T37" fmla="*/ 241 h 264"/>
                <a:gd name="T38" fmla="*/ 2 w 172"/>
                <a:gd name="T39" fmla="*/ 258 h 264"/>
                <a:gd name="T40" fmla="*/ 0 w 172"/>
                <a:gd name="T41" fmla="*/ 264 h 264"/>
                <a:gd name="T42" fmla="*/ 6 w 172"/>
                <a:gd name="T43" fmla="*/ 255 h 264"/>
                <a:gd name="T44" fmla="*/ 11 w 172"/>
                <a:gd name="T45" fmla="*/ 245 h 264"/>
                <a:gd name="T46" fmla="*/ 17 w 172"/>
                <a:gd name="T47" fmla="*/ 236 h 264"/>
                <a:gd name="T48" fmla="*/ 24 w 172"/>
                <a:gd name="T49" fmla="*/ 227 h 264"/>
                <a:gd name="T50" fmla="*/ 29 w 172"/>
                <a:gd name="T51" fmla="*/ 219 h 264"/>
                <a:gd name="T52" fmla="*/ 38 w 172"/>
                <a:gd name="T53" fmla="*/ 210 h 264"/>
                <a:gd name="T54" fmla="*/ 46 w 172"/>
                <a:gd name="T55" fmla="*/ 201 h 264"/>
                <a:gd name="T56" fmla="*/ 54 w 172"/>
                <a:gd name="T57" fmla="*/ 192 h 264"/>
                <a:gd name="T58" fmla="*/ 64 w 172"/>
                <a:gd name="T59" fmla="*/ 184 h 264"/>
                <a:gd name="T60" fmla="*/ 74 w 172"/>
                <a:gd name="T61" fmla="*/ 176 h 264"/>
                <a:gd name="T62" fmla="*/ 83 w 172"/>
                <a:gd name="T63" fmla="*/ 168 h 264"/>
                <a:gd name="T64" fmla="*/ 93 w 172"/>
                <a:gd name="T65" fmla="*/ 160 h 264"/>
                <a:gd name="T66" fmla="*/ 102 w 172"/>
                <a:gd name="T67" fmla="*/ 153 h 264"/>
                <a:gd name="T68" fmla="*/ 111 w 172"/>
                <a:gd name="T69" fmla="*/ 145 h 264"/>
                <a:gd name="T70" fmla="*/ 121 w 172"/>
                <a:gd name="T71" fmla="*/ 137 h 264"/>
                <a:gd name="T72" fmla="*/ 131 w 172"/>
                <a:gd name="T73" fmla="*/ 129 h 264"/>
                <a:gd name="T74" fmla="*/ 145 w 172"/>
                <a:gd name="T75" fmla="*/ 115 h 264"/>
                <a:gd name="T76" fmla="*/ 156 w 172"/>
                <a:gd name="T77" fmla="*/ 101 h 264"/>
                <a:gd name="T78" fmla="*/ 164 w 172"/>
                <a:gd name="T79" fmla="*/ 86 h 264"/>
                <a:gd name="T80" fmla="*/ 171 w 172"/>
                <a:gd name="T81" fmla="*/ 71 h 264"/>
                <a:gd name="T82" fmla="*/ 172 w 172"/>
                <a:gd name="T83" fmla="*/ 51 h 264"/>
                <a:gd name="T84" fmla="*/ 171 w 172"/>
                <a:gd name="T85" fmla="*/ 27 h 264"/>
                <a:gd name="T86" fmla="*/ 167 w 172"/>
                <a:gd name="T87" fmla="*/ 8 h 264"/>
                <a:gd name="T88" fmla="*/ 165 w 172"/>
                <a:gd name="T89" fmla="*/ 0 h 264"/>
                <a:gd name="T90" fmla="*/ 167 w 172"/>
                <a:gd name="T91" fmla="*/ 9 h 264"/>
                <a:gd name="T92" fmla="*/ 167 w 172"/>
                <a:gd name="T93" fmla="*/ 32 h 264"/>
                <a:gd name="T94" fmla="*/ 164 w 172"/>
                <a:gd name="T95" fmla="*/ 62 h 264"/>
                <a:gd name="T96" fmla="*/ 153 w 172"/>
                <a:gd name="T97" fmla="*/ 8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264">
                  <a:moveTo>
                    <a:pt x="153" y="87"/>
                  </a:moveTo>
                  <a:lnTo>
                    <a:pt x="147" y="95"/>
                  </a:lnTo>
                  <a:lnTo>
                    <a:pt x="139" y="103"/>
                  </a:lnTo>
                  <a:lnTo>
                    <a:pt x="132" y="111"/>
                  </a:lnTo>
                  <a:lnTo>
                    <a:pt x="124" y="118"/>
                  </a:lnTo>
                  <a:lnTo>
                    <a:pt x="114" y="126"/>
                  </a:lnTo>
                  <a:lnTo>
                    <a:pt x="106" y="133"/>
                  </a:lnTo>
                  <a:lnTo>
                    <a:pt x="96" y="140"/>
                  </a:lnTo>
                  <a:lnTo>
                    <a:pt x="88" y="146"/>
                  </a:lnTo>
                  <a:lnTo>
                    <a:pt x="79" y="153"/>
                  </a:lnTo>
                  <a:lnTo>
                    <a:pt x="71" y="160"/>
                  </a:lnTo>
                  <a:lnTo>
                    <a:pt x="63" y="166"/>
                  </a:lnTo>
                  <a:lnTo>
                    <a:pt x="54" y="173"/>
                  </a:lnTo>
                  <a:lnTo>
                    <a:pt x="46" y="180"/>
                  </a:lnTo>
                  <a:lnTo>
                    <a:pt x="39" y="188"/>
                  </a:lnTo>
                  <a:lnTo>
                    <a:pt x="32" y="195"/>
                  </a:lnTo>
                  <a:lnTo>
                    <a:pt x="25" y="204"/>
                  </a:lnTo>
                  <a:lnTo>
                    <a:pt x="16" y="221"/>
                  </a:lnTo>
                  <a:lnTo>
                    <a:pt x="7" y="241"/>
                  </a:lnTo>
                  <a:lnTo>
                    <a:pt x="2" y="258"/>
                  </a:lnTo>
                  <a:lnTo>
                    <a:pt x="0" y="264"/>
                  </a:lnTo>
                  <a:lnTo>
                    <a:pt x="6" y="255"/>
                  </a:lnTo>
                  <a:lnTo>
                    <a:pt x="11" y="245"/>
                  </a:lnTo>
                  <a:lnTo>
                    <a:pt x="17" y="236"/>
                  </a:lnTo>
                  <a:lnTo>
                    <a:pt x="24" y="227"/>
                  </a:lnTo>
                  <a:lnTo>
                    <a:pt x="29" y="219"/>
                  </a:lnTo>
                  <a:lnTo>
                    <a:pt x="38" y="210"/>
                  </a:lnTo>
                  <a:lnTo>
                    <a:pt x="46" y="201"/>
                  </a:lnTo>
                  <a:lnTo>
                    <a:pt x="54" y="192"/>
                  </a:lnTo>
                  <a:lnTo>
                    <a:pt x="64" y="184"/>
                  </a:lnTo>
                  <a:lnTo>
                    <a:pt x="74" y="176"/>
                  </a:lnTo>
                  <a:lnTo>
                    <a:pt x="83" y="168"/>
                  </a:lnTo>
                  <a:lnTo>
                    <a:pt x="93" y="160"/>
                  </a:lnTo>
                  <a:lnTo>
                    <a:pt x="102" y="153"/>
                  </a:lnTo>
                  <a:lnTo>
                    <a:pt x="111" y="145"/>
                  </a:lnTo>
                  <a:lnTo>
                    <a:pt x="121" y="137"/>
                  </a:lnTo>
                  <a:lnTo>
                    <a:pt x="131" y="129"/>
                  </a:lnTo>
                  <a:lnTo>
                    <a:pt x="145" y="115"/>
                  </a:lnTo>
                  <a:lnTo>
                    <a:pt x="156" y="101"/>
                  </a:lnTo>
                  <a:lnTo>
                    <a:pt x="164" y="86"/>
                  </a:lnTo>
                  <a:lnTo>
                    <a:pt x="171" y="71"/>
                  </a:lnTo>
                  <a:lnTo>
                    <a:pt x="172" y="51"/>
                  </a:lnTo>
                  <a:lnTo>
                    <a:pt x="171" y="27"/>
                  </a:lnTo>
                  <a:lnTo>
                    <a:pt x="167" y="8"/>
                  </a:lnTo>
                  <a:lnTo>
                    <a:pt x="165" y="0"/>
                  </a:lnTo>
                  <a:lnTo>
                    <a:pt x="167" y="9"/>
                  </a:lnTo>
                  <a:lnTo>
                    <a:pt x="167" y="32"/>
                  </a:lnTo>
                  <a:lnTo>
                    <a:pt x="164" y="62"/>
                  </a:lnTo>
                  <a:lnTo>
                    <a:pt x="153" y="87"/>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
            <p:cNvSpPr>
              <a:spLocks/>
            </p:cNvSpPr>
            <p:nvPr/>
          </p:nvSpPr>
          <p:spPr bwMode="auto">
            <a:xfrm>
              <a:off x="685800" y="2893218"/>
              <a:ext cx="41275" cy="19050"/>
            </a:xfrm>
            <a:custGeom>
              <a:avLst/>
              <a:gdLst>
                <a:gd name="T0" fmla="*/ 38 w 78"/>
                <a:gd name="T1" fmla="*/ 9 h 23"/>
                <a:gd name="T2" fmla="*/ 29 w 78"/>
                <a:gd name="T3" fmla="*/ 8 h 23"/>
                <a:gd name="T4" fmla="*/ 21 w 78"/>
                <a:gd name="T5" fmla="*/ 7 h 23"/>
                <a:gd name="T6" fmla="*/ 11 w 78"/>
                <a:gd name="T7" fmla="*/ 8 h 23"/>
                <a:gd name="T8" fmla="*/ 3 w 78"/>
                <a:gd name="T9" fmla="*/ 9 h 23"/>
                <a:gd name="T10" fmla="*/ 2 w 78"/>
                <a:gd name="T11" fmla="*/ 10 h 23"/>
                <a:gd name="T12" fmla="*/ 0 w 78"/>
                <a:gd name="T13" fmla="*/ 11 h 23"/>
                <a:gd name="T14" fmla="*/ 0 w 78"/>
                <a:gd name="T15" fmla="*/ 13 h 23"/>
                <a:gd name="T16" fmla="*/ 0 w 78"/>
                <a:gd name="T17" fmla="*/ 14 h 23"/>
                <a:gd name="T18" fmla="*/ 3 w 78"/>
                <a:gd name="T19" fmla="*/ 17 h 23"/>
                <a:gd name="T20" fmla="*/ 6 w 78"/>
                <a:gd name="T21" fmla="*/ 19 h 23"/>
                <a:gd name="T22" fmla="*/ 10 w 78"/>
                <a:gd name="T23" fmla="*/ 21 h 23"/>
                <a:gd name="T24" fmla="*/ 14 w 78"/>
                <a:gd name="T25" fmla="*/ 22 h 23"/>
                <a:gd name="T26" fmla="*/ 21 w 78"/>
                <a:gd name="T27" fmla="*/ 23 h 23"/>
                <a:gd name="T28" fmla="*/ 28 w 78"/>
                <a:gd name="T29" fmla="*/ 22 h 23"/>
                <a:gd name="T30" fmla="*/ 36 w 78"/>
                <a:gd name="T31" fmla="*/ 22 h 23"/>
                <a:gd name="T32" fmla="*/ 42 w 78"/>
                <a:gd name="T33" fmla="*/ 20 h 23"/>
                <a:gd name="T34" fmla="*/ 53 w 78"/>
                <a:gd name="T35" fmla="*/ 15 h 23"/>
                <a:gd name="T36" fmla="*/ 65 w 78"/>
                <a:gd name="T37" fmla="*/ 8 h 23"/>
                <a:gd name="T38" fmla="*/ 74 w 78"/>
                <a:gd name="T39" fmla="*/ 3 h 23"/>
                <a:gd name="T40" fmla="*/ 78 w 78"/>
                <a:gd name="T41" fmla="*/ 0 h 23"/>
                <a:gd name="T42" fmla="*/ 74 w 78"/>
                <a:gd name="T43" fmla="*/ 2 h 23"/>
                <a:gd name="T44" fmla="*/ 64 w 78"/>
                <a:gd name="T45" fmla="*/ 5 h 23"/>
                <a:gd name="T46" fmla="*/ 50 w 78"/>
                <a:gd name="T47" fmla="*/ 8 h 23"/>
                <a:gd name="T48" fmla="*/ 38 w 78"/>
                <a:gd name="T4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23">
                  <a:moveTo>
                    <a:pt x="38" y="9"/>
                  </a:moveTo>
                  <a:lnTo>
                    <a:pt x="29" y="8"/>
                  </a:lnTo>
                  <a:lnTo>
                    <a:pt x="21" y="7"/>
                  </a:lnTo>
                  <a:lnTo>
                    <a:pt x="11" y="8"/>
                  </a:lnTo>
                  <a:lnTo>
                    <a:pt x="3" y="9"/>
                  </a:lnTo>
                  <a:lnTo>
                    <a:pt x="2" y="10"/>
                  </a:lnTo>
                  <a:lnTo>
                    <a:pt x="0" y="11"/>
                  </a:lnTo>
                  <a:lnTo>
                    <a:pt x="0" y="13"/>
                  </a:lnTo>
                  <a:lnTo>
                    <a:pt x="0" y="14"/>
                  </a:lnTo>
                  <a:lnTo>
                    <a:pt x="3" y="17"/>
                  </a:lnTo>
                  <a:lnTo>
                    <a:pt x="6" y="19"/>
                  </a:lnTo>
                  <a:lnTo>
                    <a:pt x="10" y="21"/>
                  </a:lnTo>
                  <a:lnTo>
                    <a:pt x="14" y="22"/>
                  </a:lnTo>
                  <a:lnTo>
                    <a:pt x="21" y="23"/>
                  </a:lnTo>
                  <a:lnTo>
                    <a:pt x="28" y="22"/>
                  </a:lnTo>
                  <a:lnTo>
                    <a:pt x="36" y="22"/>
                  </a:lnTo>
                  <a:lnTo>
                    <a:pt x="42" y="20"/>
                  </a:lnTo>
                  <a:lnTo>
                    <a:pt x="53" y="15"/>
                  </a:lnTo>
                  <a:lnTo>
                    <a:pt x="65" y="8"/>
                  </a:lnTo>
                  <a:lnTo>
                    <a:pt x="74" y="3"/>
                  </a:lnTo>
                  <a:lnTo>
                    <a:pt x="78" y="0"/>
                  </a:lnTo>
                  <a:lnTo>
                    <a:pt x="74" y="2"/>
                  </a:lnTo>
                  <a:lnTo>
                    <a:pt x="64" y="5"/>
                  </a:lnTo>
                  <a:lnTo>
                    <a:pt x="50" y="8"/>
                  </a:lnTo>
                  <a:lnTo>
                    <a:pt x="38" y="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45"/>
            <p:cNvSpPr>
              <a:spLocks/>
            </p:cNvSpPr>
            <p:nvPr/>
          </p:nvSpPr>
          <p:spPr bwMode="auto">
            <a:xfrm>
              <a:off x="584200" y="3029743"/>
              <a:ext cx="65088" cy="11112"/>
            </a:xfrm>
            <a:custGeom>
              <a:avLst/>
              <a:gdLst>
                <a:gd name="T0" fmla="*/ 71 w 125"/>
                <a:gd name="T1" fmla="*/ 1 h 13"/>
                <a:gd name="T2" fmla="*/ 61 w 125"/>
                <a:gd name="T3" fmla="*/ 0 h 13"/>
                <a:gd name="T4" fmla="*/ 51 w 125"/>
                <a:gd name="T5" fmla="*/ 2 h 13"/>
                <a:gd name="T6" fmla="*/ 42 w 125"/>
                <a:gd name="T7" fmla="*/ 5 h 13"/>
                <a:gd name="T8" fmla="*/ 32 w 125"/>
                <a:gd name="T9" fmla="*/ 6 h 13"/>
                <a:gd name="T10" fmla="*/ 25 w 125"/>
                <a:gd name="T11" fmla="*/ 5 h 13"/>
                <a:gd name="T12" fmla="*/ 17 w 125"/>
                <a:gd name="T13" fmla="*/ 4 h 13"/>
                <a:gd name="T14" fmla="*/ 8 w 125"/>
                <a:gd name="T15" fmla="*/ 4 h 13"/>
                <a:gd name="T16" fmla="*/ 1 w 125"/>
                <a:gd name="T17" fmla="*/ 3 h 13"/>
                <a:gd name="T18" fmla="*/ 0 w 125"/>
                <a:gd name="T19" fmla="*/ 3 h 13"/>
                <a:gd name="T20" fmla="*/ 0 w 125"/>
                <a:gd name="T21" fmla="*/ 4 h 13"/>
                <a:gd name="T22" fmla="*/ 0 w 125"/>
                <a:gd name="T23" fmla="*/ 6 h 13"/>
                <a:gd name="T24" fmla="*/ 0 w 125"/>
                <a:gd name="T25" fmla="*/ 6 h 13"/>
                <a:gd name="T26" fmla="*/ 10 w 125"/>
                <a:gd name="T27" fmla="*/ 9 h 13"/>
                <a:gd name="T28" fmla="*/ 18 w 125"/>
                <a:gd name="T29" fmla="*/ 11 h 13"/>
                <a:gd name="T30" fmla="*/ 26 w 125"/>
                <a:gd name="T31" fmla="*/ 12 h 13"/>
                <a:gd name="T32" fmla="*/ 36 w 125"/>
                <a:gd name="T33" fmla="*/ 13 h 13"/>
                <a:gd name="T34" fmla="*/ 44 w 125"/>
                <a:gd name="T35" fmla="*/ 13 h 13"/>
                <a:gd name="T36" fmla="*/ 51 w 125"/>
                <a:gd name="T37" fmla="*/ 12 h 13"/>
                <a:gd name="T38" fmla="*/ 58 w 125"/>
                <a:gd name="T39" fmla="*/ 11 h 13"/>
                <a:gd name="T40" fmla="*/ 65 w 125"/>
                <a:gd name="T41" fmla="*/ 9 h 13"/>
                <a:gd name="T42" fmla="*/ 71 w 125"/>
                <a:gd name="T43" fmla="*/ 8 h 13"/>
                <a:gd name="T44" fmla="*/ 78 w 125"/>
                <a:gd name="T45" fmla="*/ 8 h 13"/>
                <a:gd name="T46" fmla="*/ 85 w 125"/>
                <a:gd name="T47" fmla="*/ 9 h 13"/>
                <a:gd name="T48" fmla="*/ 93 w 125"/>
                <a:gd name="T49" fmla="*/ 11 h 13"/>
                <a:gd name="T50" fmla="*/ 104 w 125"/>
                <a:gd name="T51" fmla="*/ 11 h 13"/>
                <a:gd name="T52" fmla="*/ 114 w 125"/>
                <a:gd name="T53" fmla="*/ 7 h 13"/>
                <a:gd name="T54" fmla="*/ 122 w 125"/>
                <a:gd name="T55" fmla="*/ 2 h 13"/>
                <a:gd name="T56" fmla="*/ 125 w 125"/>
                <a:gd name="T57" fmla="*/ 0 h 13"/>
                <a:gd name="T58" fmla="*/ 124 w 125"/>
                <a:gd name="T59" fmla="*/ 0 h 13"/>
                <a:gd name="T60" fmla="*/ 121 w 125"/>
                <a:gd name="T61" fmla="*/ 2 h 13"/>
                <a:gd name="T62" fmla="*/ 117 w 125"/>
                <a:gd name="T63" fmla="*/ 3 h 13"/>
                <a:gd name="T64" fmla="*/ 111 w 125"/>
                <a:gd name="T65" fmla="*/ 4 h 13"/>
                <a:gd name="T66" fmla="*/ 103 w 125"/>
                <a:gd name="T67" fmla="*/ 5 h 13"/>
                <a:gd name="T68" fmla="*/ 93 w 125"/>
                <a:gd name="T69" fmla="*/ 5 h 13"/>
                <a:gd name="T70" fmla="*/ 83 w 125"/>
                <a:gd name="T71" fmla="*/ 4 h 13"/>
                <a:gd name="T72" fmla="*/ 71 w 125"/>
                <a:gd name="T7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3">
                  <a:moveTo>
                    <a:pt x="71" y="1"/>
                  </a:moveTo>
                  <a:lnTo>
                    <a:pt x="61" y="0"/>
                  </a:lnTo>
                  <a:lnTo>
                    <a:pt x="51" y="2"/>
                  </a:lnTo>
                  <a:lnTo>
                    <a:pt x="42" y="5"/>
                  </a:lnTo>
                  <a:lnTo>
                    <a:pt x="32" y="6"/>
                  </a:lnTo>
                  <a:lnTo>
                    <a:pt x="25" y="5"/>
                  </a:lnTo>
                  <a:lnTo>
                    <a:pt x="17" y="4"/>
                  </a:lnTo>
                  <a:lnTo>
                    <a:pt x="8" y="4"/>
                  </a:lnTo>
                  <a:lnTo>
                    <a:pt x="1" y="3"/>
                  </a:lnTo>
                  <a:lnTo>
                    <a:pt x="0" y="3"/>
                  </a:lnTo>
                  <a:lnTo>
                    <a:pt x="0" y="4"/>
                  </a:lnTo>
                  <a:lnTo>
                    <a:pt x="0" y="6"/>
                  </a:lnTo>
                  <a:lnTo>
                    <a:pt x="0" y="6"/>
                  </a:lnTo>
                  <a:lnTo>
                    <a:pt x="10" y="9"/>
                  </a:lnTo>
                  <a:lnTo>
                    <a:pt x="18" y="11"/>
                  </a:lnTo>
                  <a:lnTo>
                    <a:pt x="26" y="12"/>
                  </a:lnTo>
                  <a:lnTo>
                    <a:pt x="36" y="13"/>
                  </a:lnTo>
                  <a:lnTo>
                    <a:pt x="44" y="13"/>
                  </a:lnTo>
                  <a:lnTo>
                    <a:pt x="51" y="12"/>
                  </a:lnTo>
                  <a:lnTo>
                    <a:pt x="58" y="11"/>
                  </a:lnTo>
                  <a:lnTo>
                    <a:pt x="65" y="9"/>
                  </a:lnTo>
                  <a:lnTo>
                    <a:pt x="71" y="8"/>
                  </a:lnTo>
                  <a:lnTo>
                    <a:pt x="78" y="8"/>
                  </a:lnTo>
                  <a:lnTo>
                    <a:pt x="85" y="9"/>
                  </a:lnTo>
                  <a:lnTo>
                    <a:pt x="93" y="11"/>
                  </a:lnTo>
                  <a:lnTo>
                    <a:pt x="104" y="11"/>
                  </a:lnTo>
                  <a:lnTo>
                    <a:pt x="114" y="7"/>
                  </a:lnTo>
                  <a:lnTo>
                    <a:pt x="122" y="2"/>
                  </a:lnTo>
                  <a:lnTo>
                    <a:pt x="125" y="0"/>
                  </a:lnTo>
                  <a:lnTo>
                    <a:pt x="124" y="0"/>
                  </a:lnTo>
                  <a:lnTo>
                    <a:pt x="121" y="2"/>
                  </a:lnTo>
                  <a:lnTo>
                    <a:pt x="117" y="3"/>
                  </a:lnTo>
                  <a:lnTo>
                    <a:pt x="111" y="4"/>
                  </a:lnTo>
                  <a:lnTo>
                    <a:pt x="103" y="5"/>
                  </a:lnTo>
                  <a:lnTo>
                    <a:pt x="93" y="5"/>
                  </a:lnTo>
                  <a:lnTo>
                    <a:pt x="83" y="4"/>
                  </a:lnTo>
                  <a:lnTo>
                    <a:pt x="71" y="1"/>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6"/>
            <p:cNvSpPr>
              <a:spLocks/>
            </p:cNvSpPr>
            <p:nvPr/>
          </p:nvSpPr>
          <p:spPr bwMode="auto">
            <a:xfrm>
              <a:off x="608013" y="3056731"/>
              <a:ext cx="31750" cy="9525"/>
            </a:xfrm>
            <a:custGeom>
              <a:avLst/>
              <a:gdLst>
                <a:gd name="T0" fmla="*/ 31 w 59"/>
                <a:gd name="T1" fmla="*/ 5 h 13"/>
                <a:gd name="T2" fmla="*/ 24 w 59"/>
                <a:gd name="T3" fmla="*/ 4 h 13"/>
                <a:gd name="T4" fmla="*/ 17 w 59"/>
                <a:gd name="T5" fmla="*/ 3 h 13"/>
                <a:gd name="T6" fmla="*/ 10 w 59"/>
                <a:gd name="T7" fmla="*/ 2 h 13"/>
                <a:gd name="T8" fmla="*/ 3 w 59"/>
                <a:gd name="T9" fmla="*/ 1 h 13"/>
                <a:gd name="T10" fmla="*/ 2 w 59"/>
                <a:gd name="T11" fmla="*/ 1 h 13"/>
                <a:gd name="T12" fmla="*/ 0 w 59"/>
                <a:gd name="T13" fmla="*/ 3 h 13"/>
                <a:gd name="T14" fmla="*/ 0 w 59"/>
                <a:gd name="T15" fmla="*/ 4 h 13"/>
                <a:gd name="T16" fmla="*/ 2 w 59"/>
                <a:gd name="T17" fmla="*/ 5 h 13"/>
                <a:gd name="T18" fmla="*/ 17 w 59"/>
                <a:gd name="T19" fmla="*/ 10 h 13"/>
                <a:gd name="T20" fmla="*/ 29 w 59"/>
                <a:gd name="T21" fmla="*/ 12 h 13"/>
                <a:gd name="T22" fmla="*/ 39 w 59"/>
                <a:gd name="T23" fmla="*/ 13 h 13"/>
                <a:gd name="T24" fmla="*/ 47 w 59"/>
                <a:gd name="T25" fmla="*/ 11 h 13"/>
                <a:gd name="T26" fmla="*/ 52 w 59"/>
                <a:gd name="T27" fmla="*/ 9 h 13"/>
                <a:gd name="T28" fmla="*/ 56 w 59"/>
                <a:gd name="T29" fmla="*/ 6 h 13"/>
                <a:gd name="T30" fmla="*/ 57 w 59"/>
                <a:gd name="T31" fmla="*/ 3 h 13"/>
                <a:gd name="T32" fmla="*/ 59 w 59"/>
                <a:gd name="T33" fmla="*/ 0 h 13"/>
                <a:gd name="T34" fmla="*/ 56 w 59"/>
                <a:gd name="T35" fmla="*/ 1 h 13"/>
                <a:gd name="T36" fmla="*/ 49 w 59"/>
                <a:gd name="T37" fmla="*/ 2 h 13"/>
                <a:gd name="T38" fmla="*/ 39 w 59"/>
                <a:gd name="T39" fmla="*/ 4 h 13"/>
                <a:gd name="T40" fmla="*/ 31 w 59"/>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
                  <a:moveTo>
                    <a:pt x="31" y="5"/>
                  </a:moveTo>
                  <a:lnTo>
                    <a:pt x="24" y="4"/>
                  </a:lnTo>
                  <a:lnTo>
                    <a:pt x="17" y="3"/>
                  </a:lnTo>
                  <a:lnTo>
                    <a:pt x="10" y="2"/>
                  </a:lnTo>
                  <a:lnTo>
                    <a:pt x="3" y="1"/>
                  </a:lnTo>
                  <a:lnTo>
                    <a:pt x="2" y="1"/>
                  </a:lnTo>
                  <a:lnTo>
                    <a:pt x="0" y="3"/>
                  </a:lnTo>
                  <a:lnTo>
                    <a:pt x="0" y="4"/>
                  </a:lnTo>
                  <a:lnTo>
                    <a:pt x="2" y="5"/>
                  </a:lnTo>
                  <a:lnTo>
                    <a:pt x="17" y="10"/>
                  </a:lnTo>
                  <a:lnTo>
                    <a:pt x="29" y="12"/>
                  </a:lnTo>
                  <a:lnTo>
                    <a:pt x="39" y="13"/>
                  </a:lnTo>
                  <a:lnTo>
                    <a:pt x="47" y="11"/>
                  </a:lnTo>
                  <a:lnTo>
                    <a:pt x="52" y="9"/>
                  </a:lnTo>
                  <a:lnTo>
                    <a:pt x="56" y="6"/>
                  </a:lnTo>
                  <a:lnTo>
                    <a:pt x="57" y="3"/>
                  </a:lnTo>
                  <a:lnTo>
                    <a:pt x="59" y="0"/>
                  </a:lnTo>
                  <a:lnTo>
                    <a:pt x="56" y="1"/>
                  </a:lnTo>
                  <a:lnTo>
                    <a:pt x="49" y="2"/>
                  </a:lnTo>
                  <a:lnTo>
                    <a:pt x="39" y="4"/>
                  </a:lnTo>
                  <a:lnTo>
                    <a:pt x="31" y="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47"/>
            <p:cNvSpPr>
              <a:spLocks/>
            </p:cNvSpPr>
            <p:nvPr/>
          </p:nvSpPr>
          <p:spPr bwMode="auto">
            <a:xfrm>
              <a:off x="665163" y="2847181"/>
              <a:ext cx="90488" cy="163512"/>
            </a:xfrm>
            <a:custGeom>
              <a:avLst/>
              <a:gdLst>
                <a:gd name="T0" fmla="*/ 97 w 171"/>
                <a:gd name="T1" fmla="*/ 3 h 207"/>
                <a:gd name="T2" fmla="*/ 87 w 171"/>
                <a:gd name="T3" fmla="*/ 7 h 207"/>
                <a:gd name="T4" fmla="*/ 79 w 171"/>
                <a:gd name="T5" fmla="*/ 11 h 207"/>
                <a:gd name="T6" fmla="*/ 71 w 171"/>
                <a:gd name="T7" fmla="*/ 17 h 207"/>
                <a:gd name="T8" fmla="*/ 64 w 171"/>
                <a:gd name="T9" fmla="*/ 23 h 207"/>
                <a:gd name="T10" fmla="*/ 57 w 171"/>
                <a:gd name="T11" fmla="*/ 29 h 207"/>
                <a:gd name="T12" fmla="*/ 51 w 171"/>
                <a:gd name="T13" fmla="*/ 37 h 207"/>
                <a:gd name="T14" fmla="*/ 46 w 171"/>
                <a:gd name="T15" fmla="*/ 44 h 207"/>
                <a:gd name="T16" fmla="*/ 40 w 171"/>
                <a:gd name="T17" fmla="*/ 51 h 207"/>
                <a:gd name="T18" fmla="*/ 33 w 171"/>
                <a:gd name="T19" fmla="*/ 68 h 207"/>
                <a:gd name="T20" fmla="*/ 31 w 171"/>
                <a:gd name="T21" fmla="*/ 85 h 207"/>
                <a:gd name="T22" fmla="*/ 31 w 171"/>
                <a:gd name="T23" fmla="*/ 103 h 207"/>
                <a:gd name="T24" fmla="*/ 28 w 171"/>
                <a:gd name="T25" fmla="*/ 122 h 207"/>
                <a:gd name="T26" fmla="*/ 24 w 171"/>
                <a:gd name="T27" fmla="*/ 142 h 207"/>
                <a:gd name="T28" fmla="*/ 18 w 171"/>
                <a:gd name="T29" fmla="*/ 163 h 207"/>
                <a:gd name="T30" fmla="*/ 10 w 171"/>
                <a:gd name="T31" fmla="*/ 184 h 207"/>
                <a:gd name="T32" fmla="*/ 0 w 171"/>
                <a:gd name="T33" fmla="*/ 205 h 207"/>
                <a:gd name="T34" fmla="*/ 0 w 171"/>
                <a:gd name="T35" fmla="*/ 207 h 207"/>
                <a:gd name="T36" fmla="*/ 3 w 171"/>
                <a:gd name="T37" fmla="*/ 207 h 207"/>
                <a:gd name="T38" fmla="*/ 6 w 171"/>
                <a:gd name="T39" fmla="*/ 207 h 207"/>
                <a:gd name="T40" fmla="*/ 7 w 171"/>
                <a:gd name="T41" fmla="*/ 206 h 207"/>
                <a:gd name="T42" fmla="*/ 21 w 171"/>
                <a:gd name="T43" fmla="*/ 181 h 207"/>
                <a:gd name="T44" fmla="*/ 32 w 171"/>
                <a:gd name="T45" fmla="*/ 157 h 207"/>
                <a:gd name="T46" fmla="*/ 40 w 171"/>
                <a:gd name="T47" fmla="*/ 131 h 207"/>
                <a:gd name="T48" fmla="*/ 44 w 171"/>
                <a:gd name="T49" fmla="*/ 105 h 207"/>
                <a:gd name="T50" fmla="*/ 44 w 171"/>
                <a:gd name="T51" fmla="*/ 98 h 207"/>
                <a:gd name="T52" fmla="*/ 44 w 171"/>
                <a:gd name="T53" fmla="*/ 90 h 207"/>
                <a:gd name="T54" fmla="*/ 43 w 171"/>
                <a:gd name="T55" fmla="*/ 83 h 207"/>
                <a:gd name="T56" fmla="*/ 43 w 171"/>
                <a:gd name="T57" fmla="*/ 76 h 207"/>
                <a:gd name="T58" fmla="*/ 46 w 171"/>
                <a:gd name="T59" fmla="*/ 63 h 207"/>
                <a:gd name="T60" fmla="*/ 51 w 171"/>
                <a:gd name="T61" fmla="*/ 51 h 207"/>
                <a:gd name="T62" fmla="*/ 60 w 171"/>
                <a:gd name="T63" fmla="*/ 39 h 207"/>
                <a:gd name="T64" fmla="*/ 69 w 171"/>
                <a:gd name="T65" fmla="*/ 28 h 207"/>
                <a:gd name="T66" fmla="*/ 79 w 171"/>
                <a:gd name="T67" fmla="*/ 21 h 207"/>
                <a:gd name="T68" fmla="*/ 93 w 171"/>
                <a:gd name="T69" fmla="*/ 15 h 207"/>
                <a:gd name="T70" fmla="*/ 110 w 171"/>
                <a:gd name="T71" fmla="*/ 11 h 207"/>
                <a:gd name="T72" fmla="*/ 128 w 171"/>
                <a:gd name="T73" fmla="*/ 7 h 207"/>
                <a:gd name="T74" fmla="*/ 144 w 171"/>
                <a:gd name="T75" fmla="*/ 5 h 207"/>
                <a:gd name="T76" fmla="*/ 158 w 171"/>
                <a:gd name="T77" fmla="*/ 3 h 207"/>
                <a:gd name="T78" fmla="*/ 167 w 171"/>
                <a:gd name="T79" fmla="*/ 2 h 207"/>
                <a:gd name="T80" fmla="*/ 171 w 171"/>
                <a:gd name="T81" fmla="*/ 2 h 207"/>
                <a:gd name="T82" fmla="*/ 168 w 171"/>
                <a:gd name="T83" fmla="*/ 2 h 207"/>
                <a:gd name="T84" fmla="*/ 162 w 171"/>
                <a:gd name="T85" fmla="*/ 1 h 207"/>
                <a:gd name="T86" fmla="*/ 153 w 171"/>
                <a:gd name="T87" fmla="*/ 1 h 207"/>
                <a:gd name="T88" fmla="*/ 143 w 171"/>
                <a:gd name="T89" fmla="*/ 0 h 207"/>
                <a:gd name="T90" fmla="*/ 130 w 171"/>
                <a:gd name="T91" fmla="*/ 0 h 207"/>
                <a:gd name="T92" fmla="*/ 118 w 171"/>
                <a:gd name="T93" fmla="*/ 0 h 207"/>
                <a:gd name="T94" fmla="*/ 107 w 171"/>
                <a:gd name="T95" fmla="*/ 1 h 207"/>
                <a:gd name="T96" fmla="*/ 97 w 171"/>
                <a:gd name="T97" fmla="*/ 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07">
                  <a:moveTo>
                    <a:pt x="97" y="3"/>
                  </a:moveTo>
                  <a:lnTo>
                    <a:pt x="87" y="7"/>
                  </a:lnTo>
                  <a:lnTo>
                    <a:pt x="79" y="11"/>
                  </a:lnTo>
                  <a:lnTo>
                    <a:pt x="71" y="17"/>
                  </a:lnTo>
                  <a:lnTo>
                    <a:pt x="64" y="23"/>
                  </a:lnTo>
                  <a:lnTo>
                    <a:pt x="57" y="29"/>
                  </a:lnTo>
                  <a:lnTo>
                    <a:pt x="51" y="37"/>
                  </a:lnTo>
                  <a:lnTo>
                    <a:pt x="46" y="44"/>
                  </a:lnTo>
                  <a:lnTo>
                    <a:pt x="40" y="51"/>
                  </a:lnTo>
                  <a:lnTo>
                    <a:pt x="33" y="68"/>
                  </a:lnTo>
                  <a:lnTo>
                    <a:pt x="31" y="85"/>
                  </a:lnTo>
                  <a:lnTo>
                    <a:pt x="31" y="103"/>
                  </a:lnTo>
                  <a:lnTo>
                    <a:pt x="28" y="122"/>
                  </a:lnTo>
                  <a:lnTo>
                    <a:pt x="24" y="142"/>
                  </a:lnTo>
                  <a:lnTo>
                    <a:pt x="18" y="163"/>
                  </a:lnTo>
                  <a:lnTo>
                    <a:pt x="10" y="184"/>
                  </a:lnTo>
                  <a:lnTo>
                    <a:pt x="0" y="205"/>
                  </a:lnTo>
                  <a:lnTo>
                    <a:pt x="0" y="207"/>
                  </a:lnTo>
                  <a:lnTo>
                    <a:pt x="3" y="207"/>
                  </a:lnTo>
                  <a:lnTo>
                    <a:pt x="6" y="207"/>
                  </a:lnTo>
                  <a:lnTo>
                    <a:pt x="7" y="206"/>
                  </a:lnTo>
                  <a:lnTo>
                    <a:pt x="21" y="181"/>
                  </a:lnTo>
                  <a:lnTo>
                    <a:pt x="32" y="157"/>
                  </a:lnTo>
                  <a:lnTo>
                    <a:pt x="40" y="131"/>
                  </a:lnTo>
                  <a:lnTo>
                    <a:pt x="44" y="105"/>
                  </a:lnTo>
                  <a:lnTo>
                    <a:pt x="44" y="98"/>
                  </a:lnTo>
                  <a:lnTo>
                    <a:pt x="44" y="90"/>
                  </a:lnTo>
                  <a:lnTo>
                    <a:pt x="43" y="83"/>
                  </a:lnTo>
                  <a:lnTo>
                    <a:pt x="43" y="76"/>
                  </a:lnTo>
                  <a:lnTo>
                    <a:pt x="46" y="63"/>
                  </a:lnTo>
                  <a:lnTo>
                    <a:pt x="51" y="51"/>
                  </a:lnTo>
                  <a:lnTo>
                    <a:pt x="60" y="39"/>
                  </a:lnTo>
                  <a:lnTo>
                    <a:pt x="69" y="28"/>
                  </a:lnTo>
                  <a:lnTo>
                    <a:pt x="79" y="21"/>
                  </a:lnTo>
                  <a:lnTo>
                    <a:pt x="93" y="15"/>
                  </a:lnTo>
                  <a:lnTo>
                    <a:pt x="110" y="11"/>
                  </a:lnTo>
                  <a:lnTo>
                    <a:pt x="128" y="7"/>
                  </a:lnTo>
                  <a:lnTo>
                    <a:pt x="144" y="5"/>
                  </a:lnTo>
                  <a:lnTo>
                    <a:pt x="158" y="3"/>
                  </a:lnTo>
                  <a:lnTo>
                    <a:pt x="167" y="2"/>
                  </a:lnTo>
                  <a:lnTo>
                    <a:pt x="171" y="2"/>
                  </a:lnTo>
                  <a:lnTo>
                    <a:pt x="168" y="2"/>
                  </a:lnTo>
                  <a:lnTo>
                    <a:pt x="162" y="1"/>
                  </a:lnTo>
                  <a:lnTo>
                    <a:pt x="153" y="1"/>
                  </a:lnTo>
                  <a:lnTo>
                    <a:pt x="143" y="0"/>
                  </a:lnTo>
                  <a:lnTo>
                    <a:pt x="130" y="0"/>
                  </a:lnTo>
                  <a:lnTo>
                    <a:pt x="118" y="0"/>
                  </a:lnTo>
                  <a:lnTo>
                    <a:pt x="107" y="1"/>
                  </a:lnTo>
                  <a:lnTo>
                    <a:pt x="97" y="3"/>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8"/>
            <p:cNvSpPr>
              <a:spLocks/>
            </p:cNvSpPr>
            <p:nvPr/>
          </p:nvSpPr>
          <p:spPr bwMode="auto">
            <a:xfrm>
              <a:off x="536575" y="2837656"/>
              <a:ext cx="138113" cy="28575"/>
            </a:xfrm>
            <a:custGeom>
              <a:avLst/>
              <a:gdLst>
                <a:gd name="T0" fmla="*/ 182 w 261"/>
                <a:gd name="T1" fmla="*/ 18 h 35"/>
                <a:gd name="T2" fmla="*/ 176 w 261"/>
                <a:gd name="T3" fmla="*/ 15 h 35"/>
                <a:gd name="T4" fmla="*/ 170 w 261"/>
                <a:gd name="T5" fmla="*/ 12 h 35"/>
                <a:gd name="T6" fmla="*/ 163 w 261"/>
                <a:gd name="T7" fmla="*/ 10 h 35"/>
                <a:gd name="T8" fmla="*/ 156 w 261"/>
                <a:gd name="T9" fmla="*/ 8 h 35"/>
                <a:gd name="T10" fmla="*/ 149 w 261"/>
                <a:gd name="T11" fmla="*/ 7 h 35"/>
                <a:gd name="T12" fmla="*/ 142 w 261"/>
                <a:gd name="T13" fmla="*/ 6 h 35"/>
                <a:gd name="T14" fmla="*/ 133 w 261"/>
                <a:gd name="T15" fmla="*/ 5 h 35"/>
                <a:gd name="T16" fmla="*/ 127 w 261"/>
                <a:gd name="T17" fmla="*/ 4 h 35"/>
                <a:gd name="T18" fmla="*/ 110 w 261"/>
                <a:gd name="T19" fmla="*/ 2 h 35"/>
                <a:gd name="T20" fmla="*/ 95 w 261"/>
                <a:gd name="T21" fmla="*/ 0 h 35"/>
                <a:gd name="T22" fmla="*/ 79 w 261"/>
                <a:gd name="T23" fmla="*/ 0 h 35"/>
                <a:gd name="T24" fmla="*/ 64 w 261"/>
                <a:gd name="T25" fmla="*/ 0 h 35"/>
                <a:gd name="T26" fmla="*/ 49 w 261"/>
                <a:gd name="T27" fmla="*/ 1 h 35"/>
                <a:gd name="T28" fmla="*/ 34 w 261"/>
                <a:gd name="T29" fmla="*/ 3 h 35"/>
                <a:gd name="T30" fmla="*/ 20 w 261"/>
                <a:gd name="T31" fmla="*/ 7 h 35"/>
                <a:gd name="T32" fmla="*/ 5 w 261"/>
                <a:gd name="T33" fmla="*/ 11 h 35"/>
                <a:gd name="T34" fmla="*/ 2 w 261"/>
                <a:gd name="T35" fmla="*/ 13 h 35"/>
                <a:gd name="T36" fmla="*/ 0 w 261"/>
                <a:gd name="T37" fmla="*/ 16 h 35"/>
                <a:gd name="T38" fmla="*/ 2 w 261"/>
                <a:gd name="T39" fmla="*/ 18 h 35"/>
                <a:gd name="T40" fmla="*/ 6 w 261"/>
                <a:gd name="T41" fmla="*/ 19 h 35"/>
                <a:gd name="T42" fmla="*/ 25 w 261"/>
                <a:gd name="T43" fmla="*/ 18 h 35"/>
                <a:gd name="T44" fmla="*/ 43 w 261"/>
                <a:gd name="T45" fmla="*/ 17 h 35"/>
                <a:gd name="T46" fmla="*/ 63 w 261"/>
                <a:gd name="T47" fmla="*/ 18 h 35"/>
                <a:gd name="T48" fmla="*/ 81 w 261"/>
                <a:gd name="T49" fmla="*/ 18 h 35"/>
                <a:gd name="T50" fmla="*/ 100 w 261"/>
                <a:gd name="T51" fmla="*/ 20 h 35"/>
                <a:gd name="T52" fmla="*/ 118 w 261"/>
                <a:gd name="T53" fmla="*/ 22 h 35"/>
                <a:gd name="T54" fmla="*/ 138 w 261"/>
                <a:gd name="T55" fmla="*/ 25 h 35"/>
                <a:gd name="T56" fmla="*/ 156 w 261"/>
                <a:gd name="T57" fmla="*/ 29 h 35"/>
                <a:gd name="T58" fmla="*/ 181 w 261"/>
                <a:gd name="T59" fmla="*/ 34 h 35"/>
                <a:gd name="T60" fmla="*/ 201 w 261"/>
                <a:gd name="T61" fmla="*/ 35 h 35"/>
                <a:gd name="T62" fmla="*/ 219 w 261"/>
                <a:gd name="T63" fmla="*/ 35 h 35"/>
                <a:gd name="T64" fmla="*/ 235 w 261"/>
                <a:gd name="T65" fmla="*/ 33 h 35"/>
                <a:gd name="T66" fmla="*/ 246 w 261"/>
                <a:gd name="T67" fmla="*/ 30 h 35"/>
                <a:gd name="T68" fmla="*/ 254 w 261"/>
                <a:gd name="T69" fmla="*/ 28 h 35"/>
                <a:gd name="T70" fmla="*/ 260 w 261"/>
                <a:gd name="T71" fmla="*/ 26 h 35"/>
                <a:gd name="T72" fmla="*/ 261 w 261"/>
                <a:gd name="T73" fmla="*/ 25 h 35"/>
                <a:gd name="T74" fmla="*/ 258 w 261"/>
                <a:gd name="T75" fmla="*/ 25 h 35"/>
                <a:gd name="T76" fmla="*/ 253 w 261"/>
                <a:gd name="T77" fmla="*/ 26 h 35"/>
                <a:gd name="T78" fmla="*/ 244 w 261"/>
                <a:gd name="T79" fmla="*/ 28 h 35"/>
                <a:gd name="T80" fmla="*/ 233 w 261"/>
                <a:gd name="T81" fmla="*/ 28 h 35"/>
                <a:gd name="T82" fmla="*/ 221 w 261"/>
                <a:gd name="T83" fmla="*/ 28 h 35"/>
                <a:gd name="T84" fmla="*/ 208 w 261"/>
                <a:gd name="T85" fmla="*/ 27 h 35"/>
                <a:gd name="T86" fmla="*/ 195 w 261"/>
                <a:gd name="T87" fmla="*/ 23 h 35"/>
                <a:gd name="T88" fmla="*/ 182 w 261"/>
                <a:gd name="T89"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35">
                  <a:moveTo>
                    <a:pt x="182" y="18"/>
                  </a:moveTo>
                  <a:lnTo>
                    <a:pt x="176" y="15"/>
                  </a:lnTo>
                  <a:lnTo>
                    <a:pt x="170" y="12"/>
                  </a:lnTo>
                  <a:lnTo>
                    <a:pt x="163" y="10"/>
                  </a:lnTo>
                  <a:lnTo>
                    <a:pt x="156" y="8"/>
                  </a:lnTo>
                  <a:lnTo>
                    <a:pt x="149" y="7"/>
                  </a:lnTo>
                  <a:lnTo>
                    <a:pt x="142" y="6"/>
                  </a:lnTo>
                  <a:lnTo>
                    <a:pt x="133" y="5"/>
                  </a:lnTo>
                  <a:lnTo>
                    <a:pt x="127" y="4"/>
                  </a:lnTo>
                  <a:lnTo>
                    <a:pt x="110" y="2"/>
                  </a:lnTo>
                  <a:lnTo>
                    <a:pt x="95" y="0"/>
                  </a:lnTo>
                  <a:lnTo>
                    <a:pt x="79" y="0"/>
                  </a:lnTo>
                  <a:lnTo>
                    <a:pt x="64" y="0"/>
                  </a:lnTo>
                  <a:lnTo>
                    <a:pt x="49" y="1"/>
                  </a:lnTo>
                  <a:lnTo>
                    <a:pt x="34" y="3"/>
                  </a:lnTo>
                  <a:lnTo>
                    <a:pt x="20" y="7"/>
                  </a:lnTo>
                  <a:lnTo>
                    <a:pt x="5" y="11"/>
                  </a:lnTo>
                  <a:lnTo>
                    <a:pt x="2" y="13"/>
                  </a:lnTo>
                  <a:lnTo>
                    <a:pt x="0" y="16"/>
                  </a:lnTo>
                  <a:lnTo>
                    <a:pt x="2" y="18"/>
                  </a:lnTo>
                  <a:lnTo>
                    <a:pt x="6" y="19"/>
                  </a:lnTo>
                  <a:lnTo>
                    <a:pt x="25" y="18"/>
                  </a:lnTo>
                  <a:lnTo>
                    <a:pt x="43" y="17"/>
                  </a:lnTo>
                  <a:lnTo>
                    <a:pt x="63" y="18"/>
                  </a:lnTo>
                  <a:lnTo>
                    <a:pt x="81" y="18"/>
                  </a:lnTo>
                  <a:lnTo>
                    <a:pt x="100" y="20"/>
                  </a:lnTo>
                  <a:lnTo>
                    <a:pt x="118" y="22"/>
                  </a:lnTo>
                  <a:lnTo>
                    <a:pt x="138" y="25"/>
                  </a:lnTo>
                  <a:lnTo>
                    <a:pt x="156" y="29"/>
                  </a:lnTo>
                  <a:lnTo>
                    <a:pt x="181" y="34"/>
                  </a:lnTo>
                  <a:lnTo>
                    <a:pt x="201" y="35"/>
                  </a:lnTo>
                  <a:lnTo>
                    <a:pt x="219" y="35"/>
                  </a:lnTo>
                  <a:lnTo>
                    <a:pt x="235" y="33"/>
                  </a:lnTo>
                  <a:lnTo>
                    <a:pt x="246" y="30"/>
                  </a:lnTo>
                  <a:lnTo>
                    <a:pt x="254" y="28"/>
                  </a:lnTo>
                  <a:lnTo>
                    <a:pt x="260" y="26"/>
                  </a:lnTo>
                  <a:lnTo>
                    <a:pt x="261" y="25"/>
                  </a:lnTo>
                  <a:lnTo>
                    <a:pt x="258" y="25"/>
                  </a:lnTo>
                  <a:lnTo>
                    <a:pt x="253" y="26"/>
                  </a:lnTo>
                  <a:lnTo>
                    <a:pt x="244" y="28"/>
                  </a:lnTo>
                  <a:lnTo>
                    <a:pt x="233" y="28"/>
                  </a:lnTo>
                  <a:lnTo>
                    <a:pt x="221" y="28"/>
                  </a:lnTo>
                  <a:lnTo>
                    <a:pt x="208" y="27"/>
                  </a:lnTo>
                  <a:lnTo>
                    <a:pt x="195" y="23"/>
                  </a:lnTo>
                  <a:lnTo>
                    <a:pt x="182" y="18"/>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9"/>
            <p:cNvSpPr>
              <a:spLocks/>
            </p:cNvSpPr>
            <p:nvPr/>
          </p:nvSpPr>
          <p:spPr bwMode="auto">
            <a:xfrm>
              <a:off x="482600" y="2921793"/>
              <a:ext cx="134938" cy="196850"/>
            </a:xfrm>
            <a:custGeom>
              <a:avLst/>
              <a:gdLst>
                <a:gd name="T0" fmla="*/ 10 w 253"/>
                <a:gd name="T1" fmla="*/ 98 h 249"/>
                <a:gd name="T2" fmla="*/ 17 w 253"/>
                <a:gd name="T3" fmla="*/ 116 h 249"/>
                <a:gd name="T4" fmla="*/ 25 w 253"/>
                <a:gd name="T5" fmla="*/ 133 h 249"/>
                <a:gd name="T6" fmla="*/ 36 w 253"/>
                <a:gd name="T7" fmla="*/ 150 h 249"/>
                <a:gd name="T8" fmla="*/ 50 w 253"/>
                <a:gd name="T9" fmla="*/ 165 h 249"/>
                <a:gd name="T10" fmla="*/ 69 w 253"/>
                <a:gd name="T11" fmla="*/ 181 h 249"/>
                <a:gd name="T12" fmla="*/ 90 w 253"/>
                <a:gd name="T13" fmla="*/ 196 h 249"/>
                <a:gd name="T14" fmla="*/ 112 w 253"/>
                <a:gd name="T15" fmla="*/ 210 h 249"/>
                <a:gd name="T16" fmla="*/ 137 w 253"/>
                <a:gd name="T17" fmla="*/ 223 h 249"/>
                <a:gd name="T18" fmla="*/ 162 w 253"/>
                <a:gd name="T19" fmla="*/ 234 h 249"/>
                <a:gd name="T20" fmla="*/ 190 w 253"/>
                <a:gd name="T21" fmla="*/ 242 h 249"/>
                <a:gd name="T22" fmla="*/ 218 w 253"/>
                <a:gd name="T23" fmla="*/ 248 h 249"/>
                <a:gd name="T24" fmla="*/ 247 w 253"/>
                <a:gd name="T25" fmla="*/ 249 h 249"/>
                <a:gd name="T26" fmla="*/ 250 w 253"/>
                <a:gd name="T27" fmla="*/ 248 h 249"/>
                <a:gd name="T28" fmla="*/ 253 w 253"/>
                <a:gd name="T29" fmla="*/ 245 h 249"/>
                <a:gd name="T30" fmla="*/ 253 w 253"/>
                <a:gd name="T31" fmla="*/ 243 h 249"/>
                <a:gd name="T32" fmla="*/ 251 w 253"/>
                <a:gd name="T33" fmla="*/ 242 h 249"/>
                <a:gd name="T34" fmla="*/ 225 w 253"/>
                <a:gd name="T35" fmla="*/ 236 h 249"/>
                <a:gd name="T36" fmla="*/ 200 w 253"/>
                <a:gd name="T37" fmla="*/ 228 h 249"/>
                <a:gd name="T38" fmla="*/ 175 w 253"/>
                <a:gd name="T39" fmla="*/ 220 h 249"/>
                <a:gd name="T40" fmla="*/ 153 w 253"/>
                <a:gd name="T41" fmla="*/ 209 h 249"/>
                <a:gd name="T42" fmla="*/ 130 w 253"/>
                <a:gd name="T43" fmla="*/ 198 h 249"/>
                <a:gd name="T44" fmla="*/ 108 w 253"/>
                <a:gd name="T45" fmla="*/ 186 h 249"/>
                <a:gd name="T46" fmla="*/ 87 w 253"/>
                <a:gd name="T47" fmla="*/ 173 h 249"/>
                <a:gd name="T48" fmla="*/ 68 w 253"/>
                <a:gd name="T49" fmla="*/ 158 h 249"/>
                <a:gd name="T50" fmla="*/ 58 w 253"/>
                <a:gd name="T51" fmla="*/ 151 h 249"/>
                <a:gd name="T52" fmla="*/ 50 w 253"/>
                <a:gd name="T53" fmla="*/ 143 h 249"/>
                <a:gd name="T54" fmla="*/ 43 w 253"/>
                <a:gd name="T55" fmla="*/ 135 h 249"/>
                <a:gd name="T56" fmla="*/ 36 w 253"/>
                <a:gd name="T57" fmla="*/ 126 h 249"/>
                <a:gd name="T58" fmla="*/ 31 w 253"/>
                <a:gd name="T59" fmla="*/ 118 h 249"/>
                <a:gd name="T60" fmla="*/ 25 w 253"/>
                <a:gd name="T61" fmla="*/ 108 h 249"/>
                <a:gd name="T62" fmla="*/ 20 w 253"/>
                <a:gd name="T63" fmla="*/ 99 h 249"/>
                <a:gd name="T64" fmla="*/ 15 w 253"/>
                <a:gd name="T65" fmla="*/ 88 h 249"/>
                <a:gd name="T66" fmla="*/ 8 w 253"/>
                <a:gd name="T67" fmla="*/ 63 h 249"/>
                <a:gd name="T68" fmla="*/ 6 w 253"/>
                <a:gd name="T69" fmla="*/ 34 h 249"/>
                <a:gd name="T70" fmla="*/ 3 w 253"/>
                <a:gd name="T71" fmla="*/ 10 h 249"/>
                <a:gd name="T72" fmla="*/ 3 w 253"/>
                <a:gd name="T73" fmla="*/ 0 h 249"/>
                <a:gd name="T74" fmla="*/ 1 w 253"/>
                <a:gd name="T75" fmla="*/ 9 h 249"/>
                <a:gd name="T76" fmla="*/ 0 w 253"/>
                <a:gd name="T77" fmla="*/ 32 h 249"/>
                <a:gd name="T78" fmla="*/ 1 w 253"/>
                <a:gd name="T79" fmla="*/ 63 h 249"/>
                <a:gd name="T80" fmla="*/ 10 w 253"/>
                <a:gd name="T81"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249">
                  <a:moveTo>
                    <a:pt x="10" y="98"/>
                  </a:moveTo>
                  <a:lnTo>
                    <a:pt x="17" y="116"/>
                  </a:lnTo>
                  <a:lnTo>
                    <a:pt x="25" y="133"/>
                  </a:lnTo>
                  <a:lnTo>
                    <a:pt x="36" y="150"/>
                  </a:lnTo>
                  <a:lnTo>
                    <a:pt x="50" y="165"/>
                  </a:lnTo>
                  <a:lnTo>
                    <a:pt x="69" y="181"/>
                  </a:lnTo>
                  <a:lnTo>
                    <a:pt x="90" y="196"/>
                  </a:lnTo>
                  <a:lnTo>
                    <a:pt x="112" y="210"/>
                  </a:lnTo>
                  <a:lnTo>
                    <a:pt x="137" y="223"/>
                  </a:lnTo>
                  <a:lnTo>
                    <a:pt x="162" y="234"/>
                  </a:lnTo>
                  <a:lnTo>
                    <a:pt x="190" y="242"/>
                  </a:lnTo>
                  <a:lnTo>
                    <a:pt x="218" y="248"/>
                  </a:lnTo>
                  <a:lnTo>
                    <a:pt x="247" y="249"/>
                  </a:lnTo>
                  <a:lnTo>
                    <a:pt x="250" y="248"/>
                  </a:lnTo>
                  <a:lnTo>
                    <a:pt x="253" y="245"/>
                  </a:lnTo>
                  <a:lnTo>
                    <a:pt x="253" y="243"/>
                  </a:lnTo>
                  <a:lnTo>
                    <a:pt x="251" y="242"/>
                  </a:lnTo>
                  <a:lnTo>
                    <a:pt x="225" y="236"/>
                  </a:lnTo>
                  <a:lnTo>
                    <a:pt x="200" y="228"/>
                  </a:lnTo>
                  <a:lnTo>
                    <a:pt x="175" y="220"/>
                  </a:lnTo>
                  <a:lnTo>
                    <a:pt x="153" y="209"/>
                  </a:lnTo>
                  <a:lnTo>
                    <a:pt x="130" y="198"/>
                  </a:lnTo>
                  <a:lnTo>
                    <a:pt x="108" y="186"/>
                  </a:lnTo>
                  <a:lnTo>
                    <a:pt x="87" y="173"/>
                  </a:lnTo>
                  <a:lnTo>
                    <a:pt x="68" y="158"/>
                  </a:lnTo>
                  <a:lnTo>
                    <a:pt x="58" y="151"/>
                  </a:lnTo>
                  <a:lnTo>
                    <a:pt x="50" y="143"/>
                  </a:lnTo>
                  <a:lnTo>
                    <a:pt x="43" y="135"/>
                  </a:lnTo>
                  <a:lnTo>
                    <a:pt x="36" y="126"/>
                  </a:lnTo>
                  <a:lnTo>
                    <a:pt x="31" y="118"/>
                  </a:lnTo>
                  <a:lnTo>
                    <a:pt x="25" y="108"/>
                  </a:lnTo>
                  <a:lnTo>
                    <a:pt x="20" y="99"/>
                  </a:lnTo>
                  <a:lnTo>
                    <a:pt x="15" y="88"/>
                  </a:lnTo>
                  <a:lnTo>
                    <a:pt x="8" y="63"/>
                  </a:lnTo>
                  <a:lnTo>
                    <a:pt x="6" y="34"/>
                  </a:lnTo>
                  <a:lnTo>
                    <a:pt x="3" y="10"/>
                  </a:lnTo>
                  <a:lnTo>
                    <a:pt x="3" y="0"/>
                  </a:lnTo>
                  <a:lnTo>
                    <a:pt x="1" y="9"/>
                  </a:lnTo>
                  <a:lnTo>
                    <a:pt x="0" y="32"/>
                  </a:lnTo>
                  <a:lnTo>
                    <a:pt x="1" y="63"/>
                  </a:lnTo>
                  <a:lnTo>
                    <a:pt x="10" y="98"/>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50"/>
            <p:cNvSpPr>
              <a:spLocks/>
            </p:cNvSpPr>
            <p:nvPr/>
          </p:nvSpPr>
          <p:spPr bwMode="auto">
            <a:xfrm>
              <a:off x="47625" y="3277393"/>
              <a:ext cx="277813" cy="679450"/>
            </a:xfrm>
            <a:custGeom>
              <a:avLst/>
              <a:gdLst>
                <a:gd name="T0" fmla="*/ 2 w 527"/>
                <a:gd name="T1" fmla="*/ 245 h 858"/>
                <a:gd name="T2" fmla="*/ 7 w 527"/>
                <a:gd name="T3" fmla="*/ 276 h 858"/>
                <a:gd name="T4" fmla="*/ 15 w 527"/>
                <a:gd name="T5" fmla="*/ 306 h 858"/>
                <a:gd name="T6" fmla="*/ 25 w 527"/>
                <a:gd name="T7" fmla="*/ 337 h 858"/>
                <a:gd name="T8" fmla="*/ 36 w 527"/>
                <a:gd name="T9" fmla="*/ 366 h 858"/>
                <a:gd name="T10" fmla="*/ 49 w 527"/>
                <a:gd name="T11" fmla="*/ 395 h 858"/>
                <a:gd name="T12" fmla="*/ 63 w 527"/>
                <a:gd name="T13" fmla="*/ 425 h 858"/>
                <a:gd name="T14" fmla="*/ 78 w 527"/>
                <a:gd name="T15" fmla="*/ 453 h 858"/>
                <a:gd name="T16" fmla="*/ 96 w 527"/>
                <a:gd name="T17" fmla="*/ 482 h 858"/>
                <a:gd name="T18" fmla="*/ 114 w 527"/>
                <a:gd name="T19" fmla="*/ 509 h 858"/>
                <a:gd name="T20" fmla="*/ 135 w 527"/>
                <a:gd name="T21" fmla="*/ 536 h 858"/>
                <a:gd name="T22" fmla="*/ 156 w 527"/>
                <a:gd name="T23" fmla="*/ 563 h 858"/>
                <a:gd name="T24" fmla="*/ 178 w 527"/>
                <a:gd name="T25" fmla="*/ 588 h 858"/>
                <a:gd name="T26" fmla="*/ 200 w 527"/>
                <a:gd name="T27" fmla="*/ 613 h 858"/>
                <a:gd name="T28" fmla="*/ 225 w 527"/>
                <a:gd name="T29" fmla="*/ 639 h 858"/>
                <a:gd name="T30" fmla="*/ 250 w 527"/>
                <a:gd name="T31" fmla="*/ 663 h 858"/>
                <a:gd name="T32" fmla="*/ 276 w 527"/>
                <a:gd name="T33" fmla="*/ 686 h 858"/>
                <a:gd name="T34" fmla="*/ 304 w 527"/>
                <a:gd name="T35" fmla="*/ 710 h 858"/>
                <a:gd name="T36" fmla="*/ 332 w 527"/>
                <a:gd name="T37" fmla="*/ 732 h 858"/>
                <a:gd name="T38" fmla="*/ 359 w 527"/>
                <a:gd name="T39" fmla="*/ 754 h 858"/>
                <a:gd name="T40" fmla="*/ 390 w 527"/>
                <a:gd name="T41" fmla="*/ 775 h 858"/>
                <a:gd name="T42" fmla="*/ 420 w 527"/>
                <a:gd name="T43" fmla="*/ 797 h 858"/>
                <a:gd name="T44" fmla="*/ 451 w 527"/>
                <a:gd name="T45" fmla="*/ 817 h 858"/>
                <a:gd name="T46" fmla="*/ 483 w 527"/>
                <a:gd name="T47" fmla="*/ 837 h 858"/>
                <a:gd name="T48" fmla="*/ 515 w 527"/>
                <a:gd name="T49" fmla="*/ 857 h 858"/>
                <a:gd name="T50" fmla="*/ 520 w 527"/>
                <a:gd name="T51" fmla="*/ 858 h 858"/>
                <a:gd name="T52" fmla="*/ 525 w 527"/>
                <a:gd name="T53" fmla="*/ 854 h 858"/>
                <a:gd name="T54" fmla="*/ 527 w 527"/>
                <a:gd name="T55" fmla="*/ 851 h 858"/>
                <a:gd name="T56" fmla="*/ 525 w 527"/>
                <a:gd name="T57" fmla="*/ 847 h 858"/>
                <a:gd name="T58" fmla="*/ 419 w 527"/>
                <a:gd name="T59" fmla="*/ 769 h 858"/>
                <a:gd name="T60" fmla="*/ 329 w 527"/>
                <a:gd name="T61" fmla="*/ 692 h 858"/>
                <a:gd name="T62" fmla="*/ 253 w 527"/>
                <a:gd name="T63" fmla="*/ 615 h 858"/>
                <a:gd name="T64" fmla="*/ 190 w 527"/>
                <a:gd name="T65" fmla="*/ 540 h 858"/>
                <a:gd name="T66" fmla="*/ 140 w 527"/>
                <a:gd name="T67" fmla="*/ 467 h 858"/>
                <a:gd name="T68" fmla="*/ 100 w 527"/>
                <a:gd name="T69" fmla="*/ 397 h 858"/>
                <a:gd name="T70" fmla="*/ 70 w 527"/>
                <a:gd name="T71" fmla="*/ 331 h 858"/>
                <a:gd name="T72" fmla="*/ 47 w 527"/>
                <a:gd name="T73" fmla="*/ 269 h 858"/>
                <a:gd name="T74" fmla="*/ 34 w 527"/>
                <a:gd name="T75" fmla="*/ 211 h 858"/>
                <a:gd name="T76" fmla="*/ 24 w 527"/>
                <a:gd name="T77" fmla="*/ 159 h 858"/>
                <a:gd name="T78" fmla="*/ 20 w 527"/>
                <a:gd name="T79" fmla="*/ 114 h 858"/>
                <a:gd name="T80" fmla="*/ 20 w 527"/>
                <a:gd name="T81" fmla="*/ 74 h 858"/>
                <a:gd name="T82" fmla="*/ 21 w 527"/>
                <a:gd name="T83" fmla="*/ 43 h 858"/>
                <a:gd name="T84" fmla="*/ 22 w 527"/>
                <a:gd name="T85" fmla="*/ 19 h 858"/>
                <a:gd name="T86" fmla="*/ 25 w 527"/>
                <a:gd name="T87" fmla="*/ 5 h 858"/>
                <a:gd name="T88" fmla="*/ 27 w 527"/>
                <a:gd name="T89" fmla="*/ 0 h 858"/>
                <a:gd name="T90" fmla="*/ 21 w 527"/>
                <a:gd name="T91" fmla="*/ 28 h 858"/>
                <a:gd name="T92" fmla="*/ 9 w 527"/>
                <a:gd name="T93" fmla="*/ 92 h 858"/>
                <a:gd name="T94" fmla="*/ 0 w 527"/>
                <a:gd name="T95" fmla="*/ 172 h 858"/>
                <a:gd name="T96" fmla="*/ 2 w 527"/>
                <a:gd name="T97" fmla="*/ 245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7" h="858">
                  <a:moveTo>
                    <a:pt x="2" y="245"/>
                  </a:moveTo>
                  <a:lnTo>
                    <a:pt x="7" y="276"/>
                  </a:lnTo>
                  <a:lnTo>
                    <a:pt x="15" y="306"/>
                  </a:lnTo>
                  <a:lnTo>
                    <a:pt x="25" y="337"/>
                  </a:lnTo>
                  <a:lnTo>
                    <a:pt x="36" y="366"/>
                  </a:lnTo>
                  <a:lnTo>
                    <a:pt x="49" y="395"/>
                  </a:lnTo>
                  <a:lnTo>
                    <a:pt x="63" y="425"/>
                  </a:lnTo>
                  <a:lnTo>
                    <a:pt x="78" y="453"/>
                  </a:lnTo>
                  <a:lnTo>
                    <a:pt x="96" y="482"/>
                  </a:lnTo>
                  <a:lnTo>
                    <a:pt x="114" y="509"/>
                  </a:lnTo>
                  <a:lnTo>
                    <a:pt x="135" y="536"/>
                  </a:lnTo>
                  <a:lnTo>
                    <a:pt x="156" y="563"/>
                  </a:lnTo>
                  <a:lnTo>
                    <a:pt x="178" y="588"/>
                  </a:lnTo>
                  <a:lnTo>
                    <a:pt x="200" y="613"/>
                  </a:lnTo>
                  <a:lnTo>
                    <a:pt x="225" y="639"/>
                  </a:lnTo>
                  <a:lnTo>
                    <a:pt x="250" y="663"/>
                  </a:lnTo>
                  <a:lnTo>
                    <a:pt x="276" y="686"/>
                  </a:lnTo>
                  <a:lnTo>
                    <a:pt x="304" y="710"/>
                  </a:lnTo>
                  <a:lnTo>
                    <a:pt x="332" y="732"/>
                  </a:lnTo>
                  <a:lnTo>
                    <a:pt x="359" y="754"/>
                  </a:lnTo>
                  <a:lnTo>
                    <a:pt x="390" y="775"/>
                  </a:lnTo>
                  <a:lnTo>
                    <a:pt x="420" y="797"/>
                  </a:lnTo>
                  <a:lnTo>
                    <a:pt x="451" y="817"/>
                  </a:lnTo>
                  <a:lnTo>
                    <a:pt x="483" y="837"/>
                  </a:lnTo>
                  <a:lnTo>
                    <a:pt x="515" y="857"/>
                  </a:lnTo>
                  <a:lnTo>
                    <a:pt x="520" y="858"/>
                  </a:lnTo>
                  <a:lnTo>
                    <a:pt x="525" y="854"/>
                  </a:lnTo>
                  <a:lnTo>
                    <a:pt x="527" y="851"/>
                  </a:lnTo>
                  <a:lnTo>
                    <a:pt x="525" y="847"/>
                  </a:lnTo>
                  <a:lnTo>
                    <a:pt x="419" y="769"/>
                  </a:lnTo>
                  <a:lnTo>
                    <a:pt x="329" y="692"/>
                  </a:lnTo>
                  <a:lnTo>
                    <a:pt x="253" y="615"/>
                  </a:lnTo>
                  <a:lnTo>
                    <a:pt x="190" y="540"/>
                  </a:lnTo>
                  <a:lnTo>
                    <a:pt x="140" y="467"/>
                  </a:lnTo>
                  <a:lnTo>
                    <a:pt x="100" y="397"/>
                  </a:lnTo>
                  <a:lnTo>
                    <a:pt x="70" y="331"/>
                  </a:lnTo>
                  <a:lnTo>
                    <a:pt x="47" y="269"/>
                  </a:lnTo>
                  <a:lnTo>
                    <a:pt x="34" y="211"/>
                  </a:lnTo>
                  <a:lnTo>
                    <a:pt x="24" y="159"/>
                  </a:lnTo>
                  <a:lnTo>
                    <a:pt x="20" y="114"/>
                  </a:lnTo>
                  <a:lnTo>
                    <a:pt x="20" y="74"/>
                  </a:lnTo>
                  <a:lnTo>
                    <a:pt x="21" y="43"/>
                  </a:lnTo>
                  <a:lnTo>
                    <a:pt x="22" y="19"/>
                  </a:lnTo>
                  <a:lnTo>
                    <a:pt x="25" y="5"/>
                  </a:lnTo>
                  <a:lnTo>
                    <a:pt x="27" y="0"/>
                  </a:lnTo>
                  <a:lnTo>
                    <a:pt x="21" y="28"/>
                  </a:lnTo>
                  <a:lnTo>
                    <a:pt x="9" y="92"/>
                  </a:lnTo>
                  <a:lnTo>
                    <a:pt x="0" y="172"/>
                  </a:lnTo>
                  <a:lnTo>
                    <a:pt x="2" y="24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51"/>
            <p:cNvSpPr>
              <a:spLocks/>
            </p:cNvSpPr>
            <p:nvPr/>
          </p:nvSpPr>
          <p:spPr bwMode="auto">
            <a:xfrm>
              <a:off x="106363" y="3174206"/>
              <a:ext cx="341313" cy="484187"/>
            </a:xfrm>
            <a:custGeom>
              <a:avLst/>
              <a:gdLst>
                <a:gd name="T0" fmla="*/ 294 w 645"/>
                <a:gd name="T1" fmla="*/ 115 h 611"/>
                <a:gd name="T2" fmla="*/ 326 w 645"/>
                <a:gd name="T3" fmla="*/ 130 h 611"/>
                <a:gd name="T4" fmla="*/ 357 w 645"/>
                <a:gd name="T5" fmla="*/ 146 h 611"/>
                <a:gd name="T6" fmla="*/ 387 w 645"/>
                <a:gd name="T7" fmla="*/ 164 h 611"/>
                <a:gd name="T8" fmla="*/ 418 w 645"/>
                <a:gd name="T9" fmla="*/ 181 h 611"/>
                <a:gd name="T10" fmla="*/ 445 w 645"/>
                <a:gd name="T11" fmla="*/ 199 h 611"/>
                <a:gd name="T12" fmla="*/ 473 w 645"/>
                <a:gd name="T13" fmla="*/ 218 h 611"/>
                <a:gd name="T14" fmla="*/ 501 w 645"/>
                <a:gd name="T15" fmla="*/ 238 h 611"/>
                <a:gd name="T16" fmla="*/ 536 w 645"/>
                <a:gd name="T17" fmla="*/ 268 h 611"/>
                <a:gd name="T18" fmla="*/ 576 w 645"/>
                <a:gd name="T19" fmla="*/ 312 h 611"/>
                <a:gd name="T20" fmla="*/ 605 w 645"/>
                <a:gd name="T21" fmla="*/ 359 h 611"/>
                <a:gd name="T22" fmla="*/ 613 w 645"/>
                <a:gd name="T23" fmla="*/ 410 h 611"/>
                <a:gd name="T24" fmla="*/ 599 w 645"/>
                <a:gd name="T25" fmla="*/ 460 h 611"/>
                <a:gd name="T26" fmla="*/ 572 w 645"/>
                <a:gd name="T27" fmla="*/ 502 h 611"/>
                <a:gd name="T28" fmla="*/ 537 w 645"/>
                <a:gd name="T29" fmla="*/ 543 h 611"/>
                <a:gd name="T30" fmla="*/ 505 w 645"/>
                <a:gd name="T31" fmla="*/ 583 h 611"/>
                <a:gd name="T32" fmla="*/ 493 w 645"/>
                <a:gd name="T33" fmla="*/ 609 h 611"/>
                <a:gd name="T34" fmla="*/ 501 w 645"/>
                <a:gd name="T35" fmla="*/ 610 h 611"/>
                <a:gd name="T36" fmla="*/ 522 w 645"/>
                <a:gd name="T37" fmla="*/ 585 h 611"/>
                <a:gd name="T38" fmla="*/ 562 w 645"/>
                <a:gd name="T39" fmla="*/ 544 h 611"/>
                <a:gd name="T40" fmla="*/ 601 w 645"/>
                <a:gd name="T41" fmla="*/ 502 h 611"/>
                <a:gd name="T42" fmla="*/ 631 w 645"/>
                <a:gd name="T43" fmla="*/ 456 h 611"/>
                <a:gd name="T44" fmla="*/ 645 w 645"/>
                <a:gd name="T45" fmla="*/ 407 h 611"/>
                <a:gd name="T46" fmla="*/ 635 w 645"/>
                <a:gd name="T47" fmla="*/ 358 h 611"/>
                <a:gd name="T48" fmla="*/ 609 w 645"/>
                <a:gd name="T49" fmla="*/ 313 h 611"/>
                <a:gd name="T50" fmla="*/ 572 w 645"/>
                <a:gd name="T51" fmla="*/ 272 h 611"/>
                <a:gd name="T52" fmla="*/ 538 w 645"/>
                <a:gd name="T53" fmla="*/ 242 h 611"/>
                <a:gd name="T54" fmla="*/ 509 w 645"/>
                <a:gd name="T55" fmla="*/ 221 h 611"/>
                <a:gd name="T56" fmla="*/ 479 w 645"/>
                <a:gd name="T57" fmla="*/ 203 h 611"/>
                <a:gd name="T58" fmla="*/ 448 w 645"/>
                <a:gd name="T59" fmla="*/ 186 h 611"/>
                <a:gd name="T60" fmla="*/ 415 w 645"/>
                <a:gd name="T61" fmla="*/ 169 h 611"/>
                <a:gd name="T62" fmla="*/ 382 w 645"/>
                <a:gd name="T63" fmla="*/ 152 h 611"/>
                <a:gd name="T64" fmla="*/ 350 w 645"/>
                <a:gd name="T65" fmla="*/ 135 h 611"/>
                <a:gd name="T66" fmla="*/ 318 w 645"/>
                <a:gd name="T67" fmla="*/ 118 h 611"/>
                <a:gd name="T68" fmla="*/ 278 w 645"/>
                <a:gd name="T69" fmla="*/ 95 h 611"/>
                <a:gd name="T70" fmla="*/ 228 w 645"/>
                <a:gd name="T71" fmla="*/ 69 h 611"/>
                <a:gd name="T72" fmla="*/ 176 w 645"/>
                <a:gd name="T73" fmla="*/ 48 h 611"/>
                <a:gd name="T74" fmla="*/ 126 w 645"/>
                <a:gd name="T75" fmla="*/ 32 h 611"/>
                <a:gd name="T76" fmla="*/ 82 w 645"/>
                <a:gd name="T77" fmla="*/ 19 h 611"/>
                <a:gd name="T78" fmla="*/ 45 w 645"/>
                <a:gd name="T79" fmla="*/ 10 h 611"/>
                <a:gd name="T80" fmla="*/ 17 w 645"/>
                <a:gd name="T81" fmla="*/ 4 h 611"/>
                <a:gd name="T82" fmla="*/ 2 w 645"/>
                <a:gd name="T83" fmla="*/ 0 h 611"/>
                <a:gd name="T84" fmla="*/ 3 w 645"/>
                <a:gd name="T85" fmla="*/ 1 h 611"/>
                <a:gd name="T86" fmla="*/ 18 w 645"/>
                <a:gd name="T87" fmla="*/ 7 h 611"/>
                <a:gd name="T88" fmla="*/ 47 w 645"/>
                <a:gd name="T89" fmla="*/ 17 h 611"/>
                <a:gd name="T90" fmla="*/ 86 w 645"/>
                <a:gd name="T91" fmla="*/ 30 h 611"/>
                <a:gd name="T92" fmla="*/ 129 w 645"/>
                <a:gd name="T93" fmla="*/ 46 h 611"/>
                <a:gd name="T94" fmla="*/ 176 w 645"/>
                <a:gd name="T95" fmla="*/ 63 h 611"/>
                <a:gd name="T96" fmla="*/ 221 w 645"/>
                <a:gd name="T97" fmla="*/ 82 h 611"/>
                <a:gd name="T98" fmla="*/ 262 w 645"/>
                <a:gd name="T99" fmla="*/ 9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611">
                  <a:moveTo>
                    <a:pt x="279" y="107"/>
                  </a:moveTo>
                  <a:lnTo>
                    <a:pt x="294" y="115"/>
                  </a:lnTo>
                  <a:lnTo>
                    <a:pt x="311" y="122"/>
                  </a:lnTo>
                  <a:lnTo>
                    <a:pt x="326" y="130"/>
                  </a:lnTo>
                  <a:lnTo>
                    <a:pt x="341" y="138"/>
                  </a:lnTo>
                  <a:lnTo>
                    <a:pt x="357" y="146"/>
                  </a:lnTo>
                  <a:lnTo>
                    <a:pt x="372" y="154"/>
                  </a:lnTo>
                  <a:lnTo>
                    <a:pt x="387" y="164"/>
                  </a:lnTo>
                  <a:lnTo>
                    <a:pt x="402" y="172"/>
                  </a:lnTo>
                  <a:lnTo>
                    <a:pt x="418" y="181"/>
                  </a:lnTo>
                  <a:lnTo>
                    <a:pt x="432" y="190"/>
                  </a:lnTo>
                  <a:lnTo>
                    <a:pt x="445" y="199"/>
                  </a:lnTo>
                  <a:lnTo>
                    <a:pt x="461" y="208"/>
                  </a:lnTo>
                  <a:lnTo>
                    <a:pt x="473" y="218"/>
                  </a:lnTo>
                  <a:lnTo>
                    <a:pt x="487" y="227"/>
                  </a:lnTo>
                  <a:lnTo>
                    <a:pt x="501" y="238"/>
                  </a:lnTo>
                  <a:lnTo>
                    <a:pt x="513" y="248"/>
                  </a:lnTo>
                  <a:lnTo>
                    <a:pt x="536" y="268"/>
                  </a:lnTo>
                  <a:lnTo>
                    <a:pt x="558" y="288"/>
                  </a:lnTo>
                  <a:lnTo>
                    <a:pt x="576" y="312"/>
                  </a:lnTo>
                  <a:lnTo>
                    <a:pt x="592" y="335"/>
                  </a:lnTo>
                  <a:lnTo>
                    <a:pt x="605" y="359"/>
                  </a:lnTo>
                  <a:lnTo>
                    <a:pt x="612" y="385"/>
                  </a:lnTo>
                  <a:lnTo>
                    <a:pt x="613" y="410"/>
                  </a:lnTo>
                  <a:lnTo>
                    <a:pt x="609" y="436"/>
                  </a:lnTo>
                  <a:lnTo>
                    <a:pt x="599" y="460"/>
                  </a:lnTo>
                  <a:lnTo>
                    <a:pt x="587" y="481"/>
                  </a:lnTo>
                  <a:lnTo>
                    <a:pt x="572" y="502"/>
                  </a:lnTo>
                  <a:lnTo>
                    <a:pt x="555" y="522"/>
                  </a:lnTo>
                  <a:lnTo>
                    <a:pt x="537" y="543"/>
                  </a:lnTo>
                  <a:lnTo>
                    <a:pt x="520" y="563"/>
                  </a:lnTo>
                  <a:lnTo>
                    <a:pt x="505" y="583"/>
                  </a:lnTo>
                  <a:lnTo>
                    <a:pt x="493" y="605"/>
                  </a:lnTo>
                  <a:lnTo>
                    <a:pt x="493" y="609"/>
                  </a:lnTo>
                  <a:lnTo>
                    <a:pt x="497" y="611"/>
                  </a:lnTo>
                  <a:lnTo>
                    <a:pt x="501" y="610"/>
                  </a:lnTo>
                  <a:lnTo>
                    <a:pt x="505" y="607"/>
                  </a:lnTo>
                  <a:lnTo>
                    <a:pt x="522" y="585"/>
                  </a:lnTo>
                  <a:lnTo>
                    <a:pt x="541" y="564"/>
                  </a:lnTo>
                  <a:lnTo>
                    <a:pt x="562" y="544"/>
                  </a:lnTo>
                  <a:lnTo>
                    <a:pt x="581" y="522"/>
                  </a:lnTo>
                  <a:lnTo>
                    <a:pt x="601" y="502"/>
                  </a:lnTo>
                  <a:lnTo>
                    <a:pt x="617" y="480"/>
                  </a:lnTo>
                  <a:lnTo>
                    <a:pt x="631" y="456"/>
                  </a:lnTo>
                  <a:lnTo>
                    <a:pt x="641" y="432"/>
                  </a:lnTo>
                  <a:lnTo>
                    <a:pt x="645" y="407"/>
                  </a:lnTo>
                  <a:lnTo>
                    <a:pt x="642" y="383"/>
                  </a:lnTo>
                  <a:lnTo>
                    <a:pt x="635" y="358"/>
                  </a:lnTo>
                  <a:lnTo>
                    <a:pt x="624" y="335"/>
                  </a:lnTo>
                  <a:lnTo>
                    <a:pt x="609" y="313"/>
                  </a:lnTo>
                  <a:lnTo>
                    <a:pt x="592" y="291"/>
                  </a:lnTo>
                  <a:lnTo>
                    <a:pt x="572" y="272"/>
                  </a:lnTo>
                  <a:lnTo>
                    <a:pt x="551" y="253"/>
                  </a:lnTo>
                  <a:lnTo>
                    <a:pt x="538" y="242"/>
                  </a:lnTo>
                  <a:lnTo>
                    <a:pt x="524" y="232"/>
                  </a:lnTo>
                  <a:lnTo>
                    <a:pt x="509" y="221"/>
                  </a:lnTo>
                  <a:lnTo>
                    <a:pt x="495" y="212"/>
                  </a:lnTo>
                  <a:lnTo>
                    <a:pt x="479" y="203"/>
                  </a:lnTo>
                  <a:lnTo>
                    <a:pt x="463" y="194"/>
                  </a:lnTo>
                  <a:lnTo>
                    <a:pt x="448" y="186"/>
                  </a:lnTo>
                  <a:lnTo>
                    <a:pt x="432" y="177"/>
                  </a:lnTo>
                  <a:lnTo>
                    <a:pt x="415" y="169"/>
                  </a:lnTo>
                  <a:lnTo>
                    <a:pt x="398" y="161"/>
                  </a:lnTo>
                  <a:lnTo>
                    <a:pt x="382" y="152"/>
                  </a:lnTo>
                  <a:lnTo>
                    <a:pt x="366" y="143"/>
                  </a:lnTo>
                  <a:lnTo>
                    <a:pt x="350" y="135"/>
                  </a:lnTo>
                  <a:lnTo>
                    <a:pt x="333" y="127"/>
                  </a:lnTo>
                  <a:lnTo>
                    <a:pt x="318" y="118"/>
                  </a:lnTo>
                  <a:lnTo>
                    <a:pt x="303" y="109"/>
                  </a:lnTo>
                  <a:lnTo>
                    <a:pt x="278" y="95"/>
                  </a:lnTo>
                  <a:lnTo>
                    <a:pt x="253" y="82"/>
                  </a:lnTo>
                  <a:lnTo>
                    <a:pt x="228" y="69"/>
                  </a:lnTo>
                  <a:lnTo>
                    <a:pt x="201" y="58"/>
                  </a:lnTo>
                  <a:lnTo>
                    <a:pt x="176" y="48"/>
                  </a:lnTo>
                  <a:lnTo>
                    <a:pt x="151" y="39"/>
                  </a:lnTo>
                  <a:lnTo>
                    <a:pt x="126" y="32"/>
                  </a:lnTo>
                  <a:lnTo>
                    <a:pt x="104" y="25"/>
                  </a:lnTo>
                  <a:lnTo>
                    <a:pt x="82" y="19"/>
                  </a:lnTo>
                  <a:lnTo>
                    <a:pt x="63" y="14"/>
                  </a:lnTo>
                  <a:lnTo>
                    <a:pt x="45" y="10"/>
                  </a:lnTo>
                  <a:lnTo>
                    <a:pt x="29" y="7"/>
                  </a:lnTo>
                  <a:lnTo>
                    <a:pt x="17" y="4"/>
                  </a:lnTo>
                  <a:lnTo>
                    <a:pt x="9" y="1"/>
                  </a:lnTo>
                  <a:lnTo>
                    <a:pt x="2" y="0"/>
                  </a:lnTo>
                  <a:lnTo>
                    <a:pt x="0" y="0"/>
                  </a:lnTo>
                  <a:lnTo>
                    <a:pt x="3" y="1"/>
                  </a:lnTo>
                  <a:lnTo>
                    <a:pt x="9" y="4"/>
                  </a:lnTo>
                  <a:lnTo>
                    <a:pt x="18" y="7"/>
                  </a:lnTo>
                  <a:lnTo>
                    <a:pt x="32" y="12"/>
                  </a:lnTo>
                  <a:lnTo>
                    <a:pt x="47" y="17"/>
                  </a:lnTo>
                  <a:lnTo>
                    <a:pt x="65" y="23"/>
                  </a:lnTo>
                  <a:lnTo>
                    <a:pt x="86" y="30"/>
                  </a:lnTo>
                  <a:lnTo>
                    <a:pt x="107" y="38"/>
                  </a:lnTo>
                  <a:lnTo>
                    <a:pt x="129" y="46"/>
                  </a:lnTo>
                  <a:lnTo>
                    <a:pt x="153" y="55"/>
                  </a:lnTo>
                  <a:lnTo>
                    <a:pt x="176" y="63"/>
                  </a:lnTo>
                  <a:lnTo>
                    <a:pt x="199" y="72"/>
                  </a:lnTo>
                  <a:lnTo>
                    <a:pt x="221" y="82"/>
                  </a:lnTo>
                  <a:lnTo>
                    <a:pt x="243" y="91"/>
                  </a:lnTo>
                  <a:lnTo>
                    <a:pt x="262" y="99"/>
                  </a:lnTo>
                  <a:lnTo>
                    <a:pt x="279" y="107"/>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52"/>
            <p:cNvSpPr>
              <a:spLocks/>
            </p:cNvSpPr>
            <p:nvPr/>
          </p:nvSpPr>
          <p:spPr bwMode="auto">
            <a:xfrm>
              <a:off x="469900" y="3159918"/>
              <a:ext cx="193675" cy="439737"/>
            </a:xfrm>
            <a:custGeom>
              <a:avLst/>
              <a:gdLst>
                <a:gd name="T0" fmla="*/ 0 w 365"/>
                <a:gd name="T1" fmla="*/ 0 h 555"/>
                <a:gd name="T2" fmla="*/ 17 w 365"/>
                <a:gd name="T3" fmla="*/ 15 h 555"/>
                <a:gd name="T4" fmla="*/ 33 w 365"/>
                <a:gd name="T5" fmla="*/ 31 h 555"/>
                <a:gd name="T6" fmla="*/ 51 w 365"/>
                <a:gd name="T7" fmla="*/ 45 h 555"/>
                <a:gd name="T8" fmla="*/ 68 w 365"/>
                <a:gd name="T9" fmla="*/ 60 h 555"/>
                <a:gd name="T10" fmla="*/ 85 w 365"/>
                <a:gd name="T11" fmla="*/ 75 h 555"/>
                <a:gd name="T12" fmla="*/ 101 w 365"/>
                <a:gd name="T13" fmla="*/ 89 h 555"/>
                <a:gd name="T14" fmla="*/ 118 w 365"/>
                <a:gd name="T15" fmla="*/ 105 h 555"/>
                <a:gd name="T16" fmla="*/ 133 w 365"/>
                <a:gd name="T17" fmla="*/ 120 h 555"/>
                <a:gd name="T18" fmla="*/ 149 w 365"/>
                <a:gd name="T19" fmla="*/ 136 h 555"/>
                <a:gd name="T20" fmla="*/ 164 w 365"/>
                <a:gd name="T21" fmla="*/ 151 h 555"/>
                <a:gd name="T22" fmla="*/ 179 w 365"/>
                <a:gd name="T23" fmla="*/ 167 h 555"/>
                <a:gd name="T24" fmla="*/ 193 w 365"/>
                <a:gd name="T25" fmla="*/ 184 h 555"/>
                <a:gd name="T26" fmla="*/ 207 w 365"/>
                <a:gd name="T27" fmla="*/ 201 h 555"/>
                <a:gd name="T28" fmla="*/ 219 w 365"/>
                <a:gd name="T29" fmla="*/ 217 h 555"/>
                <a:gd name="T30" fmla="*/ 232 w 365"/>
                <a:gd name="T31" fmla="*/ 234 h 555"/>
                <a:gd name="T32" fmla="*/ 243 w 365"/>
                <a:gd name="T33" fmla="*/ 252 h 555"/>
                <a:gd name="T34" fmla="*/ 266 w 365"/>
                <a:gd name="T35" fmla="*/ 292 h 555"/>
                <a:gd name="T36" fmla="*/ 289 w 365"/>
                <a:gd name="T37" fmla="*/ 340 h 555"/>
                <a:gd name="T38" fmla="*/ 309 w 365"/>
                <a:gd name="T39" fmla="*/ 389 h 555"/>
                <a:gd name="T40" fmla="*/ 327 w 365"/>
                <a:gd name="T41" fmla="*/ 439 h 555"/>
                <a:gd name="T42" fmla="*/ 343 w 365"/>
                <a:gd name="T43" fmla="*/ 485 h 555"/>
                <a:gd name="T44" fmla="*/ 355 w 365"/>
                <a:gd name="T45" fmla="*/ 521 h 555"/>
                <a:gd name="T46" fmla="*/ 362 w 365"/>
                <a:gd name="T47" fmla="*/ 546 h 555"/>
                <a:gd name="T48" fmla="*/ 365 w 365"/>
                <a:gd name="T49" fmla="*/ 555 h 555"/>
                <a:gd name="T50" fmla="*/ 359 w 365"/>
                <a:gd name="T51" fmla="*/ 515 h 555"/>
                <a:gd name="T52" fmla="*/ 351 w 365"/>
                <a:gd name="T53" fmla="*/ 477 h 555"/>
                <a:gd name="T54" fmla="*/ 341 w 365"/>
                <a:gd name="T55" fmla="*/ 437 h 555"/>
                <a:gd name="T56" fmla="*/ 329 w 365"/>
                <a:gd name="T57" fmla="*/ 400 h 555"/>
                <a:gd name="T58" fmla="*/ 315 w 365"/>
                <a:gd name="T59" fmla="*/ 361 h 555"/>
                <a:gd name="T60" fmla="*/ 300 w 365"/>
                <a:gd name="T61" fmla="*/ 323 h 555"/>
                <a:gd name="T62" fmla="*/ 282 w 365"/>
                <a:gd name="T63" fmla="*/ 287 h 555"/>
                <a:gd name="T64" fmla="*/ 261 w 365"/>
                <a:gd name="T65" fmla="*/ 251 h 555"/>
                <a:gd name="T66" fmla="*/ 250 w 365"/>
                <a:gd name="T67" fmla="*/ 232 h 555"/>
                <a:gd name="T68" fmla="*/ 237 w 365"/>
                <a:gd name="T69" fmla="*/ 214 h 555"/>
                <a:gd name="T70" fmla="*/ 225 w 365"/>
                <a:gd name="T71" fmla="*/ 196 h 555"/>
                <a:gd name="T72" fmla="*/ 211 w 365"/>
                <a:gd name="T73" fmla="*/ 179 h 555"/>
                <a:gd name="T74" fmla="*/ 196 w 365"/>
                <a:gd name="T75" fmla="*/ 161 h 555"/>
                <a:gd name="T76" fmla="*/ 180 w 365"/>
                <a:gd name="T77" fmla="*/ 144 h 555"/>
                <a:gd name="T78" fmla="*/ 165 w 365"/>
                <a:gd name="T79" fmla="*/ 128 h 555"/>
                <a:gd name="T80" fmla="*/ 149 w 365"/>
                <a:gd name="T81" fmla="*/ 112 h 555"/>
                <a:gd name="T82" fmla="*/ 132 w 365"/>
                <a:gd name="T83" fmla="*/ 96 h 555"/>
                <a:gd name="T84" fmla="*/ 114 w 365"/>
                <a:gd name="T85" fmla="*/ 82 h 555"/>
                <a:gd name="T86" fmla="*/ 96 w 365"/>
                <a:gd name="T87" fmla="*/ 68 h 555"/>
                <a:gd name="T88" fmla="*/ 78 w 365"/>
                <a:gd name="T89" fmla="*/ 54 h 555"/>
                <a:gd name="T90" fmla="*/ 58 w 365"/>
                <a:gd name="T91" fmla="*/ 41 h 555"/>
                <a:gd name="T92" fmla="*/ 39 w 365"/>
                <a:gd name="T93" fmla="*/ 27 h 555"/>
                <a:gd name="T94" fmla="*/ 21 w 365"/>
                <a:gd name="T95" fmla="*/ 13 h 555"/>
                <a:gd name="T96" fmla="*/ 2 w 365"/>
                <a:gd name="T97" fmla="*/ 0 h 555"/>
                <a:gd name="T98" fmla="*/ 2 w 365"/>
                <a:gd name="T99" fmla="*/ 0 h 555"/>
                <a:gd name="T100" fmla="*/ 2 w 365"/>
                <a:gd name="T101" fmla="*/ 0 h 555"/>
                <a:gd name="T102" fmla="*/ 0 w 365"/>
                <a:gd name="T103" fmla="*/ 0 h 555"/>
                <a:gd name="T104" fmla="*/ 0 w 365"/>
                <a:gd name="T105" fmla="*/ 0 h 555"/>
                <a:gd name="T106" fmla="*/ 0 w 365"/>
                <a:gd name="T10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 h="555">
                  <a:moveTo>
                    <a:pt x="0" y="0"/>
                  </a:moveTo>
                  <a:lnTo>
                    <a:pt x="17" y="15"/>
                  </a:lnTo>
                  <a:lnTo>
                    <a:pt x="33" y="31"/>
                  </a:lnTo>
                  <a:lnTo>
                    <a:pt x="51" y="45"/>
                  </a:lnTo>
                  <a:lnTo>
                    <a:pt x="68" y="60"/>
                  </a:lnTo>
                  <a:lnTo>
                    <a:pt x="85" y="75"/>
                  </a:lnTo>
                  <a:lnTo>
                    <a:pt x="101" y="89"/>
                  </a:lnTo>
                  <a:lnTo>
                    <a:pt x="118" y="105"/>
                  </a:lnTo>
                  <a:lnTo>
                    <a:pt x="133" y="120"/>
                  </a:lnTo>
                  <a:lnTo>
                    <a:pt x="149" y="136"/>
                  </a:lnTo>
                  <a:lnTo>
                    <a:pt x="164" y="151"/>
                  </a:lnTo>
                  <a:lnTo>
                    <a:pt x="179" y="167"/>
                  </a:lnTo>
                  <a:lnTo>
                    <a:pt x="193" y="184"/>
                  </a:lnTo>
                  <a:lnTo>
                    <a:pt x="207" y="201"/>
                  </a:lnTo>
                  <a:lnTo>
                    <a:pt x="219" y="217"/>
                  </a:lnTo>
                  <a:lnTo>
                    <a:pt x="232" y="234"/>
                  </a:lnTo>
                  <a:lnTo>
                    <a:pt x="243" y="252"/>
                  </a:lnTo>
                  <a:lnTo>
                    <a:pt x="266" y="292"/>
                  </a:lnTo>
                  <a:lnTo>
                    <a:pt x="289" y="340"/>
                  </a:lnTo>
                  <a:lnTo>
                    <a:pt x="309" y="389"/>
                  </a:lnTo>
                  <a:lnTo>
                    <a:pt x="327" y="439"/>
                  </a:lnTo>
                  <a:lnTo>
                    <a:pt x="343" y="485"/>
                  </a:lnTo>
                  <a:lnTo>
                    <a:pt x="355" y="521"/>
                  </a:lnTo>
                  <a:lnTo>
                    <a:pt x="362" y="546"/>
                  </a:lnTo>
                  <a:lnTo>
                    <a:pt x="365" y="555"/>
                  </a:lnTo>
                  <a:lnTo>
                    <a:pt x="359" y="515"/>
                  </a:lnTo>
                  <a:lnTo>
                    <a:pt x="351" y="477"/>
                  </a:lnTo>
                  <a:lnTo>
                    <a:pt x="341" y="437"/>
                  </a:lnTo>
                  <a:lnTo>
                    <a:pt x="329" y="400"/>
                  </a:lnTo>
                  <a:lnTo>
                    <a:pt x="315" y="361"/>
                  </a:lnTo>
                  <a:lnTo>
                    <a:pt x="300" y="323"/>
                  </a:lnTo>
                  <a:lnTo>
                    <a:pt x="282" y="287"/>
                  </a:lnTo>
                  <a:lnTo>
                    <a:pt x="261" y="251"/>
                  </a:lnTo>
                  <a:lnTo>
                    <a:pt x="250" y="232"/>
                  </a:lnTo>
                  <a:lnTo>
                    <a:pt x="237" y="214"/>
                  </a:lnTo>
                  <a:lnTo>
                    <a:pt x="225" y="196"/>
                  </a:lnTo>
                  <a:lnTo>
                    <a:pt x="211" y="179"/>
                  </a:lnTo>
                  <a:lnTo>
                    <a:pt x="196" y="161"/>
                  </a:lnTo>
                  <a:lnTo>
                    <a:pt x="180" y="144"/>
                  </a:lnTo>
                  <a:lnTo>
                    <a:pt x="165" y="128"/>
                  </a:lnTo>
                  <a:lnTo>
                    <a:pt x="149" y="112"/>
                  </a:lnTo>
                  <a:lnTo>
                    <a:pt x="132" y="96"/>
                  </a:lnTo>
                  <a:lnTo>
                    <a:pt x="114" y="82"/>
                  </a:lnTo>
                  <a:lnTo>
                    <a:pt x="96" y="68"/>
                  </a:lnTo>
                  <a:lnTo>
                    <a:pt x="78" y="54"/>
                  </a:lnTo>
                  <a:lnTo>
                    <a:pt x="58" y="41"/>
                  </a:lnTo>
                  <a:lnTo>
                    <a:pt x="39" y="27"/>
                  </a:lnTo>
                  <a:lnTo>
                    <a:pt x="21" y="13"/>
                  </a:lnTo>
                  <a:lnTo>
                    <a:pt x="2" y="0"/>
                  </a:lnTo>
                  <a:lnTo>
                    <a:pt x="2" y="0"/>
                  </a:lnTo>
                  <a:lnTo>
                    <a:pt x="2" y="0"/>
                  </a:lnTo>
                  <a:lnTo>
                    <a:pt x="0" y="0"/>
                  </a:lnTo>
                  <a:lnTo>
                    <a:pt x="0" y="0"/>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53"/>
            <p:cNvSpPr>
              <a:spLocks/>
            </p:cNvSpPr>
            <p:nvPr/>
          </p:nvSpPr>
          <p:spPr bwMode="auto">
            <a:xfrm>
              <a:off x="290513" y="3666331"/>
              <a:ext cx="439738" cy="177800"/>
            </a:xfrm>
            <a:custGeom>
              <a:avLst/>
              <a:gdLst>
                <a:gd name="T0" fmla="*/ 86 w 833"/>
                <a:gd name="T1" fmla="*/ 204 h 223"/>
                <a:gd name="T2" fmla="*/ 89 w 833"/>
                <a:gd name="T3" fmla="*/ 154 h 223"/>
                <a:gd name="T4" fmla="*/ 90 w 833"/>
                <a:gd name="T5" fmla="*/ 124 h 223"/>
                <a:gd name="T6" fmla="*/ 97 w 833"/>
                <a:gd name="T7" fmla="*/ 98 h 223"/>
                <a:gd name="T8" fmla="*/ 115 w 833"/>
                <a:gd name="T9" fmla="*/ 68 h 223"/>
                <a:gd name="T10" fmla="*/ 153 w 833"/>
                <a:gd name="T11" fmla="*/ 43 h 223"/>
                <a:gd name="T12" fmla="*/ 203 w 833"/>
                <a:gd name="T13" fmla="*/ 33 h 223"/>
                <a:gd name="T14" fmla="*/ 247 w 833"/>
                <a:gd name="T15" fmla="*/ 31 h 223"/>
                <a:gd name="T16" fmla="*/ 290 w 833"/>
                <a:gd name="T17" fmla="*/ 34 h 223"/>
                <a:gd name="T18" fmla="*/ 332 w 833"/>
                <a:gd name="T19" fmla="*/ 41 h 223"/>
                <a:gd name="T20" fmla="*/ 372 w 833"/>
                <a:gd name="T21" fmla="*/ 52 h 223"/>
                <a:gd name="T22" fmla="*/ 409 w 833"/>
                <a:gd name="T23" fmla="*/ 67 h 223"/>
                <a:gd name="T24" fmla="*/ 447 w 833"/>
                <a:gd name="T25" fmla="*/ 83 h 223"/>
                <a:gd name="T26" fmla="*/ 483 w 833"/>
                <a:gd name="T27" fmla="*/ 99 h 223"/>
                <a:gd name="T28" fmla="*/ 519 w 833"/>
                <a:gd name="T29" fmla="*/ 115 h 223"/>
                <a:gd name="T30" fmla="*/ 558 w 833"/>
                <a:gd name="T31" fmla="*/ 128 h 223"/>
                <a:gd name="T32" fmla="*/ 597 w 833"/>
                <a:gd name="T33" fmla="*/ 139 h 223"/>
                <a:gd name="T34" fmla="*/ 638 w 833"/>
                <a:gd name="T35" fmla="*/ 148 h 223"/>
                <a:gd name="T36" fmla="*/ 679 w 833"/>
                <a:gd name="T37" fmla="*/ 154 h 223"/>
                <a:gd name="T38" fmla="*/ 720 w 833"/>
                <a:gd name="T39" fmla="*/ 159 h 223"/>
                <a:gd name="T40" fmla="*/ 763 w 833"/>
                <a:gd name="T41" fmla="*/ 162 h 223"/>
                <a:gd name="T42" fmla="*/ 806 w 833"/>
                <a:gd name="T43" fmla="*/ 164 h 223"/>
                <a:gd name="T44" fmla="*/ 830 w 833"/>
                <a:gd name="T45" fmla="*/ 163 h 223"/>
                <a:gd name="T46" fmla="*/ 833 w 833"/>
                <a:gd name="T47" fmla="*/ 159 h 223"/>
                <a:gd name="T48" fmla="*/ 809 w 833"/>
                <a:gd name="T49" fmla="*/ 155 h 223"/>
                <a:gd name="T50" fmla="*/ 767 w 833"/>
                <a:gd name="T51" fmla="*/ 151 h 223"/>
                <a:gd name="T52" fmla="*/ 726 w 833"/>
                <a:gd name="T53" fmla="*/ 146 h 223"/>
                <a:gd name="T54" fmla="*/ 685 w 833"/>
                <a:gd name="T55" fmla="*/ 139 h 223"/>
                <a:gd name="T56" fmla="*/ 645 w 833"/>
                <a:gd name="T57" fmla="*/ 130 h 223"/>
                <a:gd name="T58" fmla="*/ 608 w 833"/>
                <a:gd name="T59" fmla="*/ 119 h 223"/>
                <a:gd name="T60" fmla="*/ 570 w 833"/>
                <a:gd name="T61" fmla="*/ 107 h 223"/>
                <a:gd name="T62" fmla="*/ 533 w 833"/>
                <a:gd name="T63" fmla="*/ 92 h 223"/>
                <a:gd name="T64" fmla="*/ 498 w 833"/>
                <a:gd name="T65" fmla="*/ 76 h 223"/>
                <a:gd name="T66" fmla="*/ 466 w 833"/>
                <a:gd name="T67" fmla="*/ 60 h 223"/>
                <a:gd name="T68" fmla="*/ 433 w 833"/>
                <a:gd name="T69" fmla="*/ 45 h 223"/>
                <a:gd name="T70" fmla="*/ 400 w 833"/>
                <a:gd name="T71" fmla="*/ 31 h 223"/>
                <a:gd name="T72" fmla="*/ 365 w 833"/>
                <a:gd name="T73" fmla="*/ 19 h 223"/>
                <a:gd name="T74" fmla="*/ 330 w 833"/>
                <a:gd name="T75" fmla="*/ 9 h 223"/>
                <a:gd name="T76" fmla="*/ 293 w 833"/>
                <a:gd name="T77" fmla="*/ 3 h 223"/>
                <a:gd name="T78" fmla="*/ 254 w 833"/>
                <a:gd name="T79" fmla="*/ 0 h 223"/>
                <a:gd name="T80" fmla="*/ 217 w 833"/>
                <a:gd name="T81" fmla="*/ 1 h 223"/>
                <a:gd name="T82" fmla="*/ 185 w 833"/>
                <a:gd name="T83" fmla="*/ 7 h 223"/>
                <a:gd name="T84" fmla="*/ 154 w 833"/>
                <a:gd name="T85" fmla="*/ 17 h 223"/>
                <a:gd name="T86" fmla="*/ 127 w 833"/>
                <a:gd name="T87" fmla="*/ 30 h 223"/>
                <a:gd name="T88" fmla="*/ 103 w 833"/>
                <a:gd name="T89" fmla="*/ 47 h 223"/>
                <a:gd name="T90" fmla="*/ 86 w 833"/>
                <a:gd name="T91" fmla="*/ 67 h 223"/>
                <a:gd name="T92" fmla="*/ 77 w 833"/>
                <a:gd name="T93" fmla="*/ 89 h 223"/>
                <a:gd name="T94" fmla="*/ 74 w 833"/>
                <a:gd name="T95" fmla="*/ 112 h 223"/>
                <a:gd name="T96" fmla="*/ 77 w 833"/>
                <a:gd name="T97" fmla="*/ 145 h 223"/>
                <a:gd name="T98" fmla="*/ 75 w 833"/>
                <a:gd name="T99" fmla="*/ 199 h 223"/>
                <a:gd name="T100" fmla="*/ 47 w 833"/>
                <a:gd name="T101" fmla="*/ 197 h 223"/>
                <a:gd name="T102" fmla="*/ 28 w 833"/>
                <a:gd name="T103" fmla="*/ 186 h 223"/>
                <a:gd name="T104" fmla="*/ 11 w 833"/>
                <a:gd name="T105" fmla="*/ 174 h 223"/>
                <a:gd name="T106" fmla="*/ 2 w 833"/>
                <a:gd name="T107" fmla="*/ 167 h 223"/>
                <a:gd name="T108" fmla="*/ 3 w 833"/>
                <a:gd name="T109" fmla="*/ 169 h 223"/>
                <a:gd name="T110" fmla="*/ 20 w 833"/>
                <a:gd name="T111" fmla="*/ 189 h 223"/>
                <a:gd name="T112" fmla="*/ 45 w 833"/>
                <a:gd name="T113" fmla="*/ 212 h 223"/>
                <a:gd name="T114" fmla="*/ 71 w 833"/>
                <a:gd name="T11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3" h="223">
                  <a:moveTo>
                    <a:pt x="82" y="219"/>
                  </a:moveTo>
                  <a:lnTo>
                    <a:pt x="86" y="204"/>
                  </a:lnTo>
                  <a:lnTo>
                    <a:pt x="89" y="180"/>
                  </a:lnTo>
                  <a:lnTo>
                    <a:pt x="89" y="154"/>
                  </a:lnTo>
                  <a:lnTo>
                    <a:pt x="89" y="134"/>
                  </a:lnTo>
                  <a:lnTo>
                    <a:pt x="90" y="124"/>
                  </a:lnTo>
                  <a:lnTo>
                    <a:pt x="92" y="112"/>
                  </a:lnTo>
                  <a:lnTo>
                    <a:pt x="97" y="98"/>
                  </a:lnTo>
                  <a:lnTo>
                    <a:pt x="104" y="82"/>
                  </a:lnTo>
                  <a:lnTo>
                    <a:pt x="115" y="68"/>
                  </a:lnTo>
                  <a:lnTo>
                    <a:pt x="132" y="54"/>
                  </a:lnTo>
                  <a:lnTo>
                    <a:pt x="153" y="43"/>
                  </a:lnTo>
                  <a:lnTo>
                    <a:pt x="181" y="36"/>
                  </a:lnTo>
                  <a:lnTo>
                    <a:pt x="203" y="33"/>
                  </a:lnTo>
                  <a:lnTo>
                    <a:pt x="225" y="32"/>
                  </a:lnTo>
                  <a:lnTo>
                    <a:pt x="247" y="31"/>
                  </a:lnTo>
                  <a:lnTo>
                    <a:pt x="269" y="32"/>
                  </a:lnTo>
                  <a:lnTo>
                    <a:pt x="290" y="34"/>
                  </a:lnTo>
                  <a:lnTo>
                    <a:pt x="312" y="37"/>
                  </a:lnTo>
                  <a:lnTo>
                    <a:pt x="332" y="41"/>
                  </a:lnTo>
                  <a:lnTo>
                    <a:pt x="353" y="46"/>
                  </a:lnTo>
                  <a:lnTo>
                    <a:pt x="372" y="52"/>
                  </a:lnTo>
                  <a:lnTo>
                    <a:pt x="391" y="59"/>
                  </a:lnTo>
                  <a:lnTo>
                    <a:pt x="409" y="67"/>
                  </a:lnTo>
                  <a:lnTo>
                    <a:pt x="429" y="75"/>
                  </a:lnTo>
                  <a:lnTo>
                    <a:pt x="447" y="83"/>
                  </a:lnTo>
                  <a:lnTo>
                    <a:pt x="465" y="91"/>
                  </a:lnTo>
                  <a:lnTo>
                    <a:pt x="483" y="99"/>
                  </a:lnTo>
                  <a:lnTo>
                    <a:pt x="501" y="107"/>
                  </a:lnTo>
                  <a:lnTo>
                    <a:pt x="519" y="115"/>
                  </a:lnTo>
                  <a:lnTo>
                    <a:pt x="538" y="121"/>
                  </a:lnTo>
                  <a:lnTo>
                    <a:pt x="558" y="128"/>
                  </a:lnTo>
                  <a:lnTo>
                    <a:pt x="577" y="133"/>
                  </a:lnTo>
                  <a:lnTo>
                    <a:pt x="597" y="139"/>
                  </a:lnTo>
                  <a:lnTo>
                    <a:pt x="618" y="144"/>
                  </a:lnTo>
                  <a:lnTo>
                    <a:pt x="638" y="148"/>
                  </a:lnTo>
                  <a:lnTo>
                    <a:pt x="658" y="151"/>
                  </a:lnTo>
                  <a:lnTo>
                    <a:pt x="679" y="154"/>
                  </a:lnTo>
                  <a:lnTo>
                    <a:pt x="699" y="156"/>
                  </a:lnTo>
                  <a:lnTo>
                    <a:pt x="720" y="159"/>
                  </a:lnTo>
                  <a:lnTo>
                    <a:pt x="742" y="160"/>
                  </a:lnTo>
                  <a:lnTo>
                    <a:pt x="763" y="162"/>
                  </a:lnTo>
                  <a:lnTo>
                    <a:pt x="784" y="163"/>
                  </a:lnTo>
                  <a:lnTo>
                    <a:pt x="806" y="164"/>
                  </a:lnTo>
                  <a:lnTo>
                    <a:pt x="827" y="164"/>
                  </a:lnTo>
                  <a:lnTo>
                    <a:pt x="830" y="163"/>
                  </a:lnTo>
                  <a:lnTo>
                    <a:pt x="833" y="161"/>
                  </a:lnTo>
                  <a:lnTo>
                    <a:pt x="833" y="159"/>
                  </a:lnTo>
                  <a:lnTo>
                    <a:pt x="830" y="157"/>
                  </a:lnTo>
                  <a:lnTo>
                    <a:pt x="809" y="155"/>
                  </a:lnTo>
                  <a:lnTo>
                    <a:pt x="788" y="153"/>
                  </a:lnTo>
                  <a:lnTo>
                    <a:pt x="767" y="151"/>
                  </a:lnTo>
                  <a:lnTo>
                    <a:pt x="747" y="149"/>
                  </a:lnTo>
                  <a:lnTo>
                    <a:pt x="726" y="146"/>
                  </a:lnTo>
                  <a:lnTo>
                    <a:pt x="705" y="143"/>
                  </a:lnTo>
                  <a:lnTo>
                    <a:pt x="685" y="139"/>
                  </a:lnTo>
                  <a:lnTo>
                    <a:pt x="666" y="134"/>
                  </a:lnTo>
                  <a:lnTo>
                    <a:pt x="645" y="130"/>
                  </a:lnTo>
                  <a:lnTo>
                    <a:pt x="627" y="125"/>
                  </a:lnTo>
                  <a:lnTo>
                    <a:pt x="608" y="119"/>
                  </a:lnTo>
                  <a:lnTo>
                    <a:pt x="588" y="114"/>
                  </a:lnTo>
                  <a:lnTo>
                    <a:pt x="570" y="107"/>
                  </a:lnTo>
                  <a:lnTo>
                    <a:pt x="551" y="100"/>
                  </a:lnTo>
                  <a:lnTo>
                    <a:pt x="533" y="92"/>
                  </a:lnTo>
                  <a:lnTo>
                    <a:pt x="515" y="84"/>
                  </a:lnTo>
                  <a:lnTo>
                    <a:pt x="498" y="76"/>
                  </a:lnTo>
                  <a:lnTo>
                    <a:pt x="483" y="69"/>
                  </a:lnTo>
                  <a:lnTo>
                    <a:pt x="466" y="60"/>
                  </a:lnTo>
                  <a:lnTo>
                    <a:pt x="450" y="53"/>
                  </a:lnTo>
                  <a:lnTo>
                    <a:pt x="433" y="45"/>
                  </a:lnTo>
                  <a:lnTo>
                    <a:pt x="416" y="38"/>
                  </a:lnTo>
                  <a:lnTo>
                    <a:pt x="400" y="31"/>
                  </a:lnTo>
                  <a:lnTo>
                    <a:pt x="383" y="25"/>
                  </a:lnTo>
                  <a:lnTo>
                    <a:pt x="365" y="19"/>
                  </a:lnTo>
                  <a:lnTo>
                    <a:pt x="348" y="14"/>
                  </a:lnTo>
                  <a:lnTo>
                    <a:pt x="330" y="9"/>
                  </a:lnTo>
                  <a:lnTo>
                    <a:pt x="311" y="6"/>
                  </a:lnTo>
                  <a:lnTo>
                    <a:pt x="293" y="3"/>
                  </a:lnTo>
                  <a:lnTo>
                    <a:pt x="274" y="1"/>
                  </a:lnTo>
                  <a:lnTo>
                    <a:pt x="254" y="0"/>
                  </a:lnTo>
                  <a:lnTo>
                    <a:pt x="233" y="0"/>
                  </a:lnTo>
                  <a:lnTo>
                    <a:pt x="217" y="1"/>
                  </a:lnTo>
                  <a:lnTo>
                    <a:pt x="200" y="3"/>
                  </a:lnTo>
                  <a:lnTo>
                    <a:pt x="185" y="7"/>
                  </a:lnTo>
                  <a:lnTo>
                    <a:pt x="170" y="11"/>
                  </a:lnTo>
                  <a:lnTo>
                    <a:pt x="154" y="17"/>
                  </a:lnTo>
                  <a:lnTo>
                    <a:pt x="140" y="23"/>
                  </a:lnTo>
                  <a:lnTo>
                    <a:pt x="127" y="30"/>
                  </a:lnTo>
                  <a:lnTo>
                    <a:pt x="114" y="38"/>
                  </a:lnTo>
                  <a:lnTo>
                    <a:pt x="103" y="47"/>
                  </a:lnTo>
                  <a:lnTo>
                    <a:pt x="93" y="56"/>
                  </a:lnTo>
                  <a:lnTo>
                    <a:pt x="86" y="67"/>
                  </a:lnTo>
                  <a:lnTo>
                    <a:pt x="81" y="78"/>
                  </a:lnTo>
                  <a:lnTo>
                    <a:pt x="77" y="89"/>
                  </a:lnTo>
                  <a:lnTo>
                    <a:pt x="75" y="100"/>
                  </a:lnTo>
                  <a:lnTo>
                    <a:pt x="74" y="112"/>
                  </a:lnTo>
                  <a:lnTo>
                    <a:pt x="74" y="124"/>
                  </a:lnTo>
                  <a:lnTo>
                    <a:pt x="77" y="145"/>
                  </a:lnTo>
                  <a:lnTo>
                    <a:pt x="79" y="175"/>
                  </a:lnTo>
                  <a:lnTo>
                    <a:pt x="75" y="199"/>
                  </a:lnTo>
                  <a:lnTo>
                    <a:pt x="56" y="201"/>
                  </a:lnTo>
                  <a:lnTo>
                    <a:pt x="47" y="197"/>
                  </a:lnTo>
                  <a:lnTo>
                    <a:pt x="38" y="191"/>
                  </a:lnTo>
                  <a:lnTo>
                    <a:pt x="28" y="186"/>
                  </a:lnTo>
                  <a:lnTo>
                    <a:pt x="20" y="180"/>
                  </a:lnTo>
                  <a:lnTo>
                    <a:pt x="11" y="174"/>
                  </a:lnTo>
                  <a:lnTo>
                    <a:pt x="6" y="170"/>
                  </a:lnTo>
                  <a:lnTo>
                    <a:pt x="2" y="167"/>
                  </a:lnTo>
                  <a:lnTo>
                    <a:pt x="0" y="166"/>
                  </a:lnTo>
                  <a:lnTo>
                    <a:pt x="3" y="169"/>
                  </a:lnTo>
                  <a:lnTo>
                    <a:pt x="10" y="177"/>
                  </a:lnTo>
                  <a:lnTo>
                    <a:pt x="20" y="189"/>
                  </a:lnTo>
                  <a:lnTo>
                    <a:pt x="31" y="201"/>
                  </a:lnTo>
                  <a:lnTo>
                    <a:pt x="45" y="212"/>
                  </a:lnTo>
                  <a:lnTo>
                    <a:pt x="59" y="221"/>
                  </a:lnTo>
                  <a:lnTo>
                    <a:pt x="71" y="223"/>
                  </a:lnTo>
                  <a:lnTo>
                    <a:pt x="82" y="21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54"/>
            <p:cNvSpPr>
              <a:spLocks/>
            </p:cNvSpPr>
            <p:nvPr/>
          </p:nvSpPr>
          <p:spPr bwMode="auto">
            <a:xfrm>
              <a:off x="425450" y="2994818"/>
              <a:ext cx="136525" cy="180975"/>
            </a:xfrm>
            <a:custGeom>
              <a:avLst/>
              <a:gdLst>
                <a:gd name="T0" fmla="*/ 70 w 257"/>
                <a:gd name="T1" fmla="*/ 140 h 229"/>
                <a:gd name="T2" fmla="*/ 79 w 257"/>
                <a:gd name="T3" fmla="*/ 148 h 229"/>
                <a:gd name="T4" fmla="*/ 88 w 257"/>
                <a:gd name="T5" fmla="*/ 157 h 229"/>
                <a:gd name="T6" fmla="*/ 98 w 257"/>
                <a:gd name="T7" fmla="*/ 164 h 229"/>
                <a:gd name="T8" fmla="*/ 109 w 257"/>
                <a:gd name="T9" fmla="*/ 172 h 229"/>
                <a:gd name="T10" fmla="*/ 120 w 257"/>
                <a:gd name="T11" fmla="*/ 179 h 229"/>
                <a:gd name="T12" fmla="*/ 131 w 257"/>
                <a:gd name="T13" fmla="*/ 186 h 229"/>
                <a:gd name="T14" fmla="*/ 142 w 257"/>
                <a:gd name="T15" fmla="*/ 192 h 229"/>
                <a:gd name="T16" fmla="*/ 153 w 257"/>
                <a:gd name="T17" fmla="*/ 198 h 229"/>
                <a:gd name="T18" fmla="*/ 165 w 257"/>
                <a:gd name="T19" fmla="*/ 203 h 229"/>
                <a:gd name="T20" fmla="*/ 177 w 257"/>
                <a:gd name="T21" fmla="*/ 208 h 229"/>
                <a:gd name="T22" fmla="*/ 190 w 257"/>
                <a:gd name="T23" fmla="*/ 212 h 229"/>
                <a:gd name="T24" fmla="*/ 202 w 257"/>
                <a:gd name="T25" fmla="*/ 216 h 229"/>
                <a:gd name="T26" fmla="*/ 215 w 257"/>
                <a:gd name="T27" fmla="*/ 219 h 229"/>
                <a:gd name="T28" fmla="*/ 228 w 257"/>
                <a:gd name="T29" fmla="*/ 222 h 229"/>
                <a:gd name="T30" fmla="*/ 241 w 257"/>
                <a:gd name="T31" fmla="*/ 225 h 229"/>
                <a:gd name="T32" fmla="*/ 253 w 257"/>
                <a:gd name="T33" fmla="*/ 229 h 229"/>
                <a:gd name="T34" fmla="*/ 256 w 257"/>
                <a:gd name="T35" fmla="*/ 229 h 229"/>
                <a:gd name="T36" fmla="*/ 257 w 257"/>
                <a:gd name="T37" fmla="*/ 226 h 229"/>
                <a:gd name="T38" fmla="*/ 257 w 257"/>
                <a:gd name="T39" fmla="*/ 225 h 229"/>
                <a:gd name="T40" fmla="*/ 256 w 257"/>
                <a:gd name="T41" fmla="*/ 224 h 229"/>
                <a:gd name="T42" fmla="*/ 246 w 257"/>
                <a:gd name="T43" fmla="*/ 221 h 229"/>
                <a:gd name="T44" fmla="*/ 237 w 257"/>
                <a:gd name="T45" fmla="*/ 218 h 229"/>
                <a:gd name="T46" fmla="*/ 227 w 257"/>
                <a:gd name="T47" fmla="*/ 215 h 229"/>
                <a:gd name="T48" fmla="*/ 219 w 257"/>
                <a:gd name="T49" fmla="*/ 212 h 229"/>
                <a:gd name="T50" fmla="*/ 209 w 257"/>
                <a:gd name="T51" fmla="*/ 209 h 229"/>
                <a:gd name="T52" fmla="*/ 199 w 257"/>
                <a:gd name="T53" fmla="*/ 206 h 229"/>
                <a:gd name="T54" fmla="*/ 190 w 257"/>
                <a:gd name="T55" fmla="*/ 203 h 229"/>
                <a:gd name="T56" fmla="*/ 180 w 257"/>
                <a:gd name="T57" fmla="*/ 200 h 229"/>
                <a:gd name="T58" fmla="*/ 169 w 257"/>
                <a:gd name="T59" fmla="*/ 195 h 229"/>
                <a:gd name="T60" fmla="*/ 158 w 257"/>
                <a:gd name="T61" fmla="*/ 190 h 229"/>
                <a:gd name="T62" fmla="*/ 147 w 257"/>
                <a:gd name="T63" fmla="*/ 184 h 229"/>
                <a:gd name="T64" fmla="*/ 137 w 257"/>
                <a:gd name="T65" fmla="*/ 177 h 229"/>
                <a:gd name="T66" fmla="*/ 127 w 257"/>
                <a:gd name="T67" fmla="*/ 171 h 229"/>
                <a:gd name="T68" fmla="*/ 117 w 257"/>
                <a:gd name="T69" fmla="*/ 164 h 229"/>
                <a:gd name="T70" fmla="*/ 108 w 257"/>
                <a:gd name="T71" fmla="*/ 157 h 229"/>
                <a:gd name="T72" fmla="*/ 98 w 257"/>
                <a:gd name="T73" fmla="*/ 149 h 229"/>
                <a:gd name="T74" fmla="*/ 80 w 257"/>
                <a:gd name="T75" fmla="*/ 132 h 229"/>
                <a:gd name="T76" fmla="*/ 62 w 257"/>
                <a:gd name="T77" fmla="*/ 111 h 229"/>
                <a:gd name="T78" fmla="*/ 45 w 257"/>
                <a:gd name="T79" fmla="*/ 87 h 229"/>
                <a:gd name="T80" fmla="*/ 30 w 257"/>
                <a:gd name="T81" fmla="*/ 61 h 229"/>
                <a:gd name="T82" fmla="*/ 18 w 257"/>
                <a:gd name="T83" fmla="*/ 38 h 229"/>
                <a:gd name="T84" fmla="*/ 8 w 257"/>
                <a:gd name="T85" fmla="*/ 19 h 229"/>
                <a:gd name="T86" fmla="*/ 2 w 257"/>
                <a:gd name="T87" fmla="*/ 6 h 229"/>
                <a:gd name="T88" fmla="*/ 0 w 257"/>
                <a:gd name="T89" fmla="*/ 0 h 229"/>
                <a:gd name="T90" fmla="*/ 1 w 257"/>
                <a:gd name="T91" fmla="*/ 5 h 229"/>
                <a:gd name="T92" fmla="*/ 5 w 257"/>
                <a:gd name="T93" fmla="*/ 17 h 229"/>
                <a:gd name="T94" fmla="*/ 11 w 257"/>
                <a:gd name="T95" fmla="*/ 35 h 229"/>
                <a:gd name="T96" fmla="*/ 20 w 257"/>
                <a:gd name="T97" fmla="*/ 56 h 229"/>
                <a:gd name="T98" fmla="*/ 30 w 257"/>
                <a:gd name="T99" fmla="*/ 80 h 229"/>
                <a:gd name="T100" fmla="*/ 43 w 257"/>
                <a:gd name="T101" fmla="*/ 103 h 229"/>
                <a:gd name="T102" fmla="*/ 55 w 257"/>
                <a:gd name="T103" fmla="*/ 123 h 229"/>
                <a:gd name="T104" fmla="*/ 70 w 257"/>
                <a:gd name="T105" fmla="*/ 14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29">
                  <a:moveTo>
                    <a:pt x="70" y="140"/>
                  </a:moveTo>
                  <a:lnTo>
                    <a:pt x="79" y="148"/>
                  </a:lnTo>
                  <a:lnTo>
                    <a:pt x="88" y="157"/>
                  </a:lnTo>
                  <a:lnTo>
                    <a:pt x="98" y="164"/>
                  </a:lnTo>
                  <a:lnTo>
                    <a:pt x="109" y="172"/>
                  </a:lnTo>
                  <a:lnTo>
                    <a:pt x="120" y="179"/>
                  </a:lnTo>
                  <a:lnTo>
                    <a:pt x="131" y="186"/>
                  </a:lnTo>
                  <a:lnTo>
                    <a:pt x="142" y="192"/>
                  </a:lnTo>
                  <a:lnTo>
                    <a:pt x="153" y="198"/>
                  </a:lnTo>
                  <a:lnTo>
                    <a:pt x="165" y="203"/>
                  </a:lnTo>
                  <a:lnTo>
                    <a:pt x="177" y="208"/>
                  </a:lnTo>
                  <a:lnTo>
                    <a:pt x="190" y="212"/>
                  </a:lnTo>
                  <a:lnTo>
                    <a:pt x="202" y="216"/>
                  </a:lnTo>
                  <a:lnTo>
                    <a:pt x="215" y="219"/>
                  </a:lnTo>
                  <a:lnTo>
                    <a:pt x="228" y="222"/>
                  </a:lnTo>
                  <a:lnTo>
                    <a:pt x="241" y="225"/>
                  </a:lnTo>
                  <a:lnTo>
                    <a:pt x="253" y="229"/>
                  </a:lnTo>
                  <a:lnTo>
                    <a:pt x="256" y="229"/>
                  </a:lnTo>
                  <a:lnTo>
                    <a:pt x="257" y="226"/>
                  </a:lnTo>
                  <a:lnTo>
                    <a:pt x="257" y="225"/>
                  </a:lnTo>
                  <a:lnTo>
                    <a:pt x="256" y="224"/>
                  </a:lnTo>
                  <a:lnTo>
                    <a:pt x="246" y="221"/>
                  </a:lnTo>
                  <a:lnTo>
                    <a:pt x="237" y="218"/>
                  </a:lnTo>
                  <a:lnTo>
                    <a:pt x="227" y="215"/>
                  </a:lnTo>
                  <a:lnTo>
                    <a:pt x="219" y="212"/>
                  </a:lnTo>
                  <a:lnTo>
                    <a:pt x="209" y="209"/>
                  </a:lnTo>
                  <a:lnTo>
                    <a:pt x="199" y="206"/>
                  </a:lnTo>
                  <a:lnTo>
                    <a:pt x="190" y="203"/>
                  </a:lnTo>
                  <a:lnTo>
                    <a:pt x="180" y="200"/>
                  </a:lnTo>
                  <a:lnTo>
                    <a:pt x="169" y="195"/>
                  </a:lnTo>
                  <a:lnTo>
                    <a:pt x="158" y="190"/>
                  </a:lnTo>
                  <a:lnTo>
                    <a:pt x="147" y="184"/>
                  </a:lnTo>
                  <a:lnTo>
                    <a:pt x="137" y="177"/>
                  </a:lnTo>
                  <a:lnTo>
                    <a:pt x="127" y="171"/>
                  </a:lnTo>
                  <a:lnTo>
                    <a:pt x="117" y="164"/>
                  </a:lnTo>
                  <a:lnTo>
                    <a:pt x="108" y="157"/>
                  </a:lnTo>
                  <a:lnTo>
                    <a:pt x="98" y="149"/>
                  </a:lnTo>
                  <a:lnTo>
                    <a:pt x="80" y="132"/>
                  </a:lnTo>
                  <a:lnTo>
                    <a:pt x="62" y="111"/>
                  </a:lnTo>
                  <a:lnTo>
                    <a:pt x="45" y="87"/>
                  </a:lnTo>
                  <a:lnTo>
                    <a:pt x="30" y="61"/>
                  </a:lnTo>
                  <a:lnTo>
                    <a:pt x="18" y="38"/>
                  </a:lnTo>
                  <a:lnTo>
                    <a:pt x="8" y="19"/>
                  </a:lnTo>
                  <a:lnTo>
                    <a:pt x="2" y="6"/>
                  </a:lnTo>
                  <a:lnTo>
                    <a:pt x="0" y="0"/>
                  </a:lnTo>
                  <a:lnTo>
                    <a:pt x="1" y="5"/>
                  </a:lnTo>
                  <a:lnTo>
                    <a:pt x="5" y="17"/>
                  </a:lnTo>
                  <a:lnTo>
                    <a:pt x="11" y="35"/>
                  </a:lnTo>
                  <a:lnTo>
                    <a:pt x="20" y="56"/>
                  </a:lnTo>
                  <a:lnTo>
                    <a:pt x="30" y="80"/>
                  </a:lnTo>
                  <a:lnTo>
                    <a:pt x="43" y="103"/>
                  </a:lnTo>
                  <a:lnTo>
                    <a:pt x="55" y="123"/>
                  </a:lnTo>
                  <a:lnTo>
                    <a:pt x="70" y="14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55"/>
            <p:cNvSpPr>
              <a:spLocks/>
            </p:cNvSpPr>
            <p:nvPr/>
          </p:nvSpPr>
          <p:spPr bwMode="auto">
            <a:xfrm>
              <a:off x="555625" y="3167856"/>
              <a:ext cx="14288" cy="125412"/>
            </a:xfrm>
            <a:custGeom>
              <a:avLst/>
              <a:gdLst>
                <a:gd name="T0" fmla="*/ 2 w 27"/>
                <a:gd name="T1" fmla="*/ 155 h 158"/>
                <a:gd name="T2" fmla="*/ 0 w 27"/>
                <a:gd name="T3" fmla="*/ 157 h 158"/>
                <a:gd name="T4" fmla="*/ 2 w 27"/>
                <a:gd name="T5" fmla="*/ 158 h 158"/>
                <a:gd name="T6" fmla="*/ 5 w 27"/>
                <a:gd name="T7" fmla="*/ 158 h 158"/>
                <a:gd name="T8" fmla="*/ 6 w 27"/>
                <a:gd name="T9" fmla="*/ 157 h 158"/>
                <a:gd name="T10" fmla="*/ 20 w 27"/>
                <a:gd name="T11" fmla="*/ 137 h 158"/>
                <a:gd name="T12" fmla="*/ 25 w 27"/>
                <a:gd name="T13" fmla="*/ 113 h 158"/>
                <a:gd name="T14" fmla="*/ 27 w 27"/>
                <a:gd name="T15" fmla="*/ 88 h 158"/>
                <a:gd name="T16" fmla="*/ 24 w 27"/>
                <a:gd name="T17" fmla="*/ 61 h 158"/>
                <a:gd name="T18" fmla="*/ 20 w 27"/>
                <a:gd name="T19" fmla="*/ 38 h 158"/>
                <a:gd name="T20" fmla="*/ 14 w 27"/>
                <a:gd name="T21" fmla="*/ 19 h 158"/>
                <a:gd name="T22" fmla="*/ 10 w 27"/>
                <a:gd name="T23" fmla="*/ 5 h 158"/>
                <a:gd name="T24" fmla="*/ 9 w 27"/>
                <a:gd name="T25" fmla="*/ 0 h 158"/>
                <a:gd name="T26" fmla="*/ 13 w 27"/>
                <a:gd name="T27" fmla="*/ 18 h 158"/>
                <a:gd name="T28" fmla="*/ 18 w 27"/>
                <a:gd name="T29" fmla="*/ 60 h 158"/>
                <a:gd name="T30" fmla="*/ 17 w 27"/>
                <a:gd name="T31" fmla="*/ 112 h 158"/>
                <a:gd name="T32" fmla="*/ 2 w 27"/>
                <a:gd name="T33" fmla="*/ 15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8">
                  <a:moveTo>
                    <a:pt x="2" y="155"/>
                  </a:moveTo>
                  <a:lnTo>
                    <a:pt x="0" y="157"/>
                  </a:lnTo>
                  <a:lnTo>
                    <a:pt x="2" y="158"/>
                  </a:lnTo>
                  <a:lnTo>
                    <a:pt x="5" y="158"/>
                  </a:lnTo>
                  <a:lnTo>
                    <a:pt x="6" y="157"/>
                  </a:lnTo>
                  <a:lnTo>
                    <a:pt x="20" y="137"/>
                  </a:lnTo>
                  <a:lnTo>
                    <a:pt x="25" y="113"/>
                  </a:lnTo>
                  <a:lnTo>
                    <a:pt x="27" y="88"/>
                  </a:lnTo>
                  <a:lnTo>
                    <a:pt x="24" y="61"/>
                  </a:lnTo>
                  <a:lnTo>
                    <a:pt x="20" y="38"/>
                  </a:lnTo>
                  <a:lnTo>
                    <a:pt x="14" y="19"/>
                  </a:lnTo>
                  <a:lnTo>
                    <a:pt x="10" y="5"/>
                  </a:lnTo>
                  <a:lnTo>
                    <a:pt x="9" y="0"/>
                  </a:lnTo>
                  <a:lnTo>
                    <a:pt x="13" y="18"/>
                  </a:lnTo>
                  <a:lnTo>
                    <a:pt x="18" y="60"/>
                  </a:lnTo>
                  <a:lnTo>
                    <a:pt x="17" y="112"/>
                  </a:lnTo>
                  <a:lnTo>
                    <a:pt x="2" y="15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56"/>
            <p:cNvSpPr>
              <a:spLocks/>
            </p:cNvSpPr>
            <p:nvPr/>
          </p:nvSpPr>
          <p:spPr bwMode="auto">
            <a:xfrm>
              <a:off x="371475" y="3042443"/>
              <a:ext cx="79375" cy="306387"/>
            </a:xfrm>
            <a:custGeom>
              <a:avLst/>
              <a:gdLst>
                <a:gd name="T0" fmla="*/ 0 w 151"/>
                <a:gd name="T1" fmla="*/ 99 h 387"/>
                <a:gd name="T2" fmla="*/ 3 w 151"/>
                <a:gd name="T3" fmla="*/ 125 h 387"/>
                <a:gd name="T4" fmla="*/ 4 w 151"/>
                <a:gd name="T5" fmla="*/ 152 h 387"/>
                <a:gd name="T6" fmla="*/ 7 w 151"/>
                <a:gd name="T7" fmla="*/ 180 h 387"/>
                <a:gd name="T8" fmla="*/ 13 w 151"/>
                <a:gd name="T9" fmla="*/ 206 h 387"/>
                <a:gd name="T10" fmla="*/ 20 w 151"/>
                <a:gd name="T11" fmla="*/ 231 h 387"/>
                <a:gd name="T12" fmla="*/ 29 w 151"/>
                <a:gd name="T13" fmla="*/ 257 h 387"/>
                <a:gd name="T14" fmla="*/ 42 w 151"/>
                <a:gd name="T15" fmla="*/ 280 h 387"/>
                <a:gd name="T16" fmla="*/ 57 w 151"/>
                <a:gd name="T17" fmla="*/ 303 h 387"/>
                <a:gd name="T18" fmla="*/ 74 w 151"/>
                <a:gd name="T19" fmla="*/ 326 h 387"/>
                <a:gd name="T20" fmla="*/ 93 w 151"/>
                <a:gd name="T21" fmla="*/ 347 h 387"/>
                <a:gd name="T22" fmla="*/ 115 w 151"/>
                <a:gd name="T23" fmla="*/ 367 h 387"/>
                <a:gd name="T24" fmla="*/ 139 w 151"/>
                <a:gd name="T25" fmla="*/ 386 h 387"/>
                <a:gd name="T26" fmla="*/ 145 w 151"/>
                <a:gd name="T27" fmla="*/ 387 h 387"/>
                <a:gd name="T28" fmla="*/ 149 w 151"/>
                <a:gd name="T29" fmla="*/ 385 h 387"/>
                <a:gd name="T30" fmla="*/ 151 w 151"/>
                <a:gd name="T31" fmla="*/ 381 h 387"/>
                <a:gd name="T32" fmla="*/ 151 w 151"/>
                <a:gd name="T33" fmla="*/ 377 h 387"/>
                <a:gd name="T34" fmla="*/ 133 w 151"/>
                <a:gd name="T35" fmla="*/ 358 h 387"/>
                <a:gd name="T36" fmla="*/ 115 w 151"/>
                <a:gd name="T37" fmla="*/ 337 h 387"/>
                <a:gd name="T38" fmla="*/ 99 w 151"/>
                <a:gd name="T39" fmla="*/ 316 h 387"/>
                <a:gd name="T40" fmla="*/ 83 w 151"/>
                <a:gd name="T41" fmla="*/ 295 h 387"/>
                <a:gd name="T42" fmla="*/ 70 w 151"/>
                <a:gd name="T43" fmla="*/ 273 h 387"/>
                <a:gd name="T44" fmla="*/ 57 w 151"/>
                <a:gd name="T45" fmla="*/ 251 h 387"/>
                <a:gd name="T46" fmla="*/ 46 w 151"/>
                <a:gd name="T47" fmla="*/ 228 h 387"/>
                <a:gd name="T48" fmla="*/ 38 w 151"/>
                <a:gd name="T49" fmla="*/ 205 h 387"/>
                <a:gd name="T50" fmla="*/ 29 w 151"/>
                <a:gd name="T51" fmla="*/ 182 h 387"/>
                <a:gd name="T52" fmla="*/ 24 w 151"/>
                <a:gd name="T53" fmla="*/ 157 h 387"/>
                <a:gd name="T54" fmla="*/ 18 w 151"/>
                <a:gd name="T55" fmla="*/ 133 h 387"/>
                <a:gd name="T56" fmla="*/ 14 w 151"/>
                <a:gd name="T57" fmla="*/ 109 h 387"/>
                <a:gd name="T58" fmla="*/ 10 w 151"/>
                <a:gd name="T59" fmla="*/ 76 h 387"/>
                <a:gd name="T60" fmla="*/ 7 w 151"/>
                <a:gd name="T61" fmla="*/ 41 h 387"/>
                <a:gd name="T62" fmla="*/ 6 w 151"/>
                <a:gd name="T63" fmla="*/ 12 h 387"/>
                <a:gd name="T64" fmla="*/ 6 w 151"/>
                <a:gd name="T65" fmla="*/ 0 h 387"/>
                <a:gd name="T66" fmla="*/ 4 w 151"/>
                <a:gd name="T67" fmla="*/ 11 h 387"/>
                <a:gd name="T68" fmla="*/ 2 w 151"/>
                <a:gd name="T69" fmla="*/ 37 h 387"/>
                <a:gd name="T70" fmla="*/ 0 w 151"/>
                <a:gd name="T71" fmla="*/ 69 h 387"/>
                <a:gd name="T72" fmla="*/ 0 w 151"/>
                <a:gd name="T73" fmla="*/ 9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387">
                  <a:moveTo>
                    <a:pt x="0" y="99"/>
                  </a:moveTo>
                  <a:lnTo>
                    <a:pt x="3" y="125"/>
                  </a:lnTo>
                  <a:lnTo>
                    <a:pt x="4" y="152"/>
                  </a:lnTo>
                  <a:lnTo>
                    <a:pt x="7" y="180"/>
                  </a:lnTo>
                  <a:lnTo>
                    <a:pt x="13" y="206"/>
                  </a:lnTo>
                  <a:lnTo>
                    <a:pt x="20" y="231"/>
                  </a:lnTo>
                  <a:lnTo>
                    <a:pt x="29" y="257"/>
                  </a:lnTo>
                  <a:lnTo>
                    <a:pt x="42" y="280"/>
                  </a:lnTo>
                  <a:lnTo>
                    <a:pt x="57" y="303"/>
                  </a:lnTo>
                  <a:lnTo>
                    <a:pt x="74" y="326"/>
                  </a:lnTo>
                  <a:lnTo>
                    <a:pt x="93" y="347"/>
                  </a:lnTo>
                  <a:lnTo>
                    <a:pt x="115" y="367"/>
                  </a:lnTo>
                  <a:lnTo>
                    <a:pt x="139" y="386"/>
                  </a:lnTo>
                  <a:lnTo>
                    <a:pt x="145" y="387"/>
                  </a:lnTo>
                  <a:lnTo>
                    <a:pt x="149" y="385"/>
                  </a:lnTo>
                  <a:lnTo>
                    <a:pt x="151" y="381"/>
                  </a:lnTo>
                  <a:lnTo>
                    <a:pt x="151" y="377"/>
                  </a:lnTo>
                  <a:lnTo>
                    <a:pt x="133" y="358"/>
                  </a:lnTo>
                  <a:lnTo>
                    <a:pt x="115" y="337"/>
                  </a:lnTo>
                  <a:lnTo>
                    <a:pt x="99" y="316"/>
                  </a:lnTo>
                  <a:lnTo>
                    <a:pt x="83" y="295"/>
                  </a:lnTo>
                  <a:lnTo>
                    <a:pt x="70" y="273"/>
                  </a:lnTo>
                  <a:lnTo>
                    <a:pt x="57" y="251"/>
                  </a:lnTo>
                  <a:lnTo>
                    <a:pt x="46" y="228"/>
                  </a:lnTo>
                  <a:lnTo>
                    <a:pt x="38" y="205"/>
                  </a:lnTo>
                  <a:lnTo>
                    <a:pt x="29" y="182"/>
                  </a:lnTo>
                  <a:lnTo>
                    <a:pt x="24" y="157"/>
                  </a:lnTo>
                  <a:lnTo>
                    <a:pt x="18" y="133"/>
                  </a:lnTo>
                  <a:lnTo>
                    <a:pt x="14" y="109"/>
                  </a:lnTo>
                  <a:lnTo>
                    <a:pt x="10" y="76"/>
                  </a:lnTo>
                  <a:lnTo>
                    <a:pt x="7" y="41"/>
                  </a:lnTo>
                  <a:lnTo>
                    <a:pt x="6" y="12"/>
                  </a:lnTo>
                  <a:lnTo>
                    <a:pt x="6" y="0"/>
                  </a:lnTo>
                  <a:lnTo>
                    <a:pt x="4" y="11"/>
                  </a:lnTo>
                  <a:lnTo>
                    <a:pt x="2" y="37"/>
                  </a:lnTo>
                  <a:lnTo>
                    <a:pt x="0" y="69"/>
                  </a:lnTo>
                  <a:lnTo>
                    <a:pt x="0" y="9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57"/>
            <p:cNvSpPr>
              <a:spLocks/>
            </p:cNvSpPr>
            <p:nvPr/>
          </p:nvSpPr>
          <p:spPr bwMode="auto">
            <a:xfrm>
              <a:off x="428625" y="3332956"/>
              <a:ext cx="144463" cy="9525"/>
            </a:xfrm>
            <a:custGeom>
              <a:avLst/>
              <a:gdLst>
                <a:gd name="T0" fmla="*/ 129 w 273"/>
                <a:gd name="T1" fmla="*/ 5 h 12"/>
                <a:gd name="T2" fmla="*/ 147 w 273"/>
                <a:gd name="T3" fmla="*/ 5 h 12"/>
                <a:gd name="T4" fmla="*/ 165 w 273"/>
                <a:gd name="T5" fmla="*/ 6 h 12"/>
                <a:gd name="T6" fmla="*/ 183 w 273"/>
                <a:gd name="T7" fmla="*/ 6 h 12"/>
                <a:gd name="T8" fmla="*/ 200 w 273"/>
                <a:gd name="T9" fmla="*/ 7 h 12"/>
                <a:gd name="T10" fmla="*/ 218 w 273"/>
                <a:gd name="T11" fmla="*/ 8 h 12"/>
                <a:gd name="T12" fmla="*/ 236 w 273"/>
                <a:gd name="T13" fmla="*/ 9 h 12"/>
                <a:gd name="T14" fmla="*/ 254 w 273"/>
                <a:gd name="T15" fmla="*/ 10 h 12"/>
                <a:gd name="T16" fmla="*/ 271 w 273"/>
                <a:gd name="T17" fmla="*/ 12 h 12"/>
                <a:gd name="T18" fmla="*/ 272 w 273"/>
                <a:gd name="T19" fmla="*/ 12 h 12"/>
                <a:gd name="T20" fmla="*/ 273 w 273"/>
                <a:gd name="T21" fmla="*/ 10 h 12"/>
                <a:gd name="T22" fmla="*/ 273 w 273"/>
                <a:gd name="T23" fmla="*/ 9 h 12"/>
                <a:gd name="T24" fmla="*/ 272 w 273"/>
                <a:gd name="T25" fmla="*/ 8 h 12"/>
                <a:gd name="T26" fmla="*/ 254 w 273"/>
                <a:gd name="T27" fmla="*/ 6 h 12"/>
                <a:gd name="T28" fmla="*/ 234 w 273"/>
                <a:gd name="T29" fmla="*/ 4 h 12"/>
                <a:gd name="T30" fmla="*/ 216 w 273"/>
                <a:gd name="T31" fmla="*/ 2 h 12"/>
                <a:gd name="T32" fmla="*/ 197 w 273"/>
                <a:gd name="T33" fmla="*/ 1 h 12"/>
                <a:gd name="T34" fmla="*/ 179 w 273"/>
                <a:gd name="T35" fmla="*/ 1 h 12"/>
                <a:gd name="T36" fmla="*/ 160 w 273"/>
                <a:gd name="T37" fmla="*/ 0 h 12"/>
                <a:gd name="T38" fmla="*/ 142 w 273"/>
                <a:gd name="T39" fmla="*/ 0 h 12"/>
                <a:gd name="T40" fmla="*/ 122 w 273"/>
                <a:gd name="T41" fmla="*/ 0 h 12"/>
                <a:gd name="T42" fmla="*/ 105 w 273"/>
                <a:gd name="T43" fmla="*/ 0 h 12"/>
                <a:gd name="T44" fmla="*/ 86 w 273"/>
                <a:gd name="T45" fmla="*/ 2 h 12"/>
                <a:gd name="T46" fmla="*/ 65 w 273"/>
                <a:gd name="T47" fmla="*/ 3 h 12"/>
                <a:gd name="T48" fmla="*/ 46 w 273"/>
                <a:gd name="T49" fmla="*/ 5 h 12"/>
                <a:gd name="T50" fmla="*/ 28 w 273"/>
                <a:gd name="T51" fmla="*/ 7 h 12"/>
                <a:gd name="T52" fmla="*/ 14 w 273"/>
                <a:gd name="T53" fmla="*/ 8 h 12"/>
                <a:gd name="T54" fmla="*/ 4 w 273"/>
                <a:gd name="T55" fmla="*/ 10 h 12"/>
                <a:gd name="T56" fmla="*/ 0 w 273"/>
                <a:gd name="T57" fmla="*/ 10 h 12"/>
                <a:gd name="T58" fmla="*/ 4 w 273"/>
                <a:gd name="T59" fmla="*/ 10 h 12"/>
                <a:gd name="T60" fmla="*/ 14 w 273"/>
                <a:gd name="T61" fmla="*/ 9 h 12"/>
                <a:gd name="T62" fmla="*/ 31 w 273"/>
                <a:gd name="T63" fmla="*/ 8 h 12"/>
                <a:gd name="T64" fmla="*/ 49 w 273"/>
                <a:gd name="T65" fmla="*/ 7 h 12"/>
                <a:gd name="T66" fmla="*/ 69 w 273"/>
                <a:gd name="T67" fmla="*/ 7 h 12"/>
                <a:gd name="T68" fmla="*/ 92 w 273"/>
                <a:gd name="T69" fmla="*/ 6 h 12"/>
                <a:gd name="T70" fmla="*/ 111 w 273"/>
                <a:gd name="T71" fmla="*/ 5 h 12"/>
                <a:gd name="T72" fmla="*/ 129 w 273"/>
                <a:gd name="T7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3" h="12">
                  <a:moveTo>
                    <a:pt x="129" y="5"/>
                  </a:moveTo>
                  <a:lnTo>
                    <a:pt x="147" y="5"/>
                  </a:lnTo>
                  <a:lnTo>
                    <a:pt x="165" y="6"/>
                  </a:lnTo>
                  <a:lnTo>
                    <a:pt x="183" y="6"/>
                  </a:lnTo>
                  <a:lnTo>
                    <a:pt x="200" y="7"/>
                  </a:lnTo>
                  <a:lnTo>
                    <a:pt x="218" y="8"/>
                  </a:lnTo>
                  <a:lnTo>
                    <a:pt x="236" y="9"/>
                  </a:lnTo>
                  <a:lnTo>
                    <a:pt x="254" y="10"/>
                  </a:lnTo>
                  <a:lnTo>
                    <a:pt x="271" y="12"/>
                  </a:lnTo>
                  <a:lnTo>
                    <a:pt x="272" y="12"/>
                  </a:lnTo>
                  <a:lnTo>
                    <a:pt x="273" y="10"/>
                  </a:lnTo>
                  <a:lnTo>
                    <a:pt x="273" y="9"/>
                  </a:lnTo>
                  <a:lnTo>
                    <a:pt x="272" y="8"/>
                  </a:lnTo>
                  <a:lnTo>
                    <a:pt x="254" y="6"/>
                  </a:lnTo>
                  <a:lnTo>
                    <a:pt x="234" y="4"/>
                  </a:lnTo>
                  <a:lnTo>
                    <a:pt x="216" y="2"/>
                  </a:lnTo>
                  <a:lnTo>
                    <a:pt x="197" y="1"/>
                  </a:lnTo>
                  <a:lnTo>
                    <a:pt x="179" y="1"/>
                  </a:lnTo>
                  <a:lnTo>
                    <a:pt x="160" y="0"/>
                  </a:lnTo>
                  <a:lnTo>
                    <a:pt x="142" y="0"/>
                  </a:lnTo>
                  <a:lnTo>
                    <a:pt x="122" y="0"/>
                  </a:lnTo>
                  <a:lnTo>
                    <a:pt x="105" y="0"/>
                  </a:lnTo>
                  <a:lnTo>
                    <a:pt x="86" y="2"/>
                  </a:lnTo>
                  <a:lnTo>
                    <a:pt x="65" y="3"/>
                  </a:lnTo>
                  <a:lnTo>
                    <a:pt x="46" y="5"/>
                  </a:lnTo>
                  <a:lnTo>
                    <a:pt x="28" y="7"/>
                  </a:lnTo>
                  <a:lnTo>
                    <a:pt x="14" y="8"/>
                  </a:lnTo>
                  <a:lnTo>
                    <a:pt x="4" y="10"/>
                  </a:lnTo>
                  <a:lnTo>
                    <a:pt x="0" y="10"/>
                  </a:lnTo>
                  <a:lnTo>
                    <a:pt x="4" y="10"/>
                  </a:lnTo>
                  <a:lnTo>
                    <a:pt x="14" y="9"/>
                  </a:lnTo>
                  <a:lnTo>
                    <a:pt x="31" y="8"/>
                  </a:lnTo>
                  <a:lnTo>
                    <a:pt x="49" y="7"/>
                  </a:lnTo>
                  <a:lnTo>
                    <a:pt x="69" y="7"/>
                  </a:lnTo>
                  <a:lnTo>
                    <a:pt x="92" y="6"/>
                  </a:lnTo>
                  <a:lnTo>
                    <a:pt x="111" y="5"/>
                  </a:lnTo>
                  <a:lnTo>
                    <a:pt x="129" y="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58"/>
            <p:cNvSpPr>
              <a:spLocks/>
            </p:cNvSpPr>
            <p:nvPr/>
          </p:nvSpPr>
          <p:spPr bwMode="auto">
            <a:xfrm>
              <a:off x="508000" y="3337718"/>
              <a:ext cx="58738" cy="100012"/>
            </a:xfrm>
            <a:custGeom>
              <a:avLst/>
              <a:gdLst>
                <a:gd name="T0" fmla="*/ 49 w 110"/>
                <a:gd name="T1" fmla="*/ 58 h 126"/>
                <a:gd name="T2" fmla="*/ 42 w 110"/>
                <a:gd name="T3" fmla="*/ 66 h 126"/>
                <a:gd name="T4" fmla="*/ 35 w 110"/>
                <a:gd name="T5" fmla="*/ 74 h 126"/>
                <a:gd name="T6" fmla="*/ 28 w 110"/>
                <a:gd name="T7" fmla="*/ 82 h 126"/>
                <a:gd name="T8" fmla="*/ 22 w 110"/>
                <a:gd name="T9" fmla="*/ 90 h 126"/>
                <a:gd name="T10" fmla="*/ 16 w 110"/>
                <a:gd name="T11" fmla="*/ 98 h 126"/>
                <a:gd name="T12" fmla="*/ 10 w 110"/>
                <a:gd name="T13" fmla="*/ 107 h 126"/>
                <a:gd name="T14" fmla="*/ 4 w 110"/>
                <a:gd name="T15" fmla="*/ 115 h 126"/>
                <a:gd name="T16" fmla="*/ 0 w 110"/>
                <a:gd name="T17" fmla="*/ 124 h 126"/>
                <a:gd name="T18" fmla="*/ 0 w 110"/>
                <a:gd name="T19" fmla="*/ 126 h 126"/>
                <a:gd name="T20" fmla="*/ 2 w 110"/>
                <a:gd name="T21" fmla="*/ 126 h 126"/>
                <a:gd name="T22" fmla="*/ 4 w 110"/>
                <a:gd name="T23" fmla="*/ 126 h 126"/>
                <a:gd name="T24" fmla="*/ 7 w 110"/>
                <a:gd name="T25" fmla="*/ 125 h 126"/>
                <a:gd name="T26" fmla="*/ 13 w 110"/>
                <a:gd name="T27" fmla="*/ 117 h 126"/>
                <a:gd name="T28" fmla="*/ 18 w 110"/>
                <a:gd name="T29" fmla="*/ 109 h 126"/>
                <a:gd name="T30" fmla="*/ 25 w 110"/>
                <a:gd name="T31" fmla="*/ 101 h 126"/>
                <a:gd name="T32" fmla="*/ 31 w 110"/>
                <a:gd name="T33" fmla="*/ 92 h 126"/>
                <a:gd name="T34" fmla="*/ 38 w 110"/>
                <a:gd name="T35" fmla="*/ 84 h 126"/>
                <a:gd name="T36" fmla="*/ 45 w 110"/>
                <a:gd name="T37" fmla="*/ 77 h 126"/>
                <a:gd name="T38" fmla="*/ 52 w 110"/>
                <a:gd name="T39" fmla="*/ 69 h 126"/>
                <a:gd name="T40" fmla="*/ 59 w 110"/>
                <a:gd name="T41" fmla="*/ 61 h 126"/>
                <a:gd name="T42" fmla="*/ 67 w 110"/>
                <a:gd name="T43" fmla="*/ 51 h 126"/>
                <a:gd name="T44" fmla="*/ 74 w 110"/>
                <a:gd name="T45" fmla="*/ 42 h 126"/>
                <a:gd name="T46" fmla="*/ 81 w 110"/>
                <a:gd name="T47" fmla="*/ 34 h 126"/>
                <a:gd name="T48" fmla="*/ 89 w 110"/>
                <a:gd name="T49" fmla="*/ 26 h 126"/>
                <a:gd name="T50" fmla="*/ 96 w 110"/>
                <a:gd name="T51" fmla="*/ 18 h 126"/>
                <a:gd name="T52" fmla="*/ 103 w 110"/>
                <a:gd name="T53" fmla="*/ 9 h 126"/>
                <a:gd name="T54" fmla="*/ 108 w 110"/>
                <a:gd name="T55" fmla="*/ 3 h 126"/>
                <a:gd name="T56" fmla="*/ 110 w 110"/>
                <a:gd name="T57" fmla="*/ 0 h 126"/>
                <a:gd name="T58" fmla="*/ 108 w 110"/>
                <a:gd name="T59" fmla="*/ 2 h 126"/>
                <a:gd name="T60" fmla="*/ 103 w 110"/>
                <a:gd name="T61" fmla="*/ 6 h 126"/>
                <a:gd name="T62" fmla="*/ 96 w 110"/>
                <a:gd name="T63" fmla="*/ 13 h 126"/>
                <a:gd name="T64" fmla="*/ 86 w 110"/>
                <a:gd name="T65" fmla="*/ 21 h 126"/>
                <a:gd name="T66" fmla="*/ 77 w 110"/>
                <a:gd name="T67" fmla="*/ 31 h 126"/>
                <a:gd name="T68" fmla="*/ 67 w 110"/>
                <a:gd name="T69" fmla="*/ 41 h 126"/>
                <a:gd name="T70" fmla="*/ 57 w 110"/>
                <a:gd name="T71" fmla="*/ 50 h 126"/>
                <a:gd name="T72" fmla="*/ 49 w 110"/>
                <a:gd name="T73"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26">
                  <a:moveTo>
                    <a:pt x="49" y="58"/>
                  </a:moveTo>
                  <a:lnTo>
                    <a:pt x="42" y="66"/>
                  </a:lnTo>
                  <a:lnTo>
                    <a:pt x="35" y="74"/>
                  </a:lnTo>
                  <a:lnTo>
                    <a:pt x="28" y="82"/>
                  </a:lnTo>
                  <a:lnTo>
                    <a:pt x="22" y="90"/>
                  </a:lnTo>
                  <a:lnTo>
                    <a:pt x="16" y="98"/>
                  </a:lnTo>
                  <a:lnTo>
                    <a:pt x="10" y="107"/>
                  </a:lnTo>
                  <a:lnTo>
                    <a:pt x="4" y="115"/>
                  </a:lnTo>
                  <a:lnTo>
                    <a:pt x="0" y="124"/>
                  </a:lnTo>
                  <a:lnTo>
                    <a:pt x="0" y="126"/>
                  </a:lnTo>
                  <a:lnTo>
                    <a:pt x="2" y="126"/>
                  </a:lnTo>
                  <a:lnTo>
                    <a:pt x="4" y="126"/>
                  </a:lnTo>
                  <a:lnTo>
                    <a:pt x="7" y="125"/>
                  </a:lnTo>
                  <a:lnTo>
                    <a:pt x="13" y="117"/>
                  </a:lnTo>
                  <a:lnTo>
                    <a:pt x="18" y="109"/>
                  </a:lnTo>
                  <a:lnTo>
                    <a:pt x="25" y="101"/>
                  </a:lnTo>
                  <a:lnTo>
                    <a:pt x="31" y="92"/>
                  </a:lnTo>
                  <a:lnTo>
                    <a:pt x="38" y="84"/>
                  </a:lnTo>
                  <a:lnTo>
                    <a:pt x="45" y="77"/>
                  </a:lnTo>
                  <a:lnTo>
                    <a:pt x="52" y="69"/>
                  </a:lnTo>
                  <a:lnTo>
                    <a:pt x="59" y="61"/>
                  </a:lnTo>
                  <a:lnTo>
                    <a:pt x="67" y="51"/>
                  </a:lnTo>
                  <a:lnTo>
                    <a:pt x="74" y="42"/>
                  </a:lnTo>
                  <a:lnTo>
                    <a:pt x="81" y="34"/>
                  </a:lnTo>
                  <a:lnTo>
                    <a:pt x="89" y="26"/>
                  </a:lnTo>
                  <a:lnTo>
                    <a:pt x="96" y="18"/>
                  </a:lnTo>
                  <a:lnTo>
                    <a:pt x="103" y="9"/>
                  </a:lnTo>
                  <a:lnTo>
                    <a:pt x="108" y="3"/>
                  </a:lnTo>
                  <a:lnTo>
                    <a:pt x="110" y="0"/>
                  </a:lnTo>
                  <a:lnTo>
                    <a:pt x="108" y="2"/>
                  </a:lnTo>
                  <a:lnTo>
                    <a:pt x="103" y="6"/>
                  </a:lnTo>
                  <a:lnTo>
                    <a:pt x="96" y="13"/>
                  </a:lnTo>
                  <a:lnTo>
                    <a:pt x="86" y="21"/>
                  </a:lnTo>
                  <a:lnTo>
                    <a:pt x="77" y="31"/>
                  </a:lnTo>
                  <a:lnTo>
                    <a:pt x="67" y="41"/>
                  </a:lnTo>
                  <a:lnTo>
                    <a:pt x="57" y="50"/>
                  </a:lnTo>
                  <a:lnTo>
                    <a:pt x="49" y="58"/>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59"/>
            <p:cNvSpPr>
              <a:spLocks/>
            </p:cNvSpPr>
            <p:nvPr/>
          </p:nvSpPr>
          <p:spPr bwMode="auto">
            <a:xfrm>
              <a:off x="481013" y="3418681"/>
              <a:ext cx="163513" cy="328612"/>
            </a:xfrm>
            <a:custGeom>
              <a:avLst/>
              <a:gdLst>
                <a:gd name="T0" fmla="*/ 0 w 307"/>
                <a:gd name="T1" fmla="*/ 0 h 413"/>
                <a:gd name="T2" fmla="*/ 34 w 307"/>
                <a:gd name="T3" fmla="*/ 17 h 413"/>
                <a:gd name="T4" fmla="*/ 66 w 307"/>
                <a:gd name="T5" fmla="*/ 35 h 413"/>
                <a:gd name="T6" fmla="*/ 95 w 307"/>
                <a:gd name="T7" fmla="*/ 55 h 413"/>
                <a:gd name="T8" fmla="*/ 122 w 307"/>
                <a:gd name="T9" fmla="*/ 77 h 413"/>
                <a:gd name="T10" fmla="*/ 147 w 307"/>
                <a:gd name="T11" fmla="*/ 100 h 413"/>
                <a:gd name="T12" fmla="*/ 170 w 307"/>
                <a:gd name="T13" fmla="*/ 124 h 413"/>
                <a:gd name="T14" fmla="*/ 190 w 307"/>
                <a:gd name="T15" fmla="*/ 151 h 413"/>
                <a:gd name="T16" fmla="*/ 208 w 307"/>
                <a:gd name="T17" fmla="*/ 177 h 413"/>
                <a:gd name="T18" fmla="*/ 224 w 307"/>
                <a:gd name="T19" fmla="*/ 204 h 413"/>
                <a:gd name="T20" fmla="*/ 237 w 307"/>
                <a:gd name="T21" fmla="*/ 233 h 413"/>
                <a:gd name="T22" fmla="*/ 249 w 307"/>
                <a:gd name="T23" fmla="*/ 262 h 413"/>
                <a:gd name="T24" fmla="*/ 260 w 307"/>
                <a:gd name="T25" fmla="*/ 291 h 413"/>
                <a:gd name="T26" fmla="*/ 268 w 307"/>
                <a:gd name="T27" fmla="*/ 321 h 413"/>
                <a:gd name="T28" fmla="*/ 276 w 307"/>
                <a:gd name="T29" fmla="*/ 350 h 413"/>
                <a:gd name="T30" fmla="*/ 285 w 307"/>
                <a:gd name="T31" fmla="*/ 381 h 413"/>
                <a:gd name="T32" fmla="*/ 292 w 307"/>
                <a:gd name="T33" fmla="*/ 410 h 413"/>
                <a:gd name="T34" fmla="*/ 294 w 307"/>
                <a:gd name="T35" fmla="*/ 413 h 413"/>
                <a:gd name="T36" fmla="*/ 300 w 307"/>
                <a:gd name="T37" fmla="*/ 412 h 413"/>
                <a:gd name="T38" fmla="*/ 304 w 307"/>
                <a:gd name="T39" fmla="*/ 410 h 413"/>
                <a:gd name="T40" fmla="*/ 307 w 307"/>
                <a:gd name="T41" fmla="*/ 406 h 413"/>
                <a:gd name="T42" fmla="*/ 304 w 307"/>
                <a:gd name="T43" fmla="*/ 374 h 413"/>
                <a:gd name="T44" fmla="*/ 300 w 307"/>
                <a:gd name="T45" fmla="*/ 343 h 413"/>
                <a:gd name="T46" fmla="*/ 296 w 307"/>
                <a:gd name="T47" fmla="*/ 312 h 413"/>
                <a:gd name="T48" fmla="*/ 289 w 307"/>
                <a:gd name="T49" fmla="*/ 280 h 413"/>
                <a:gd name="T50" fmla="*/ 279 w 307"/>
                <a:gd name="T51" fmla="*/ 250 h 413"/>
                <a:gd name="T52" fmla="*/ 268 w 307"/>
                <a:gd name="T53" fmla="*/ 219 h 413"/>
                <a:gd name="T54" fmla="*/ 256 w 307"/>
                <a:gd name="T55" fmla="*/ 189 h 413"/>
                <a:gd name="T56" fmla="*/ 239 w 307"/>
                <a:gd name="T57" fmla="*/ 160 h 413"/>
                <a:gd name="T58" fmla="*/ 229 w 307"/>
                <a:gd name="T59" fmla="*/ 145 h 413"/>
                <a:gd name="T60" fmla="*/ 219 w 307"/>
                <a:gd name="T61" fmla="*/ 132 h 413"/>
                <a:gd name="T62" fmla="*/ 208 w 307"/>
                <a:gd name="T63" fmla="*/ 119 h 413"/>
                <a:gd name="T64" fmla="*/ 196 w 307"/>
                <a:gd name="T65" fmla="*/ 106 h 413"/>
                <a:gd name="T66" fmla="*/ 183 w 307"/>
                <a:gd name="T67" fmla="*/ 95 h 413"/>
                <a:gd name="T68" fmla="*/ 171 w 307"/>
                <a:gd name="T69" fmla="*/ 84 h 413"/>
                <a:gd name="T70" fmla="*/ 156 w 307"/>
                <a:gd name="T71" fmla="*/ 73 h 413"/>
                <a:gd name="T72" fmla="*/ 142 w 307"/>
                <a:gd name="T73" fmla="*/ 62 h 413"/>
                <a:gd name="T74" fmla="*/ 127 w 307"/>
                <a:gd name="T75" fmla="*/ 52 h 413"/>
                <a:gd name="T76" fmla="*/ 110 w 307"/>
                <a:gd name="T77" fmla="*/ 43 h 413"/>
                <a:gd name="T78" fmla="*/ 93 w 307"/>
                <a:gd name="T79" fmla="*/ 35 h 413"/>
                <a:gd name="T80" fmla="*/ 75 w 307"/>
                <a:gd name="T81" fmla="*/ 27 h 413"/>
                <a:gd name="T82" fmla="*/ 57 w 307"/>
                <a:gd name="T83" fmla="*/ 19 h 413"/>
                <a:gd name="T84" fmla="*/ 39 w 307"/>
                <a:gd name="T85" fmla="*/ 12 h 413"/>
                <a:gd name="T86" fmla="*/ 20 w 307"/>
                <a:gd name="T87" fmla="*/ 6 h 413"/>
                <a:gd name="T88" fmla="*/ 0 w 307"/>
                <a:gd name="T89" fmla="*/ 0 h 413"/>
                <a:gd name="T90" fmla="*/ 0 w 307"/>
                <a:gd name="T91" fmla="*/ 0 h 413"/>
                <a:gd name="T92" fmla="*/ 0 w 307"/>
                <a:gd name="T93" fmla="*/ 0 h 413"/>
                <a:gd name="T94" fmla="*/ 0 w 307"/>
                <a:gd name="T95" fmla="*/ 0 h 413"/>
                <a:gd name="T96" fmla="*/ 0 w 307"/>
                <a:gd name="T97" fmla="*/ 0 h 413"/>
                <a:gd name="T98" fmla="*/ 0 w 307"/>
                <a:gd name="T9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413">
                  <a:moveTo>
                    <a:pt x="0" y="0"/>
                  </a:moveTo>
                  <a:lnTo>
                    <a:pt x="34" y="17"/>
                  </a:lnTo>
                  <a:lnTo>
                    <a:pt x="66" y="35"/>
                  </a:lnTo>
                  <a:lnTo>
                    <a:pt x="95" y="55"/>
                  </a:lnTo>
                  <a:lnTo>
                    <a:pt x="122" y="77"/>
                  </a:lnTo>
                  <a:lnTo>
                    <a:pt x="147" y="100"/>
                  </a:lnTo>
                  <a:lnTo>
                    <a:pt x="170" y="124"/>
                  </a:lnTo>
                  <a:lnTo>
                    <a:pt x="190" y="151"/>
                  </a:lnTo>
                  <a:lnTo>
                    <a:pt x="208" y="177"/>
                  </a:lnTo>
                  <a:lnTo>
                    <a:pt x="224" y="204"/>
                  </a:lnTo>
                  <a:lnTo>
                    <a:pt x="237" y="233"/>
                  </a:lnTo>
                  <a:lnTo>
                    <a:pt x="249" y="262"/>
                  </a:lnTo>
                  <a:lnTo>
                    <a:pt x="260" y="291"/>
                  </a:lnTo>
                  <a:lnTo>
                    <a:pt x="268" y="321"/>
                  </a:lnTo>
                  <a:lnTo>
                    <a:pt x="276" y="350"/>
                  </a:lnTo>
                  <a:lnTo>
                    <a:pt x="285" y="381"/>
                  </a:lnTo>
                  <a:lnTo>
                    <a:pt x="292" y="410"/>
                  </a:lnTo>
                  <a:lnTo>
                    <a:pt x="294" y="413"/>
                  </a:lnTo>
                  <a:lnTo>
                    <a:pt x="300" y="412"/>
                  </a:lnTo>
                  <a:lnTo>
                    <a:pt x="304" y="410"/>
                  </a:lnTo>
                  <a:lnTo>
                    <a:pt x="307" y="406"/>
                  </a:lnTo>
                  <a:lnTo>
                    <a:pt x="304" y="374"/>
                  </a:lnTo>
                  <a:lnTo>
                    <a:pt x="300" y="343"/>
                  </a:lnTo>
                  <a:lnTo>
                    <a:pt x="296" y="312"/>
                  </a:lnTo>
                  <a:lnTo>
                    <a:pt x="289" y="280"/>
                  </a:lnTo>
                  <a:lnTo>
                    <a:pt x="279" y="250"/>
                  </a:lnTo>
                  <a:lnTo>
                    <a:pt x="268" y="219"/>
                  </a:lnTo>
                  <a:lnTo>
                    <a:pt x="256" y="189"/>
                  </a:lnTo>
                  <a:lnTo>
                    <a:pt x="239" y="160"/>
                  </a:lnTo>
                  <a:lnTo>
                    <a:pt x="229" y="145"/>
                  </a:lnTo>
                  <a:lnTo>
                    <a:pt x="219" y="132"/>
                  </a:lnTo>
                  <a:lnTo>
                    <a:pt x="208" y="119"/>
                  </a:lnTo>
                  <a:lnTo>
                    <a:pt x="196" y="106"/>
                  </a:lnTo>
                  <a:lnTo>
                    <a:pt x="183" y="95"/>
                  </a:lnTo>
                  <a:lnTo>
                    <a:pt x="171" y="84"/>
                  </a:lnTo>
                  <a:lnTo>
                    <a:pt x="156" y="73"/>
                  </a:lnTo>
                  <a:lnTo>
                    <a:pt x="142" y="62"/>
                  </a:lnTo>
                  <a:lnTo>
                    <a:pt x="127" y="52"/>
                  </a:lnTo>
                  <a:lnTo>
                    <a:pt x="110" y="43"/>
                  </a:lnTo>
                  <a:lnTo>
                    <a:pt x="93" y="35"/>
                  </a:lnTo>
                  <a:lnTo>
                    <a:pt x="75" y="27"/>
                  </a:lnTo>
                  <a:lnTo>
                    <a:pt x="57" y="19"/>
                  </a:lnTo>
                  <a:lnTo>
                    <a:pt x="39" y="12"/>
                  </a:lnTo>
                  <a:lnTo>
                    <a:pt x="20" y="6"/>
                  </a:lnTo>
                  <a:lnTo>
                    <a:pt x="0" y="0"/>
                  </a:lnTo>
                  <a:lnTo>
                    <a:pt x="0" y="0"/>
                  </a:lnTo>
                  <a:lnTo>
                    <a:pt x="0" y="0"/>
                  </a:lnTo>
                  <a:lnTo>
                    <a:pt x="0" y="0"/>
                  </a:lnTo>
                  <a:lnTo>
                    <a:pt x="0" y="0"/>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60"/>
            <p:cNvSpPr>
              <a:spLocks/>
            </p:cNvSpPr>
            <p:nvPr/>
          </p:nvSpPr>
          <p:spPr bwMode="auto">
            <a:xfrm>
              <a:off x="582613" y="3183731"/>
              <a:ext cx="96838" cy="431800"/>
            </a:xfrm>
            <a:custGeom>
              <a:avLst/>
              <a:gdLst>
                <a:gd name="T0" fmla="*/ 70 w 183"/>
                <a:gd name="T1" fmla="*/ 124 h 545"/>
                <a:gd name="T2" fmla="*/ 79 w 183"/>
                <a:gd name="T3" fmla="*/ 140 h 545"/>
                <a:gd name="T4" fmla="*/ 86 w 183"/>
                <a:gd name="T5" fmla="*/ 158 h 545"/>
                <a:gd name="T6" fmla="*/ 91 w 183"/>
                <a:gd name="T7" fmla="*/ 174 h 545"/>
                <a:gd name="T8" fmla="*/ 97 w 183"/>
                <a:gd name="T9" fmla="*/ 191 h 545"/>
                <a:gd name="T10" fmla="*/ 102 w 183"/>
                <a:gd name="T11" fmla="*/ 207 h 545"/>
                <a:gd name="T12" fmla="*/ 107 w 183"/>
                <a:gd name="T13" fmla="*/ 225 h 545"/>
                <a:gd name="T14" fmla="*/ 111 w 183"/>
                <a:gd name="T15" fmla="*/ 242 h 545"/>
                <a:gd name="T16" fmla="*/ 115 w 183"/>
                <a:gd name="T17" fmla="*/ 259 h 545"/>
                <a:gd name="T18" fmla="*/ 126 w 183"/>
                <a:gd name="T19" fmla="*/ 328 h 545"/>
                <a:gd name="T20" fmla="*/ 131 w 183"/>
                <a:gd name="T21" fmla="*/ 398 h 545"/>
                <a:gd name="T22" fmla="*/ 134 w 183"/>
                <a:gd name="T23" fmla="*/ 468 h 545"/>
                <a:gd name="T24" fmla="*/ 137 w 183"/>
                <a:gd name="T25" fmla="*/ 538 h 545"/>
                <a:gd name="T26" fmla="*/ 141 w 183"/>
                <a:gd name="T27" fmla="*/ 544 h 545"/>
                <a:gd name="T28" fmla="*/ 148 w 183"/>
                <a:gd name="T29" fmla="*/ 545 h 545"/>
                <a:gd name="T30" fmla="*/ 156 w 183"/>
                <a:gd name="T31" fmla="*/ 542 h 545"/>
                <a:gd name="T32" fmla="*/ 161 w 183"/>
                <a:gd name="T33" fmla="*/ 537 h 545"/>
                <a:gd name="T34" fmla="*/ 177 w 183"/>
                <a:gd name="T35" fmla="*/ 466 h 545"/>
                <a:gd name="T36" fmla="*/ 183 w 183"/>
                <a:gd name="T37" fmla="*/ 394 h 545"/>
                <a:gd name="T38" fmla="*/ 176 w 183"/>
                <a:gd name="T39" fmla="*/ 322 h 545"/>
                <a:gd name="T40" fmla="*/ 158 w 183"/>
                <a:gd name="T41" fmla="*/ 252 h 545"/>
                <a:gd name="T42" fmla="*/ 152 w 183"/>
                <a:gd name="T43" fmla="*/ 235 h 545"/>
                <a:gd name="T44" fmla="*/ 145 w 183"/>
                <a:gd name="T45" fmla="*/ 219 h 545"/>
                <a:gd name="T46" fmla="*/ 138 w 183"/>
                <a:gd name="T47" fmla="*/ 202 h 545"/>
                <a:gd name="T48" fmla="*/ 131 w 183"/>
                <a:gd name="T49" fmla="*/ 186 h 545"/>
                <a:gd name="T50" fmla="*/ 122 w 183"/>
                <a:gd name="T51" fmla="*/ 170 h 545"/>
                <a:gd name="T52" fmla="*/ 113 w 183"/>
                <a:gd name="T53" fmla="*/ 154 h 545"/>
                <a:gd name="T54" fmla="*/ 104 w 183"/>
                <a:gd name="T55" fmla="*/ 138 h 545"/>
                <a:gd name="T56" fmla="*/ 93 w 183"/>
                <a:gd name="T57" fmla="*/ 123 h 545"/>
                <a:gd name="T58" fmla="*/ 87 w 183"/>
                <a:gd name="T59" fmla="*/ 115 h 545"/>
                <a:gd name="T60" fmla="*/ 80 w 183"/>
                <a:gd name="T61" fmla="*/ 107 h 545"/>
                <a:gd name="T62" fmla="*/ 75 w 183"/>
                <a:gd name="T63" fmla="*/ 99 h 545"/>
                <a:gd name="T64" fmla="*/ 68 w 183"/>
                <a:gd name="T65" fmla="*/ 91 h 545"/>
                <a:gd name="T66" fmla="*/ 61 w 183"/>
                <a:gd name="T67" fmla="*/ 83 h 545"/>
                <a:gd name="T68" fmla="*/ 55 w 183"/>
                <a:gd name="T69" fmla="*/ 76 h 545"/>
                <a:gd name="T70" fmla="*/ 48 w 183"/>
                <a:gd name="T71" fmla="*/ 68 h 545"/>
                <a:gd name="T72" fmla="*/ 43 w 183"/>
                <a:gd name="T73" fmla="*/ 59 h 545"/>
                <a:gd name="T74" fmla="*/ 37 w 183"/>
                <a:gd name="T75" fmla="*/ 51 h 545"/>
                <a:gd name="T76" fmla="*/ 30 w 183"/>
                <a:gd name="T77" fmla="*/ 41 h 545"/>
                <a:gd name="T78" fmla="*/ 23 w 183"/>
                <a:gd name="T79" fmla="*/ 32 h 545"/>
                <a:gd name="T80" fmla="*/ 16 w 183"/>
                <a:gd name="T81" fmla="*/ 22 h 545"/>
                <a:gd name="T82" fmla="*/ 9 w 183"/>
                <a:gd name="T83" fmla="*/ 13 h 545"/>
                <a:gd name="T84" fmla="*/ 4 w 183"/>
                <a:gd name="T85" fmla="*/ 6 h 545"/>
                <a:gd name="T86" fmla="*/ 1 w 183"/>
                <a:gd name="T87" fmla="*/ 2 h 545"/>
                <a:gd name="T88" fmla="*/ 0 w 183"/>
                <a:gd name="T89" fmla="*/ 0 h 545"/>
                <a:gd name="T90" fmla="*/ 2 w 183"/>
                <a:gd name="T91" fmla="*/ 4 h 545"/>
                <a:gd name="T92" fmla="*/ 8 w 183"/>
                <a:gd name="T93" fmla="*/ 13 h 545"/>
                <a:gd name="T94" fmla="*/ 16 w 183"/>
                <a:gd name="T95" fmla="*/ 28 h 545"/>
                <a:gd name="T96" fmla="*/ 27 w 183"/>
                <a:gd name="T97" fmla="*/ 46 h 545"/>
                <a:gd name="T98" fmla="*/ 39 w 183"/>
                <a:gd name="T99" fmla="*/ 67 h 545"/>
                <a:gd name="T100" fmla="*/ 50 w 183"/>
                <a:gd name="T101" fmla="*/ 87 h 545"/>
                <a:gd name="T102" fmla="*/ 61 w 183"/>
                <a:gd name="T103" fmla="*/ 107 h 545"/>
                <a:gd name="T104" fmla="*/ 70 w 183"/>
                <a:gd name="T105" fmla="*/ 1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545">
                  <a:moveTo>
                    <a:pt x="70" y="124"/>
                  </a:moveTo>
                  <a:lnTo>
                    <a:pt x="79" y="140"/>
                  </a:lnTo>
                  <a:lnTo>
                    <a:pt x="86" y="158"/>
                  </a:lnTo>
                  <a:lnTo>
                    <a:pt x="91" y="174"/>
                  </a:lnTo>
                  <a:lnTo>
                    <a:pt x="97" y="191"/>
                  </a:lnTo>
                  <a:lnTo>
                    <a:pt x="102" y="207"/>
                  </a:lnTo>
                  <a:lnTo>
                    <a:pt x="107" y="225"/>
                  </a:lnTo>
                  <a:lnTo>
                    <a:pt x="111" y="242"/>
                  </a:lnTo>
                  <a:lnTo>
                    <a:pt x="115" y="259"/>
                  </a:lnTo>
                  <a:lnTo>
                    <a:pt x="126" y="328"/>
                  </a:lnTo>
                  <a:lnTo>
                    <a:pt x="131" y="398"/>
                  </a:lnTo>
                  <a:lnTo>
                    <a:pt x="134" y="468"/>
                  </a:lnTo>
                  <a:lnTo>
                    <a:pt x="137" y="538"/>
                  </a:lnTo>
                  <a:lnTo>
                    <a:pt x="141" y="544"/>
                  </a:lnTo>
                  <a:lnTo>
                    <a:pt x="148" y="545"/>
                  </a:lnTo>
                  <a:lnTo>
                    <a:pt x="156" y="542"/>
                  </a:lnTo>
                  <a:lnTo>
                    <a:pt x="161" y="537"/>
                  </a:lnTo>
                  <a:lnTo>
                    <a:pt x="177" y="466"/>
                  </a:lnTo>
                  <a:lnTo>
                    <a:pt x="183" y="394"/>
                  </a:lnTo>
                  <a:lnTo>
                    <a:pt x="176" y="322"/>
                  </a:lnTo>
                  <a:lnTo>
                    <a:pt x="158" y="252"/>
                  </a:lnTo>
                  <a:lnTo>
                    <a:pt x="152" y="235"/>
                  </a:lnTo>
                  <a:lnTo>
                    <a:pt x="145" y="219"/>
                  </a:lnTo>
                  <a:lnTo>
                    <a:pt x="138" y="202"/>
                  </a:lnTo>
                  <a:lnTo>
                    <a:pt x="131" y="186"/>
                  </a:lnTo>
                  <a:lnTo>
                    <a:pt x="122" y="170"/>
                  </a:lnTo>
                  <a:lnTo>
                    <a:pt x="113" y="154"/>
                  </a:lnTo>
                  <a:lnTo>
                    <a:pt x="104" y="138"/>
                  </a:lnTo>
                  <a:lnTo>
                    <a:pt x="93" y="123"/>
                  </a:lnTo>
                  <a:lnTo>
                    <a:pt x="87" y="115"/>
                  </a:lnTo>
                  <a:lnTo>
                    <a:pt x="80" y="107"/>
                  </a:lnTo>
                  <a:lnTo>
                    <a:pt x="75" y="99"/>
                  </a:lnTo>
                  <a:lnTo>
                    <a:pt x="68" y="91"/>
                  </a:lnTo>
                  <a:lnTo>
                    <a:pt x="61" y="83"/>
                  </a:lnTo>
                  <a:lnTo>
                    <a:pt x="55" y="76"/>
                  </a:lnTo>
                  <a:lnTo>
                    <a:pt x="48" y="68"/>
                  </a:lnTo>
                  <a:lnTo>
                    <a:pt x="43" y="59"/>
                  </a:lnTo>
                  <a:lnTo>
                    <a:pt x="37" y="51"/>
                  </a:lnTo>
                  <a:lnTo>
                    <a:pt x="30" y="41"/>
                  </a:lnTo>
                  <a:lnTo>
                    <a:pt x="23" y="32"/>
                  </a:lnTo>
                  <a:lnTo>
                    <a:pt x="16" y="22"/>
                  </a:lnTo>
                  <a:lnTo>
                    <a:pt x="9" y="13"/>
                  </a:lnTo>
                  <a:lnTo>
                    <a:pt x="4" y="6"/>
                  </a:lnTo>
                  <a:lnTo>
                    <a:pt x="1" y="2"/>
                  </a:lnTo>
                  <a:lnTo>
                    <a:pt x="0" y="0"/>
                  </a:lnTo>
                  <a:lnTo>
                    <a:pt x="2" y="4"/>
                  </a:lnTo>
                  <a:lnTo>
                    <a:pt x="8" y="13"/>
                  </a:lnTo>
                  <a:lnTo>
                    <a:pt x="16" y="28"/>
                  </a:lnTo>
                  <a:lnTo>
                    <a:pt x="27" y="46"/>
                  </a:lnTo>
                  <a:lnTo>
                    <a:pt x="39" y="67"/>
                  </a:lnTo>
                  <a:lnTo>
                    <a:pt x="50" y="87"/>
                  </a:lnTo>
                  <a:lnTo>
                    <a:pt x="61" y="107"/>
                  </a:lnTo>
                  <a:lnTo>
                    <a:pt x="70" y="124"/>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61"/>
            <p:cNvSpPr>
              <a:spLocks/>
            </p:cNvSpPr>
            <p:nvPr/>
          </p:nvSpPr>
          <p:spPr bwMode="auto">
            <a:xfrm>
              <a:off x="655638" y="3793331"/>
              <a:ext cx="98425" cy="160337"/>
            </a:xfrm>
            <a:custGeom>
              <a:avLst/>
              <a:gdLst>
                <a:gd name="T0" fmla="*/ 45 w 186"/>
                <a:gd name="T1" fmla="*/ 76 h 201"/>
                <a:gd name="T2" fmla="*/ 38 w 186"/>
                <a:gd name="T3" fmla="*/ 83 h 201"/>
                <a:gd name="T4" fmla="*/ 31 w 186"/>
                <a:gd name="T5" fmla="*/ 91 h 201"/>
                <a:gd name="T6" fmla="*/ 24 w 186"/>
                <a:gd name="T7" fmla="*/ 98 h 201"/>
                <a:gd name="T8" fmla="*/ 18 w 186"/>
                <a:gd name="T9" fmla="*/ 106 h 201"/>
                <a:gd name="T10" fmla="*/ 13 w 186"/>
                <a:gd name="T11" fmla="*/ 114 h 201"/>
                <a:gd name="T12" fmla="*/ 9 w 186"/>
                <a:gd name="T13" fmla="*/ 122 h 201"/>
                <a:gd name="T14" fmla="*/ 5 w 186"/>
                <a:gd name="T15" fmla="*/ 131 h 201"/>
                <a:gd name="T16" fmla="*/ 2 w 186"/>
                <a:gd name="T17" fmla="*/ 139 h 201"/>
                <a:gd name="T18" fmla="*/ 0 w 186"/>
                <a:gd name="T19" fmla="*/ 155 h 201"/>
                <a:gd name="T20" fmla="*/ 3 w 186"/>
                <a:gd name="T21" fmla="*/ 171 h 201"/>
                <a:gd name="T22" fmla="*/ 10 w 186"/>
                <a:gd name="T23" fmla="*/ 186 h 201"/>
                <a:gd name="T24" fmla="*/ 18 w 186"/>
                <a:gd name="T25" fmla="*/ 200 h 201"/>
                <a:gd name="T26" fmla="*/ 20 w 186"/>
                <a:gd name="T27" fmla="*/ 201 h 201"/>
                <a:gd name="T28" fmla="*/ 23 w 186"/>
                <a:gd name="T29" fmla="*/ 201 h 201"/>
                <a:gd name="T30" fmla="*/ 25 w 186"/>
                <a:gd name="T31" fmla="*/ 199 h 201"/>
                <a:gd name="T32" fmla="*/ 25 w 186"/>
                <a:gd name="T33" fmla="*/ 197 h 201"/>
                <a:gd name="T34" fmla="*/ 20 w 186"/>
                <a:gd name="T35" fmla="*/ 180 h 201"/>
                <a:gd name="T36" fmla="*/ 17 w 186"/>
                <a:gd name="T37" fmla="*/ 165 h 201"/>
                <a:gd name="T38" fmla="*/ 17 w 186"/>
                <a:gd name="T39" fmla="*/ 149 h 201"/>
                <a:gd name="T40" fmla="*/ 21 w 186"/>
                <a:gd name="T41" fmla="*/ 134 h 201"/>
                <a:gd name="T42" fmla="*/ 27 w 186"/>
                <a:gd name="T43" fmla="*/ 119 h 201"/>
                <a:gd name="T44" fmla="*/ 35 w 186"/>
                <a:gd name="T45" fmla="*/ 105 h 201"/>
                <a:gd name="T46" fmla="*/ 46 w 186"/>
                <a:gd name="T47" fmla="*/ 91 h 201"/>
                <a:gd name="T48" fmla="*/ 59 w 186"/>
                <a:gd name="T49" fmla="*/ 77 h 201"/>
                <a:gd name="T50" fmla="*/ 73 w 186"/>
                <a:gd name="T51" fmla="*/ 65 h 201"/>
                <a:gd name="T52" fmla="*/ 91 w 186"/>
                <a:gd name="T53" fmla="*/ 51 h 201"/>
                <a:gd name="T54" fmla="*/ 111 w 186"/>
                <a:gd name="T55" fmla="*/ 39 h 201"/>
                <a:gd name="T56" fmla="*/ 134 w 186"/>
                <a:gd name="T57" fmla="*/ 27 h 201"/>
                <a:gd name="T58" fmla="*/ 154 w 186"/>
                <a:gd name="T59" fmla="*/ 16 h 201"/>
                <a:gd name="T60" fmla="*/ 171 w 186"/>
                <a:gd name="T61" fmla="*/ 8 h 201"/>
                <a:gd name="T62" fmla="*/ 182 w 186"/>
                <a:gd name="T63" fmla="*/ 2 h 201"/>
                <a:gd name="T64" fmla="*/ 186 w 186"/>
                <a:gd name="T65" fmla="*/ 0 h 201"/>
                <a:gd name="T66" fmla="*/ 182 w 186"/>
                <a:gd name="T67" fmla="*/ 2 h 201"/>
                <a:gd name="T68" fmla="*/ 168 w 186"/>
                <a:gd name="T69" fmla="*/ 8 h 201"/>
                <a:gd name="T70" fmla="*/ 150 w 186"/>
                <a:gd name="T71" fmla="*/ 16 h 201"/>
                <a:gd name="T72" fmla="*/ 128 w 186"/>
                <a:gd name="T73" fmla="*/ 27 h 201"/>
                <a:gd name="T74" fmla="*/ 103 w 186"/>
                <a:gd name="T75" fmla="*/ 39 h 201"/>
                <a:gd name="T76" fmla="*/ 81 w 186"/>
                <a:gd name="T77" fmla="*/ 51 h 201"/>
                <a:gd name="T78" fmla="*/ 60 w 186"/>
                <a:gd name="T79" fmla="*/ 64 h 201"/>
                <a:gd name="T80" fmla="*/ 45 w 186"/>
                <a:gd name="T81" fmla="*/ 7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01">
                  <a:moveTo>
                    <a:pt x="45" y="76"/>
                  </a:moveTo>
                  <a:lnTo>
                    <a:pt x="38" y="83"/>
                  </a:lnTo>
                  <a:lnTo>
                    <a:pt x="31" y="91"/>
                  </a:lnTo>
                  <a:lnTo>
                    <a:pt x="24" y="98"/>
                  </a:lnTo>
                  <a:lnTo>
                    <a:pt x="18" y="106"/>
                  </a:lnTo>
                  <a:lnTo>
                    <a:pt x="13" y="114"/>
                  </a:lnTo>
                  <a:lnTo>
                    <a:pt x="9" y="122"/>
                  </a:lnTo>
                  <a:lnTo>
                    <a:pt x="5" y="131"/>
                  </a:lnTo>
                  <a:lnTo>
                    <a:pt x="2" y="139"/>
                  </a:lnTo>
                  <a:lnTo>
                    <a:pt x="0" y="155"/>
                  </a:lnTo>
                  <a:lnTo>
                    <a:pt x="3" y="171"/>
                  </a:lnTo>
                  <a:lnTo>
                    <a:pt x="10" y="186"/>
                  </a:lnTo>
                  <a:lnTo>
                    <a:pt x="18" y="200"/>
                  </a:lnTo>
                  <a:lnTo>
                    <a:pt x="20" y="201"/>
                  </a:lnTo>
                  <a:lnTo>
                    <a:pt x="23" y="201"/>
                  </a:lnTo>
                  <a:lnTo>
                    <a:pt x="25" y="199"/>
                  </a:lnTo>
                  <a:lnTo>
                    <a:pt x="25" y="197"/>
                  </a:lnTo>
                  <a:lnTo>
                    <a:pt x="20" y="180"/>
                  </a:lnTo>
                  <a:lnTo>
                    <a:pt x="17" y="165"/>
                  </a:lnTo>
                  <a:lnTo>
                    <a:pt x="17" y="149"/>
                  </a:lnTo>
                  <a:lnTo>
                    <a:pt x="21" y="134"/>
                  </a:lnTo>
                  <a:lnTo>
                    <a:pt x="27" y="119"/>
                  </a:lnTo>
                  <a:lnTo>
                    <a:pt x="35" y="105"/>
                  </a:lnTo>
                  <a:lnTo>
                    <a:pt x="46" y="91"/>
                  </a:lnTo>
                  <a:lnTo>
                    <a:pt x="59" y="77"/>
                  </a:lnTo>
                  <a:lnTo>
                    <a:pt x="73" y="65"/>
                  </a:lnTo>
                  <a:lnTo>
                    <a:pt x="91" y="51"/>
                  </a:lnTo>
                  <a:lnTo>
                    <a:pt x="111" y="39"/>
                  </a:lnTo>
                  <a:lnTo>
                    <a:pt x="134" y="27"/>
                  </a:lnTo>
                  <a:lnTo>
                    <a:pt x="154" y="16"/>
                  </a:lnTo>
                  <a:lnTo>
                    <a:pt x="171" y="8"/>
                  </a:lnTo>
                  <a:lnTo>
                    <a:pt x="182" y="2"/>
                  </a:lnTo>
                  <a:lnTo>
                    <a:pt x="186" y="0"/>
                  </a:lnTo>
                  <a:lnTo>
                    <a:pt x="182" y="2"/>
                  </a:lnTo>
                  <a:lnTo>
                    <a:pt x="168" y="8"/>
                  </a:lnTo>
                  <a:lnTo>
                    <a:pt x="150" y="16"/>
                  </a:lnTo>
                  <a:lnTo>
                    <a:pt x="128" y="27"/>
                  </a:lnTo>
                  <a:lnTo>
                    <a:pt x="103" y="39"/>
                  </a:lnTo>
                  <a:lnTo>
                    <a:pt x="81" y="51"/>
                  </a:lnTo>
                  <a:lnTo>
                    <a:pt x="60" y="64"/>
                  </a:lnTo>
                  <a:lnTo>
                    <a:pt x="45" y="76"/>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62"/>
            <p:cNvSpPr>
              <a:spLocks/>
            </p:cNvSpPr>
            <p:nvPr/>
          </p:nvSpPr>
          <p:spPr bwMode="auto">
            <a:xfrm>
              <a:off x="719138" y="3796506"/>
              <a:ext cx="77788" cy="169862"/>
            </a:xfrm>
            <a:custGeom>
              <a:avLst/>
              <a:gdLst>
                <a:gd name="T0" fmla="*/ 34 w 149"/>
                <a:gd name="T1" fmla="*/ 91 h 214"/>
                <a:gd name="T2" fmla="*/ 23 w 149"/>
                <a:gd name="T3" fmla="*/ 106 h 214"/>
                <a:gd name="T4" fmla="*/ 14 w 149"/>
                <a:gd name="T5" fmla="*/ 121 h 214"/>
                <a:gd name="T6" fmla="*/ 7 w 149"/>
                <a:gd name="T7" fmla="*/ 138 h 214"/>
                <a:gd name="T8" fmla="*/ 2 w 149"/>
                <a:gd name="T9" fmla="*/ 154 h 214"/>
                <a:gd name="T10" fmla="*/ 0 w 149"/>
                <a:gd name="T11" fmla="*/ 168 h 214"/>
                <a:gd name="T12" fmla="*/ 3 w 149"/>
                <a:gd name="T13" fmla="*/ 183 h 214"/>
                <a:gd name="T14" fmla="*/ 7 w 149"/>
                <a:gd name="T15" fmla="*/ 197 h 214"/>
                <a:gd name="T16" fmla="*/ 11 w 149"/>
                <a:gd name="T17" fmla="*/ 212 h 214"/>
                <a:gd name="T18" fmla="*/ 13 w 149"/>
                <a:gd name="T19" fmla="*/ 214 h 214"/>
                <a:gd name="T20" fmla="*/ 16 w 149"/>
                <a:gd name="T21" fmla="*/ 213 h 214"/>
                <a:gd name="T22" fmla="*/ 18 w 149"/>
                <a:gd name="T23" fmla="*/ 211 h 214"/>
                <a:gd name="T24" fmla="*/ 20 w 149"/>
                <a:gd name="T25" fmla="*/ 209 h 214"/>
                <a:gd name="T26" fmla="*/ 16 w 149"/>
                <a:gd name="T27" fmla="*/ 177 h 214"/>
                <a:gd name="T28" fmla="*/ 20 w 149"/>
                <a:gd name="T29" fmla="*/ 147 h 214"/>
                <a:gd name="T30" fmla="*/ 29 w 149"/>
                <a:gd name="T31" fmla="*/ 118 h 214"/>
                <a:gd name="T32" fmla="*/ 47 w 149"/>
                <a:gd name="T33" fmla="*/ 89 h 214"/>
                <a:gd name="T34" fmla="*/ 60 w 149"/>
                <a:gd name="T35" fmla="*/ 75 h 214"/>
                <a:gd name="T36" fmla="*/ 74 w 149"/>
                <a:gd name="T37" fmla="*/ 60 h 214"/>
                <a:gd name="T38" fmla="*/ 90 w 149"/>
                <a:gd name="T39" fmla="*/ 45 h 214"/>
                <a:gd name="T40" fmla="*/ 108 w 149"/>
                <a:gd name="T41" fmla="*/ 31 h 214"/>
                <a:gd name="T42" fmla="*/ 124 w 149"/>
                <a:gd name="T43" fmla="*/ 19 h 214"/>
                <a:gd name="T44" fmla="*/ 136 w 149"/>
                <a:gd name="T45" fmla="*/ 9 h 214"/>
                <a:gd name="T46" fmla="*/ 146 w 149"/>
                <a:gd name="T47" fmla="*/ 2 h 214"/>
                <a:gd name="T48" fmla="*/ 149 w 149"/>
                <a:gd name="T49" fmla="*/ 0 h 214"/>
                <a:gd name="T50" fmla="*/ 145 w 149"/>
                <a:gd name="T51" fmla="*/ 2 h 214"/>
                <a:gd name="T52" fmla="*/ 135 w 149"/>
                <a:gd name="T53" fmla="*/ 9 h 214"/>
                <a:gd name="T54" fmla="*/ 121 w 149"/>
                <a:gd name="T55" fmla="*/ 19 h 214"/>
                <a:gd name="T56" fmla="*/ 103 w 149"/>
                <a:gd name="T57" fmla="*/ 31 h 214"/>
                <a:gd name="T58" fmla="*/ 84 w 149"/>
                <a:gd name="T59" fmla="*/ 46 h 214"/>
                <a:gd name="T60" fmla="*/ 64 w 149"/>
                <a:gd name="T61" fmla="*/ 62 h 214"/>
                <a:gd name="T62" fmla="*/ 47 w 149"/>
                <a:gd name="T63" fmla="*/ 77 h 214"/>
                <a:gd name="T64" fmla="*/ 34 w 149"/>
                <a:gd name="T65" fmla="*/ 9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14">
                  <a:moveTo>
                    <a:pt x="34" y="91"/>
                  </a:moveTo>
                  <a:lnTo>
                    <a:pt x="23" y="106"/>
                  </a:lnTo>
                  <a:lnTo>
                    <a:pt x="14" y="121"/>
                  </a:lnTo>
                  <a:lnTo>
                    <a:pt x="7" y="138"/>
                  </a:lnTo>
                  <a:lnTo>
                    <a:pt x="2" y="154"/>
                  </a:lnTo>
                  <a:lnTo>
                    <a:pt x="0" y="168"/>
                  </a:lnTo>
                  <a:lnTo>
                    <a:pt x="3" y="183"/>
                  </a:lnTo>
                  <a:lnTo>
                    <a:pt x="7" y="197"/>
                  </a:lnTo>
                  <a:lnTo>
                    <a:pt x="11" y="212"/>
                  </a:lnTo>
                  <a:lnTo>
                    <a:pt x="13" y="214"/>
                  </a:lnTo>
                  <a:lnTo>
                    <a:pt x="16" y="213"/>
                  </a:lnTo>
                  <a:lnTo>
                    <a:pt x="18" y="211"/>
                  </a:lnTo>
                  <a:lnTo>
                    <a:pt x="20" y="209"/>
                  </a:lnTo>
                  <a:lnTo>
                    <a:pt x="16" y="177"/>
                  </a:lnTo>
                  <a:lnTo>
                    <a:pt x="20" y="147"/>
                  </a:lnTo>
                  <a:lnTo>
                    <a:pt x="29" y="118"/>
                  </a:lnTo>
                  <a:lnTo>
                    <a:pt x="47" y="89"/>
                  </a:lnTo>
                  <a:lnTo>
                    <a:pt x="60" y="75"/>
                  </a:lnTo>
                  <a:lnTo>
                    <a:pt x="74" y="60"/>
                  </a:lnTo>
                  <a:lnTo>
                    <a:pt x="90" y="45"/>
                  </a:lnTo>
                  <a:lnTo>
                    <a:pt x="108" y="31"/>
                  </a:lnTo>
                  <a:lnTo>
                    <a:pt x="124" y="19"/>
                  </a:lnTo>
                  <a:lnTo>
                    <a:pt x="136" y="9"/>
                  </a:lnTo>
                  <a:lnTo>
                    <a:pt x="146" y="2"/>
                  </a:lnTo>
                  <a:lnTo>
                    <a:pt x="149" y="0"/>
                  </a:lnTo>
                  <a:lnTo>
                    <a:pt x="145" y="2"/>
                  </a:lnTo>
                  <a:lnTo>
                    <a:pt x="135" y="9"/>
                  </a:lnTo>
                  <a:lnTo>
                    <a:pt x="121" y="19"/>
                  </a:lnTo>
                  <a:lnTo>
                    <a:pt x="103" y="31"/>
                  </a:lnTo>
                  <a:lnTo>
                    <a:pt x="84" y="46"/>
                  </a:lnTo>
                  <a:lnTo>
                    <a:pt x="64" y="62"/>
                  </a:lnTo>
                  <a:lnTo>
                    <a:pt x="47" y="77"/>
                  </a:lnTo>
                  <a:lnTo>
                    <a:pt x="34" y="91"/>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63"/>
            <p:cNvSpPr>
              <a:spLocks/>
            </p:cNvSpPr>
            <p:nvPr/>
          </p:nvSpPr>
          <p:spPr bwMode="auto">
            <a:xfrm>
              <a:off x="800100" y="3715543"/>
              <a:ext cx="234950" cy="115887"/>
            </a:xfrm>
            <a:custGeom>
              <a:avLst/>
              <a:gdLst>
                <a:gd name="T0" fmla="*/ 181 w 443"/>
                <a:gd name="T1" fmla="*/ 45 h 147"/>
                <a:gd name="T2" fmla="*/ 197 w 443"/>
                <a:gd name="T3" fmla="*/ 30 h 147"/>
                <a:gd name="T4" fmla="*/ 215 w 443"/>
                <a:gd name="T5" fmla="*/ 17 h 147"/>
                <a:gd name="T6" fmla="*/ 237 w 443"/>
                <a:gd name="T7" fmla="*/ 13 h 147"/>
                <a:gd name="T8" fmla="*/ 261 w 443"/>
                <a:gd name="T9" fmla="*/ 17 h 147"/>
                <a:gd name="T10" fmla="*/ 285 w 443"/>
                <a:gd name="T11" fmla="*/ 23 h 147"/>
                <a:gd name="T12" fmla="*/ 304 w 443"/>
                <a:gd name="T13" fmla="*/ 30 h 147"/>
                <a:gd name="T14" fmla="*/ 323 w 443"/>
                <a:gd name="T15" fmla="*/ 35 h 147"/>
                <a:gd name="T16" fmla="*/ 341 w 443"/>
                <a:gd name="T17" fmla="*/ 40 h 147"/>
                <a:gd name="T18" fmla="*/ 361 w 443"/>
                <a:gd name="T19" fmla="*/ 45 h 147"/>
                <a:gd name="T20" fmla="*/ 378 w 443"/>
                <a:gd name="T21" fmla="*/ 51 h 147"/>
                <a:gd name="T22" fmla="*/ 396 w 443"/>
                <a:gd name="T23" fmla="*/ 56 h 147"/>
                <a:gd name="T24" fmla="*/ 414 w 443"/>
                <a:gd name="T25" fmla="*/ 62 h 147"/>
                <a:gd name="T26" fmla="*/ 430 w 443"/>
                <a:gd name="T27" fmla="*/ 68 h 147"/>
                <a:gd name="T28" fmla="*/ 441 w 443"/>
                <a:gd name="T29" fmla="*/ 71 h 147"/>
                <a:gd name="T30" fmla="*/ 443 w 443"/>
                <a:gd name="T31" fmla="*/ 68 h 147"/>
                <a:gd name="T32" fmla="*/ 433 w 443"/>
                <a:gd name="T33" fmla="*/ 64 h 147"/>
                <a:gd name="T34" fmla="*/ 416 w 443"/>
                <a:gd name="T35" fmla="*/ 57 h 147"/>
                <a:gd name="T36" fmla="*/ 400 w 443"/>
                <a:gd name="T37" fmla="*/ 51 h 147"/>
                <a:gd name="T38" fmla="*/ 382 w 443"/>
                <a:gd name="T39" fmla="*/ 45 h 147"/>
                <a:gd name="T40" fmla="*/ 365 w 443"/>
                <a:gd name="T41" fmla="*/ 39 h 147"/>
                <a:gd name="T42" fmla="*/ 347 w 443"/>
                <a:gd name="T43" fmla="*/ 34 h 147"/>
                <a:gd name="T44" fmla="*/ 328 w 443"/>
                <a:gd name="T45" fmla="*/ 28 h 147"/>
                <a:gd name="T46" fmla="*/ 310 w 443"/>
                <a:gd name="T47" fmla="*/ 22 h 147"/>
                <a:gd name="T48" fmla="*/ 287 w 443"/>
                <a:gd name="T49" fmla="*/ 14 h 147"/>
                <a:gd name="T50" fmla="*/ 260 w 443"/>
                <a:gd name="T51" fmla="*/ 5 h 147"/>
                <a:gd name="T52" fmla="*/ 232 w 443"/>
                <a:gd name="T53" fmla="*/ 0 h 147"/>
                <a:gd name="T54" fmla="*/ 207 w 443"/>
                <a:gd name="T55" fmla="*/ 7 h 147"/>
                <a:gd name="T56" fmla="*/ 169 w 443"/>
                <a:gd name="T57" fmla="*/ 37 h 147"/>
                <a:gd name="T58" fmla="*/ 106 w 443"/>
                <a:gd name="T59" fmla="*/ 82 h 147"/>
                <a:gd name="T60" fmla="*/ 45 w 443"/>
                <a:gd name="T61" fmla="*/ 120 h 147"/>
                <a:gd name="T62" fmla="*/ 6 w 443"/>
                <a:gd name="T63" fmla="*/ 144 h 147"/>
                <a:gd name="T64" fmla="*/ 6 w 443"/>
                <a:gd name="T65" fmla="*/ 145 h 147"/>
                <a:gd name="T66" fmla="*/ 42 w 443"/>
                <a:gd name="T67" fmla="*/ 128 h 147"/>
                <a:gd name="T68" fmla="*/ 97 w 443"/>
                <a:gd name="T69" fmla="*/ 100 h 147"/>
                <a:gd name="T70" fmla="*/ 151 w 443"/>
                <a:gd name="T71" fmla="*/ 6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3" h="147">
                  <a:moveTo>
                    <a:pt x="172" y="52"/>
                  </a:moveTo>
                  <a:lnTo>
                    <a:pt x="181" y="45"/>
                  </a:lnTo>
                  <a:lnTo>
                    <a:pt x="189" y="37"/>
                  </a:lnTo>
                  <a:lnTo>
                    <a:pt x="197" y="30"/>
                  </a:lnTo>
                  <a:lnTo>
                    <a:pt x="206" y="23"/>
                  </a:lnTo>
                  <a:lnTo>
                    <a:pt x="215" y="17"/>
                  </a:lnTo>
                  <a:lnTo>
                    <a:pt x="226" y="14"/>
                  </a:lnTo>
                  <a:lnTo>
                    <a:pt x="237" y="13"/>
                  </a:lnTo>
                  <a:lnTo>
                    <a:pt x="250" y="14"/>
                  </a:lnTo>
                  <a:lnTo>
                    <a:pt x="261" y="17"/>
                  </a:lnTo>
                  <a:lnTo>
                    <a:pt x="274" y="20"/>
                  </a:lnTo>
                  <a:lnTo>
                    <a:pt x="285" y="23"/>
                  </a:lnTo>
                  <a:lnTo>
                    <a:pt x="296" y="27"/>
                  </a:lnTo>
                  <a:lnTo>
                    <a:pt x="304" y="30"/>
                  </a:lnTo>
                  <a:lnTo>
                    <a:pt x="314" y="33"/>
                  </a:lnTo>
                  <a:lnTo>
                    <a:pt x="323" y="35"/>
                  </a:lnTo>
                  <a:lnTo>
                    <a:pt x="333" y="38"/>
                  </a:lnTo>
                  <a:lnTo>
                    <a:pt x="341" y="40"/>
                  </a:lnTo>
                  <a:lnTo>
                    <a:pt x="351" y="43"/>
                  </a:lnTo>
                  <a:lnTo>
                    <a:pt x="361" y="45"/>
                  </a:lnTo>
                  <a:lnTo>
                    <a:pt x="369" y="48"/>
                  </a:lnTo>
                  <a:lnTo>
                    <a:pt x="378" y="51"/>
                  </a:lnTo>
                  <a:lnTo>
                    <a:pt x="387" y="53"/>
                  </a:lnTo>
                  <a:lnTo>
                    <a:pt x="396" y="56"/>
                  </a:lnTo>
                  <a:lnTo>
                    <a:pt x="404" y="59"/>
                  </a:lnTo>
                  <a:lnTo>
                    <a:pt x="414" y="62"/>
                  </a:lnTo>
                  <a:lnTo>
                    <a:pt x="422" y="65"/>
                  </a:lnTo>
                  <a:lnTo>
                    <a:pt x="430" y="68"/>
                  </a:lnTo>
                  <a:lnTo>
                    <a:pt x="439" y="71"/>
                  </a:lnTo>
                  <a:lnTo>
                    <a:pt x="441" y="71"/>
                  </a:lnTo>
                  <a:lnTo>
                    <a:pt x="443" y="70"/>
                  </a:lnTo>
                  <a:lnTo>
                    <a:pt x="443" y="68"/>
                  </a:lnTo>
                  <a:lnTo>
                    <a:pt x="441" y="67"/>
                  </a:lnTo>
                  <a:lnTo>
                    <a:pt x="433" y="64"/>
                  </a:lnTo>
                  <a:lnTo>
                    <a:pt x="425" y="60"/>
                  </a:lnTo>
                  <a:lnTo>
                    <a:pt x="416" y="57"/>
                  </a:lnTo>
                  <a:lnTo>
                    <a:pt x="408" y="54"/>
                  </a:lnTo>
                  <a:lnTo>
                    <a:pt x="400" y="51"/>
                  </a:lnTo>
                  <a:lnTo>
                    <a:pt x="391" y="48"/>
                  </a:lnTo>
                  <a:lnTo>
                    <a:pt x="382" y="45"/>
                  </a:lnTo>
                  <a:lnTo>
                    <a:pt x="373" y="42"/>
                  </a:lnTo>
                  <a:lnTo>
                    <a:pt x="365" y="39"/>
                  </a:lnTo>
                  <a:lnTo>
                    <a:pt x="355" y="36"/>
                  </a:lnTo>
                  <a:lnTo>
                    <a:pt x="347" y="34"/>
                  </a:lnTo>
                  <a:lnTo>
                    <a:pt x="337" y="31"/>
                  </a:lnTo>
                  <a:lnTo>
                    <a:pt x="328" y="28"/>
                  </a:lnTo>
                  <a:lnTo>
                    <a:pt x="319" y="25"/>
                  </a:lnTo>
                  <a:lnTo>
                    <a:pt x="310" y="22"/>
                  </a:lnTo>
                  <a:lnTo>
                    <a:pt x="301" y="19"/>
                  </a:lnTo>
                  <a:lnTo>
                    <a:pt x="287" y="14"/>
                  </a:lnTo>
                  <a:lnTo>
                    <a:pt x="274" y="9"/>
                  </a:lnTo>
                  <a:lnTo>
                    <a:pt x="260" y="5"/>
                  </a:lnTo>
                  <a:lnTo>
                    <a:pt x="246" y="1"/>
                  </a:lnTo>
                  <a:lnTo>
                    <a:pt x="232" y="0"/>
                  </a:lnTo>
                  <a:lnTo>
                    <a:pt x="219" y="3"/>
                  </a:lnTo>
                  <a:lnTo>
                    <a:pt x="207" y="7"/>
                  </a:lnTo>
                  <a:lnTo>
                    <a:pt x="196" y="15"/>
                  </a:lnTo>
                  <a:lnTo>
                    <a:pt x="169" y="37"/>
                  </a:lnTo>
                  <a:lnTo>
                    <a:pt x="139" y="59"/>
                  </a:lnTo>
                  <a:lnTo>
                    <a:pt x="106" y="82"/>
                  </a:lnTo>
                  <a:lnTo>
                    <a:pt x="74" y="102"/>
                  </a:lnTo>
                  <a:lnTo>
                    <a:pt x="45" y="120"/>
                  </a:lnTo>
                  <a:lnTo>
                    <a:pt x="22" y="134"/>
                  </a:lnTo>
                  <a:lnTo>
                    <a:pt x="6" y="144"/>
                  </a:lnTo>
                  <a:lnTo>
                    <a:pt x="0" y="147"/>
                  </a:lnTo>
                  <a:lnTo>
                    <a:pt x="6" y="145"/>
                  </a:lnTo>
                  <a:lnTo>
                    <a:pt x="21" y="138"/>
                  </a:lnTo>
                  <a:lnTo>
                    <a:pt x="42" y="128"/>
                  </a:lnTo>
                  <a:lnTo>
                    <a:pt x="68" y="115"/>
                  </a:lnTo>
                  <a:lnTo>
                    <a:pt x="97" y="100"/>
                  </a:lnTo>
                  <a:lnTo>
                    <a:pt x="125" y="85"/>
                  </a:lnTo>
                  <a:lnTo>
                    <a:pt x="151" y="68"/>
                  </a:lnTo>
                  <a:lnTo>
                    <a:pt x="172" y="52"/>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64"/>
            <p:cNvSpPr>
              <a:spLocks/>
            </p:cNvSpPr>
            <p:nvPr/>
          </p:nvSpPr>
          <p:spPr bwMode="auto">
            <a:xfrm>
              <a:off x="752475" y="3855243"/>
              <a:ext cx="153988" cy="69850"/>
            </a:xfrm>
            <a:custGeom>
              <a:avLst/>
              <a:gdLst>
                <a:gd name="T0" fmla="*/ 136 w 291"/>
                <a:gd name="T1" fmla="*/ 87 h 87"/>
                <a:gd name="T2" fmla="*/ 147 w 291"/>
                <a:gd name="T3" fmla="*/ 85 h 87"/>
                <a:gd name="T4" fmla="*/ 158 w 291"/>
                <a:gd name="T5" fmla="*/ 82 h 87"/>
                <a:gd name="T6" fmla="*/ 169 w 291"/>
                <a:gd name="T7" fmla="*/ 79 h 87"/>
                <a:gd name="T8" fmla="*/ 180 w 291"/>
                <a:gd name="T9" fmla="*/ 75 h 87"/>
                <a:gd name="T10" fmla="*/ 191 w 291"/>
                <a:gd name="T11" fmla="*/ 71 h 87"/>
                <a:gd name="T12" fmla="*/ 202 w 291"/>
                <a:gd name="T13" fmla="*/ 67 h 87"/>
                <a:gd name="T14" fmla="*/ 212 w 291"/>
                <a:gd name="T15" fmla="*/ 62 h 87"/>
                <a:gd name="T16" fmla="*/ 222 w 291"/>
                <a:gd name="T17" fmla="*/ 58 h 87"/>
                <a:gd name="T18" fmla="*/ 231 w 291"/>
                <a:gd name="T19" fmla="*/ 54 h 87"/>
                <a:gd name="T20" fmla="*/ 240 w 291"/>
                <a:gd name="T21" fmla="*/ 48 h 87"/>
                <a:gd name="T22" fmla="*/ 248 w 291"/>
                <a:gd name="T23" fmla="*/ 42 h 87"/>
                <a:gd name="T24" fmla="*/ 258 w 291"/>
                <a:gd name="T25" fmla="*/ 37 h 87"/>
                <a:gd name="T26" fmla="*/ 265 w 291"/>
                <a:gd name="T27" fmla="*/ 31 h 87"/>
                <a:gd name="T28" fmla="*/ 273 w 291"/>
                <a:gd name="T29" fmla="*/ 25 h 87"/>
                <a:gd name="T30" fmla="*/ 281 w 291"/>
                <a:gd name="T31" fmla="*/ 18 h 87"/>
                <a:gd name="T32" fmla="*/ 288 w 291"/>
                <a:gd name="T33" fmla="*/ 12 h 87"/>
                <a:gd name="T34" fmla="*/ 291 w 291"/>
                <a:gd name="T35" fmla="*/ 8 h 87"/>
                <a:gd name="T36" fmla="*/ 290 w 291"/>
                <a:gd name="T37" fmla="*/ 3 h 87"/>
                <a:gd name="T38" fmla="*/ 285 w 291"/>
                <a:gd name="T39" fmla="*/ 0 h 87"/>
                <a:gd name="T40" fmla="*/ 279 w 291"/>
                <a:gd name="T41" fmla="*/ 1 h 87"/>
                <a:gd name="T42" fmla="*/ 263 w 291"/>
                <a:gd name="T43" fmla="*/ 7 h 87"/>
                <a:gd name="T44" fmla="*/ 247 w 291"/>
                <a:gd name="T45" fmla="*/ 12 h 87"/>
                <a:gd name="T46" fmla="*/ 231 w 291"/>
                <a:gd name="T47" fmla="*/ 17 h 87"/>
                <a:gd name="T48" fmla="*/ 215 w 291"/>
                <a:gd name="T49" fmla="*/ 22 h 87"/>
                <a:gd name="T50" fmla="*/ 199 w 291"/>
                <a:gd name="T51" fmla="*/ 27 h 87"/>
                <a:gd name="T52" fmla="*/ 183 w 291"/>
                <a:gd name="T53" fmla="*/ 33 h 87"/>
                <a:gd name="T54" fmla="*/ 169 w 291"/>
                <a:gd name="T55" fmla="*/ 39 h 87"/>
                <a:gd name="T56" fmla="*/ 155 w 291"/>
                <a:gd name="T57" fmla="*/ 47 h 87"/>
                <a:gd name="T58" fmla="*/ 129 w 291"/>
                <a:gd name="T59" fmla="*/ 59 h 87"/>
                <a:gd name="T60" fmla="*/ 102 w 291"/>
                <a:gd name="T61" fmla="*/ 63 h 87"/>
                <a:gd name="T62" fmla="*/ 76 w 291"/>
                <a:gd name="T63" fmla="*/ 62 h 87"/>
                <a:gd name="T64" fmla="*/ 52 w 291"/>
                <a:gd name="T65" fmla="*/ 58 h 87"/>
                <a:gd name="T66" fmla="*/ 32 w 291"/>
                <a:gd name="T67" fmla="*/ 53 h 87"/>
                <a:gd name="T68" fmla="*/ 15 w 291"/>
                <a:gd name="T69" fmla="*/ 46 h 87"/>
                <a:gd name="T70" fmla="*/ 4 w 291"/>
                <a:gd name="T71" fmla="*/ 41 h 87"/>
                <a:gd name="T72" fmla="*/ 0 w 291"/>
                <a:gd name="T73" fmla="*/ 39 h 87"/>
                <a:gd name="T74" fmla="*/ 4 w 291"/>
                <a:gd name="T75" fmla="*/ 41 h 87"/>
                <a:gd name="T76" fmla="*/ 14 w 291"/>
                <a:gd name="T77" fmla="*/ 47 h 87"/>
                <a:gd name="T78" fmla="*/ 27 w 291"/>
                <a:gd name="T79" fmla="*/ 57 h 87"/>
                <a:gd name="T80" fmla="*/ 47 w 291"/>
                <a:gd name="T81" fmla="*/ 66 h 87"/>
                <a:gd name="T82" fmla="*/ 68 w 291"/>
                <a:gd name="T83" fmla="*/ 75 h 87"/>
                <a:gd name="T84" fmla="*/ 91 w 291"/>
                <a:gd name="T85" fmla="*/ 83 h 87"/>
                <a:gd name="T86" fmla="*/ 113 w 291"/>
                <a:gd name="T87" fmla="*/ 87 h 87"/>
                <a:gd name="T88" fmla="*/ 136 w 291"/>
                <a:gd name="T8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 h="87">
                  <a:moveTo>
                    <a:pt x="136" y="87"/>
                  </a:moveTo>
                  <a:lnTo>
                    <a:pt x="147" y="85"/>
                  </a:lnTo>
                  <a:lnTo>
                    <a:pt x="158" y="82"/>
                  </a:lnTo>
                  <a:lnTo>
                    <a:pt x="169" y="79"/>
                  </a:lnTo>
                  <a:lnTo>
                    <a:pt x="180" y="75"/>
                  </a:lnTo>
                  <a:lnTo>
                    <a:pt x="191" y="71"/>
                  </a:lnTo>
                  <a:lnTo>
                    <a:pt x="202" y="67"/>
                  </a:lnTo>
                  <a:lnTo>
                    <a:pt x="212" y="62"/>
                  </a:lnTo>
                  <a:lnTo>
                    <a:pt x="222" y="58"/>
                  </a:lnTo>
                  <a:lnTo>
                    <a:pt x="231" y="54"/>
                  </a:lnTo>
                  <a:lnTo>
                    <a:pt x="240" y="48"/>
                  </a:lnTo>
                  <a:lnTo>
                    <a:pt x="248" y="42"/>
                  </a:lnTo>
                  <a:lnTo>
                    <a:pt x="258" y="37"/>
                  </a:lnTo>
                  <a:lnTo>
                    <a:pt x="265" y="31"/>
                  </a:lnTo>
                  <a:lnTo>
                    <a:pt x="273" y="25"/>
                  </a:lnTo>
                  <a:lnTo>
                    <a:pt x="281" y="18"/>
                  </a:lnTo>
                  <a:lnTo>
                    <a:pt x="288" y="12"/>
                  </a:lnTo>
                  <a:lnTo>
                    <a:pt x="291" y="8"/>
                  </a:lnTo>
                  <a:lnTo>
                    <a:pt x="290" y="3"/>
                  </a:lnTo>
                  <a:lnTo>
                    <a:pt x="285" y="0"/>
                  </a:lnTo>
                  <a:lnTo>
                    <a:pt x="279" y="1"/>
                  </a:lnTo>
                  <a:lnTo>
                    <a:pt x="263" y="7"/>
                  </a:lnTo>
                  <a:lnTo>
                    <a:pt x="247" y="12"/>
                  </a:lnTo>
                  <a:lnTo>
                    <a:pt x="231" y="17"/>
                  </a:lnTo>
                  <a:lnTo>
                    <a:pt x="215" y="22"/>
                  </a:lnTo>
                  <a:lnTo>
                    <a:pt x="199" y="27"/>
                  </a:lnTo>
                  <a:lnTo>
                    <a:pt x="183" y="33"/>
                  </a:lnTo>
                  <a:lnTo>
                    <a:pt x="169" y="39"/>
                  </a:lnTo>
                  <a:lnTo>
                    <a:pt x="155" y="47"/>
                  </a:lnTo>
                  <a:lnTo>
                    <a:pt x="129" y="59"/>
                  </a:lnTo>
                  <a:lnTo>
                    <a:pt x="102" y="63"/>
                  </a:lnTo>
                  <a:lnTo>
                    <a:pt x="76" y="62"/>
                  </a:lnTo>
                  <a:lnTo>
                    <a:pt x="52" y="58"/>
                  </a:lnTo>
                  <a:lnTo>
                    <a:pt x="32" y="53"/>
                  </a:lnTo>
                  <a:lnTo>
                    <a:pt x="15" y="46"/>
                  </a:lnTo>
                  <a:lnTo>
                    <a:pt x="4" y="41"/>
                  </a:lnTo>
                  <a:lnTo>
                    <a:pt x="0" y="39"/>
                  </a:lnTo>
                  <a:lnTo>
                    <a:pt x="4" y="41"/>
                  </a:lnTo>
                  <a:lnTo>
                    <a:pt x="14" y="47"/>
                  </a:lnTo>
                  <a:lnTo>
                    <a:pt x="27" y="57"/>
                  </a:lnTo>
                  <a:lnTo>
                    <a:pt x="47" y="66"/>
                  </a:lnTo>
                  <a:lnTo>
                    <a:pt x="68" y="75"/>
                  </a:lnTo>
                  <a:lnTo>
                    <a:pt x="91" y="83"/>
                  </a:lnTo>
                  <a:lnTo>
                    <a:pt x="113" y="87"/>
                  </a:lnTo>
                  <a:lnTo>
                    <a:pt x="136" y="87"/>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65"/>
            <p:cNvSpPr>
              <a:spLocks/>
            </p:cNvSpPr>
            <p:nvPr/>
          </p:nvSpPr>
          <p:spPr bwMode="auto">
            <a:xfrm>
              <a:off x="852488" y="3899693"/>
              <a:ext cx="63500" cy="19050"/>
            </a:xfrm>
            <a:custGeom>
              <a:avLst/>
              <a:gdLst>
                <a:gd name="T0" fmla="*/ 117 w 119"/>
                <a:gd name="T1" fmla="*/ 25 h 25"/>
                <a:gd name="T2" fmla="*/ 118 w 119"/>
                <a:gd name="T3" fmla="*/ 24 h 25"/>
                <a:gd name="T4" fmla="*/ 119 w 119"/>
                <a:gd name="T5" fmla="*/ 23 h 25"/>
                <a:gd name="T6" fmla="*/ 119 w 119"/>
                <a:gd name="T7" fmla="*/ 22 h 25"/>
                <a:gd name="T8" fmla="*/ 118 w 119"/>
                <a:gd name="T9" fmla="*/ 21 h 25"/>
                <a:gd name="T10" fmla="*/ 101 w 119"/>
                <a:gd name="T11" fmla="*/ 19 h 25"/>
                <a:gd name="T12" fmla="*/ 83 w 119"/>
                <a:gd name="T13" fmla="*/ 16 h 25"/>
                <a:gd name="T14" fmla="*/ 64 w 119"/>
                <a:gd name="T15" fmla="*/ 13 h 25"/>
                <a:gd name="T16" fmla="*/ 45 w 119"/>
                <a:gd name="T17" fmla="*/ 9 h 25"/>
                <a:gd name="T18" fmla="*/ 28 w 119"/>
                <a:gd name="T19" fmla="*/ 6 h 25"/>
                <a:gd name="T20" fmla="*/ 13 w 119"/>
                <a:gd name="T21" fmla="*/ 3 h 25"/>
                <a:gd name="T22" fmla="*/ 4 w 119"/>
                <a:gd name="T23" fmla="*/ 1 h 25"/>
                <a:gd name="T24" fmla="*/ 0 w 119"/>
                <a:gd name="T25" fmla="*/ 0 h 25"/>
                <a:gd name="T26" fmla="*/ 0 w 119"/>
                <a:gd name="T27" fmla="*/ 1 h 25"/>
                <a:gd name="T28" fmla="*/ 3 w 119"/>
                <a:gd name="T29" fmla="*/ 4 h 25"/>
                <a:gd name="T30" fmla="*/ 7 w 119"/>
                <a:gd name="T31" fmla="*/ 9 h 25"/>
                <a:gd name="T32" fmla="*/ 17 w 119"/>
                <a:gd name="T33" fmla="*/ 14 h 25"/>
                <a:gd name="T34" fmla="*/ 31 w 119"/>
                <a:gd name="T35" fmla="*/ 19 h 25"/>
                <a:gd name="T36" fmla="*/ 51 w 119"/>
                <a:gd name="T37" fmla="*/ 23 h 25"/>
                <a:gd name="T38" fmla="*/ 79 w 119"/>
                <a:gd name="T39" fmla="*/ 25 h 25"/>
                <a:gd name="T40" fmla="*/ 117 w 119"/>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25">
                  <a:moveTo>
                    <a:pt x="117" y="25"/>
                  </a:moveTo>
                  <a:lnTo>
                    <a:pt x="118" y="24"/>
                  </a:lnTo>
                  <a:lnTo>
                    <a:pt x="119" y="23"/>
                  </a:lnTo>
                  <a:lnTo>
                    <a:pt x="119" y="22"/>
                  </a:lnTo>
                  <a:lnTo>
                    <a:pt x="118" y="21"/>
                  </a:lnTo>
                  <a:lnTo>
                    <a:pt x="101" y="19"/>
                  </a:lnTo>
                  <a:lnTo>
                    <a:pt x="83" y="16"/>
                  </a:lnTo>
                  <a:lnTo>
                    <a:pt x="64" y="13"/>
                  </a:lnTo>
                  <a:lnTo>
                    <a:pt x="45" y="9"/>
                  </a:lnTo>
                  <a:lnTo>
                    <a:pt x="28" y="6"/>
                  </a:lnTo>
                  <a:lnTo>
                    <a:pt x="13" y="3"/>
                  </a:lnTo>
                  <a:lnTo>
                    <a:pt x="4" y="1"/>
                  </a:lnTo>
                  <a:lnTo>
                    <a:pt x="0" y="0"/>
                  </a:lnTo>
                  <a:lnTo>
                    <a:pt x="0" y="1"/>
                  </a:lnTo>
                  <a:lnTo>
                    <a:pt x="3" y="4"/>
                  </a:lnTo>
                  <a:lnTo>
                    <a:pt x="7" y="9"/>
                  </a:lnTo>
                  <a:lnTo>
                    <a:pt x="17" y="14"/>
                  </a:lnTo>
                  <a:lnTo>
                    <a:pt x="31" y="19"/>
                  </a:lnTo>
                  <a:lnTo>
                    <a:pt x="51" y="23"/>
                  </a:lnTo>
                  <a:lnTo>
                    <a:pt x="79" y="25"/>
                  </a:lnTo>
                  <a:lnTo>
                    <a:pt x="117" y="2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66"/>
            <p:cNvSpPr>
              <a:spLocks/>
            </p:cNvSpPr>
            <p:nvPr/>
          </p:nvSpPr>
          <p:spPr bwMode="auto">
            <a:xfrm>
              <a:off x="90488" y="2902743"/>
              <a:ext cx="374650" cy="346075"/>
            </a:xfrm>
            <a:custGeom>
              <a:avLst/>
              <a:gdLst>
                <a:gd name="T0" fmla="*/ 701 w 706"/>
                <a:gd name="T1" fmla="*/ 23 h 437"/>
                <a:gd name="T2" fmla="*/ 680 w 706"/>
                <a:gd name="T3" fmla="*/ 66 h 437"/>
                <a:gd name="T4" fmla="*/ 650 w 706"/>
                <a:gd name="T5" fmla="*/ 103 h 437"/>
                <a:gd name="T6" fmla="*/ 611 w 706"/>
                <a:gd name="T7" fmla="*/ 136 h 437"/>
                <a:gd name="T8" fmla="*/ 565 w 706"/>
                <a:gd name="T9" fmla="*/ 165 h 437"/>
                <a:gd name="T10" fmla="*/ 514 w 706"/>
                <a:gd name="T11" fmla="*/ 190 h 437"/>
                <a:gd name="T12" fmla="*/ 460 w 706"/>
                <a:gd name="T13" fmla="*/ 213 h 437"/>
                <a:gd name="T14" fmla="*/ 404 w 706"/>
                <a:gd name="T15" fmla="*/ 233 h 437"/>
                <a:gd name="T16" fmla="*/ 350 w 706"/>
                <a:gd name="T17" fmla="*/ 251 h 437"/>
                <a:gd name="T18" fmla="*/ 299 w 706"/>
                <a:gd name="T19" fmla="*/ 270 h 437"/>
                <a:gd name="T20" fmla="*/ 247 w 706"/>
                <a:gd name="T21" fmla="*/ 289 h 437"/>
                <a:gd name="T22" fmla="*/ 197 w 706"/>
                <a:gd name="T23" fmla="*/ 309 h 437"/>
                <a:gd name="T24" fmla="*/ 149 w 706"/>
                <a:gd name="T25" fmla="*/ 331 h 437"/>
                <a:gd name="T26" fmla="*/ 102 w 706"/>
                <a:gd name="T27" fmla="*/ 356 h 437"/>
                <a:gd name="T28" fmla="*/ 57 w 706"/>
                <a:gd name="T29" fmla="*/ 383 h 437"/>
                <a:gd name="T30" fmla="*/ 18 w 706"/>
                <a:gd name="T31" fmla="*/ 413 h 437"/>
                <a:gd name="T32" fmla="*/ 0 w 706"/>
                <a:gd name="T33" fmla="*/ 434 h 437"/>
                <a:gd name="T34" fmla="*/ 7 w 706"/>
                <a:gd name="T35" fmla="*/ 437 h 437"/>
                <a:gd name="T36" fmla="*/ 35 w 706"/>
                <a:gd name="T37" fmla="*/ 421 h 437"/>
                <a:gd name="T38" fmla="*/ 85 w 706"/>
                <a:gd name="T39" fmla="*/ 391 h 437"/>
                <a:gd name="T40" fmla="*/ 135 w 706"/>
                <a:gd name="T41" fmla="*/ 363 h 437"/>
                <a:gd name="T42" fmla="*/ 188 w 706"/>
                <a:gd name="T43" fmla="*/ 337 h 437"/>
                <a:gd name="T44" fmla="*/ 228 w 706"/>
                <a:gd name="T45" fmla="*/ 318 h 437"/>
                <a:gd name="T46" fmla="*/ 256 w 706"/>
                <a:gd name="T47" fmla="*/ 306 h 437"/>
                <a:gd name="T48" fmla="*/ 285 w 706"/>
                <a:gd name="T49" fmla="*/ 295 h 437"/>
                <a:gd name="T50" fmla="*/ 314 w 706"/>
                <a:gd name="T51" fmla="*/ 285 h 437"/>
                <a:gd name="T52" fmla="*/ 343 w 706"/>
                <a:gd name="T53" fmla="*/ 275 h 437"/>
                <a:gd name="T54" fmla="*/ 371 w 706"/>
                <a:gd name="T55" fmla="*/ 264 h 437"/>
                <a:gd name="T56" fmla="*/ 400 w 706"/>
                <a:gd name="T57" fmla="*/ 253 h 437"/>
                <a:gd name="T58" fmla="*/ 429 w 706"/>
                <a:gd name="T59" fmla="*/ 243 h 437"/>
                <a:gd name="T60" fmla="*/ 466 w 706"/>
                <a:gd name="T61" fmla="*/ 227 h 437"/>
                <a:gd name="T62" fmla="*/ 514 w 706"/>
                <a:gd name="T63" fmla="*/ 206 h 437"/>
                <a:gd name="T64" fmla="*/ 558 w 706"/>
                <a:gd name="T65" fmla="*/ 182 h 437"/>
                <a:gd name="T66" fmla="*/ 600 w 706"/>
                <a:gd name="T67" fmla="*/ 156 h 437"/>
                <a:gd name="T68" fmla="*/ 636 w 706"/>
                <a:gd name="T69" fmla="*/ 127 h 437"/>
                <a:gd name="T70" fmla="*/ 665 w 706"/>
                <a:gd name="T71" fmla="*/ 95 h 437"/>
                <a:gd name="T72" fmla="*/ 688 w 706"/>
                <a:gd name="T73" fmla="*/ 60 h 437"/>
                <a:gd name="T74" fmla="*/ 702 w 706"/>
                <a:gd name="T75" fmla="*/ 21 h 437"/>
                <a:gd name="T76" fmla="*/ 706 w 706"/>
                <a:gd name="T77" fmla="*/ 0 h 437"/>
                <a:gd name="T78" fmla="*/ 706 w 706"/>
                <a:gd name="T79" fmla="*/ 0 h 437"/>
                <a:gd name="T80" fmla="*/ 706 w 706"/>
                <a:gd name="T81"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6" h="437">
                  <a:moveTo>
                    <a:pt x="706" y="0"/>
                  </a:moveTo>
                  <a:lnTo>
                    <a:pt x="701" y="23"/>
                  </a:lnTo>
                  <a:lnTo>
                    <a:pt x="693" y="45"/>
                  </a:lnTo>
                  <a:lnTo>
                    <a:pt x="680" y="66"/>
                  </a:lnTo>
                  <a:lnTo>
                    <a:pt x="666" y="85"/>
                  </a:lnTo>
                  <a:lnTo>
                    <a:pt x="650" y="103"/>
                  </a:lnTo>
                  <a:lnTo>
                    <a:pt x="632" y="120"/>
                  </a:lnTo>
                  <a:lnTo>
                    <a:pt x="611" y="136"/>
                  </a:lnTo>
                  <a:lnTo>
                    <a:pt x="589" y="151"/>
                  </a:lnTo>
                  <a:lnTo>
                    <a:pt x="565" y="165"/>
                  </a:lnTo>
                  <a:lnTo>
                    <a:pt x="540" y="178"/>
                  </a:lnTo>
                  <a:lnTo>
                    <a:pt x="514" y="190"/>
                  </a:lnTo>
                  <a:lnTo>
                    <a:pt x="487" y="202"/>
                  </a:lnTo>
                  <a:lnTo>
                    <a:pt x="460" y="213"/>
                  </a:lnTo>
                  <a:lnTo>
                    <a:pt x="432" y="223"/>
                  </a:lnTo>
                  <a:lnTo>
                    <a:pt x="404" y="233"/>
                  </a:lnTo>
                  <a:lnTo>
                    <a:pt x="376" y="242"/>
                  </a:lnTo>
                  <a:lnTo>
                    <a:pt x="350" y="251"/>
                  </a:lnTo>
                  <a:lnTo>
                    <a:pt x="324" y="260"/>
                  </a:lnTo>
                  <a:lnTo>
                    <a:pt x="299" y="270"/>
                  </a:lnTo>
                  <a:lnTo>
                    <a:pt x="272" y="279"/>
                  </a:lnTo>
                  <a:lnTo>
                    <a:pt x="247" y="289"/>
                  </a:lnTo>
                  <a:lnTo>
                    <a:pt x="222" y="299"/>
                  </a:lnTo>
                  <a:lnTo>
                    <a:pt x="197" y="309"/>
                  </a:lnTo>
                  <a:lnTo>
                    <a:pt x="172" y="320"/>
                  </a:lnTo>
                  <a:lnTo>
                    <a:pt x="149" y="331"/>
                  </a:lnTo>
                  <a:lnTo>
                    <a:pt x="125" y="343"/>
                  </a:lnTo>
                  <a:lnTo>
                    <a:pt x="102" y="356"/>
                  </a:lnTo>
                  <a:lnTo>
                    <a:pt x="79" y="369"/>
                  </a:lnTo>
                  <a:lnTo>
                    <a:pt x="57" y="383"/>
                  </a:lnTo>
                  <a:lnTo>
                    <a:pt x="38" y="397"/>
                  </a:lnTo>
                  <a:lnTo>
                    <a:pt x="18" y="413"/>
                  </a:lnTo>
                  <a:lnTo>
                    <a:pt x="2" y="430"/>
                  </a:lnTo>
                  <a:lnTo>
                    <a:pt x="0" y="434"/>
                  </a:lnTo>
                  <a:lnTo>
                    <a:pt x="3" y="436"/>
                  </a:lnTo>
                  <a:lnTo>
                    <a:pt x="7" y="437"/>
                  </a:lnTo>
                  <a:lnTo>
                    <a:pt x="12" y="436"/>
                  </a:lnTo>
                  <a:lnTo>
                    <a:pt x="35" y="421"/>
                  </a:lnTo>
                  <a:lnTo>
                    <a:pt x="60" y="405"/>
                  </a:lnTo>
                  <a:lnTo>
                    <a:pt x="85" y="391"/>
                  </a:lnTo>
                  <a:lnTo>
                    <a:pt x="110" y="377"/>
                  </a:lnTo>
                  <a:lnTo>
                    <a:pt x="135" y="363"/>
                  </a:lnTo>
                  <a:lnTo>
                    <a:pt x="161" y="350"/>
                  </a:lnTo>
                  <a:lnTo>
                    <a:pt x="188" y="337"/>
                  </a:lnTo>
                  <a:lnTo>
                    <a:pt x="214" y="324"/>
                  </a:lnTo>
                  <a:lnTo>
                    <a:pt x="228" y="318"/>
                  </a:lnTo>
                  <a:lnTo>
                    <a:pt x="242" y="312"/>
                  </a:lnTo>
                  <a:lnTo>
                    <a:pt x="256" y="306"/>
                  </a:lnTo>
                  <a:lnTo>
                    <a:pt x="271" y="301"/>
                  </a:lnTo>
                  <a:lnTo>
                    <a:pt x="285" y="295"/>
                  </a:lnTo>
                  <a:lnTo>
                    <a:pt x="299" y="290"/>
                  </a:lnTo>
                  <a:lnTo>
                    <a:pt x="314" y="285"/>
                  </a:lnTo>
                  <a:lnTo>
                    <a:pt x="328" y="280"/>
                  </a:lnTo>
                  <a:lnTo>
                    <a:pt x="343" y="275"/>
                  </a:lnTo>
                  <a:lnTo>
                    <a:pt x="357" y="270"/>
                  </a:lnTo>
                  <a:lnTo>
                    <a:pt x="371" y="264"/>
                  </a:lnTo>
                  <a:lnTo>
                    <a:pt x="386" y="258"/>
                  </a:lnTo>
                  <a:lnTo>
                    <a:pt x="400" y="253"/>
                  </a:lnTo>
                  <a:lnTo>
                    <a:pt x="415" y="248"/>
                  </a:lnTo>
                  <a:lnTo>
                    <a:pt x="429" y="243"/>
                  </a:lnTo>
                  <a:lnTo>
                    <a:pt x="443" y="237"/>
                  </a:lnTo>
                  <a:lnTo>
                    <a:pt x="466" y="227"/>
                  </a:lnTo>
                  <a:lnTo>
                    <a:pt x="490" y="217"/>
                  </a:lnTo>
                  <a:lnTo>
                    <a:pt x="514" y="206"/>
                  </a:lnTo>
                  <a:lnTo>
                    <a:pt x="536" y="195"/>
                  </a:lnTo>
                  <a:lnTo>
                    <a:pt x="558" y="182"/>
                  </a:lnTo>
                  <a:lnTo>
                    <a:pt x="579" y="169"/>
                  </a:lnTo>
                  <a:lnTo>
                    <a:pt x="600" y="156"/>
                  </a:lnTo>
                  <a:lnTo>
                    <a:pt x="618" y="142"/>
                  </a:lnTo>
                  <a:lnTo>
                    <a:pt x="636" y="127"/>
                  </a:lnTo>
                  <a:lnTo>
                    <a:pt x="651" y="111"/>
                  </a:lnTo>
                  <a:lnTo>
                    <a:pt x="665" y="95"/>
                  </a:lnTo>
                  <a:lnTo>
                    <a:pt x="677" y="78"/>
                  </a:lnTo>
                  <a:lnTo>
                    <a:pt x="688" y="60"/>
                  </a:lnTo>
                  <a:lnTo>
                    <a:pt x="697" y="40"/>
                  </a:lnTo>
                  <a:lnTo>
                    <a:pt x="702" y="21"/>
                  </a:lnTo>
                  <a:lnTo>
                    <a:pt x="706" y="0"/>
                  </a:lnTo>
                  <a:lnTo>
                    <a:pt x="706" y="0"/>
                  </a:lnTo>
                  <a:lnTo>
                    <a:pt x="706" y="0"/>
                  </a:lnTo>
                  <a:lnTo>
                    <a:pt x="706" y="0"/>
                  </a:lnTo>
                  <a:lnTo>
                    <a:pt x="706" y="0"/>
                  </a:lnTo>
                  <a:lnTo>
                    <a:pt x="706"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67"/>
            <p:cNvSpPr>
              <a:spLocks/>
            </p:cNvSpPr>
            <p:nvPr/>
          </p:nvSpPr>
          <p:spPr bwMode="auto">
            <a:xfrm>
              <a:off x="452438" y="2620168"/>
              <a:ext cx="111125" cy="276225"/>
            </a:xfrm>
            <a:custGeom>
              <a:avLst/>
              <a:gdLst>
                <a:gd name="T0" fmla="*/ 14 w 209"/>
                <a:gd name="T1" fmla="*/ 350 h 350"/>
                <a:gd name="T2" fmla="*/ 18 w 209"/>
                <a:gd name="T3" fmla="*/ 326 h 350"/>
                <a:gd name="T4" fmla="*/ 21 w 209"/>
                <a:gd name="T5" fmla="*/ 301 h 350"/>
                <a:gd name="T6" fmla="*/ 23 w 209"/>
                <a:gd name="T7" fmla="*/ 278 h 350"/>
                <a:gd name="T8" fmla="*/ 23 w 209"/>
                <a:gd name="T9" fmla="*/ 254 h 350"/>
                <a:gd name="T10" fmla="*/ 21 w 209"/>
                <a:gd name="T11" fmla="*/ 223 h 350"/>
                <a:gd name="T12" fmla="*/ 19 w 209"/>
                <a:gd name="T13" fmla="*/ 193 h 350"/>
                <a:gd name="T14" fmla="*/ 18 w 209"/>
                <a:gd name="T15" fmla="*/ 163 h 350"/>
                <a:gd name="T16" fmla="*/ 21 w 209"/>
                <a:gd name="T17" fmla="*/ 133 h 350"/>
                <a:gd name="T18" fmla="*/ 28 w 209"/>
                <a:gd name="T19" fmla="*/ 110 h 350"/>
                <a:gd name="T20" fmla="*/ 41 w 209"/>
                <a:gd name="T21" fmla="*/ 87 h 350"/>
                <a:gd name="T22" fmla="*/ 59 w 209"/>
                <a:gd name="T23" fmla="*/ 67 h 350"/>
                <a:gd name="T24" fmla="*/ 83 w 209"/>
                <a:gd name="T25" fmla="*/ 49 h 350"/>
                <a:gd name="T26" fmla="*/ 111 w 209"/>
                <a:gd name="T27" fmla="*/ 33 h 350"/>
                <a:gd name="T28" fmla="*/ 140 w 209"/>
                <a:gd name="T29" fmla="*/ 20 h 350"/>
                <a:gd name="T30" fmla="*/ 172 w 209"/>
                <a:gd name="T31" fmla="*/ 11 h 350"/>
                <a:gd name="T32" fmla="*/ 204 w 209"/>
                <a:gd name="T33" fmla="*/ 7 h 350"/>
                <a:gd name="T34" fmla="*/ 206 w 209"/>
                <a:gd name="T35" fmla="*/ 6 h 350"/>
                <a:gd name="T36" fmla="*/ 209 w 209"/>
                <a:gd name="T37" fmla="*/ 3 h 350"/>
                <a:gd name="T38" fmla="*/ 209 w 209"/>
                <a:gd name="T39" fmla="*/ 1 h 350"/>
                <a:gd name="T40" fmla="*/ 206 w 209"/>
                <a:gd name="T41" fmla="*/ 0 h 350"/>
                <a:gd name="T42" fmla="*/ 173 w 209"/>
                <a:gd name="T43" fmla="*/ 0 h 350"/>
                <a:gd name="T44" fmla="*/ 143 w 209"/>
                <a:gd name="T45" fmla="*/ 4 h 350"/>
                <a:gd name="T46" fmla="*/ 112 w 209"/>
                <a:gd name="T47" fmla="*/ 13 h 350"/>
                <a:gd name="T48" fmla="*/ 84 w 209"/>
                <a:gd name="T49" fmla="*/ 27 h 350"/>
                <a:gd name="T50" fmla="*/ 61 w 209"/>
                <a:gd name="T51" fmla="*/ 42 h 350"/>
                <a:gd name="T52" fmla="*/ 39 w 209"/>
                <a:gd name="T53" fmla="*/ 60 h 350"/>
                <a:gd name="T54" fmla="*/ 22 w 209"/>
                <a:gd name="T55" fmla="*/ 80 h 350"/>
                <a:gd name="T56" fmla="*/ 8 w 209"/>
                <a:gd name="T57" fmla="*/ 102 h 350"/>
                <a:gd name="T58" fmla="*/ 0 w 209"/>
                <a:gd name="T59" fmla="*/ 130 h 350"/>
                <a:gd name="T60" fmla="*/ 1 w 209"/>
                <a:gd name="T61" fmla="*/ 159 h 350"/>
                <a:gd name="T62" fmla="*/ 7 w 209"/>
                <a:gd name="T63" fmla="*/ 189 h 350"/>
                <a:gd name="T64" fmla="*/ 12 w 209"/>
                <a:gd name="T65" fmla="*/ 218 h 350"/>
                <a:gd name="T66" fmla="*/ 15 w 209"/>
                <a:gd name="T67" fmla="*/ 232 h 350"/>
                <a:gd name="T68" fmla="*/ 16 w 209"/>
                <a:gd name="T69" fmla="*/ 247 h 350"/>
                <a:gd name="T70" fmla="*/ 19 w 209"/>
                <a:gd name="T71" fmla="*/ 263 h 350"/>
                <a:gd name="T72" fmla="*/ 21 w 209"/>
                <a:gd name="T73" fmla="*/ 277 h 350"/>
                <a:gd name="T74" fmla="*/ 21 w 209"/>
                <a:gd name="T75" fmla="*/ 295 h 350"/>
                <a:gd name="T76" fmla="*/ 19 w 209"/>
                <a:gd name="T77" fmla="*/ 313 h 350"/>
                <a:gd name="T78" fmla="*/ 16 w 209"/>
                <a:gd name="T79" fmla="*/ 332 h 350"/>
                <a:gd name="T80" fmla="*/ 14 w 209"/>
                <a:gd name="T81" fmla="*/ 350 h 350"/>
                <a:gd name="T82" fmla="*/ 14 w 209"/>
                <a:gd name="T83" fmla="*/ 350 h 350"/>
                <a:gd name="T84" fmla="*/ 14 w 209"/>
                <a:gd name="T85" fmla="*/ 350 h 350"/>
                <a:gd name="T86" fmla="*/ 14 w 209"/>
                <a:gd name="T87" fmla="*/ 350 h 350"/>
                <a:gd name="T88" fmla="*/ 14 w 209"/>
                <a:gd name="T89" fmla="*/ 350 h 350"/>
                <a:gd name="T90" fmla="*/ 14 w 209"/>
                <a:gd name="T9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350">
                  <a:moveTo>
                    <a:pt x="14" y="350"/>
                  </a:moveTo>
                  <a:lnTo>
                    <a:pt x="18" y="326"/>
                  </a:lnTo>
                  <a:lnTo>
                    <a:pt x="21" y="301"/>
                  </a:lnTo>
                  <a:lnTo>
                    <a:pt x="23" y="278"/>
                  </a:lnTo>
                  <a:lnTo>
                    <a:pt x="23" y="254"/>
                  </a:lnTo>
                  <a:lnTo>
                    <a:pt x="21" y="223"/>
                  </a:lnTo>
                  <a:lnTo>
                    <a:pt x="19" y="193"/>
                  </a:lnTo>
                  <a:lnTo>
                    <a:pt x="18" y="163"/>
                  </a:lnTo>
                  <a:lnTo>
                    <a:pt x="21" y="133"/>
                  </a:lnTo>
                  <a:lnTo>
                    <a:pt x="28" y="110"/>
                  </a:lnTo>
                  <a:lnTo>
                    <a:pt x="41" y="87"/>
                  </a:lnTo>
                  <a:lnTo>
                    <a:pt x="59" y="67"/>
                  </a:lnTo>
                  <a:lnTo>
                    <a:pt x="83" y="49"/>
                  </a:lnTo>
                  <a:lnTo>
                    <a:pt x="111" y="33"/>
                  </a:lnTo>
                  <a:lnTo>
                    <a:pt x="140" y="20"/>
                  </a:lnTo>
                  <a:lnTo>
                    <a:pt x="172" y="11"/>
                  </a:lnTo>
                  <a:lnTo>
                    <a:pt x="204" y="7"/>
                  </a:lnTo>
                  <a:lnTo>
                    <a:pt x="206" y="6"/>
                  </a:lnTo>
                  <a:lnTo>
                    <a:pt x="209" y="3"/>
                  </a:lnTo>
                  <a:lnTo>
                    <a:pt x="209" y="1"/>
                  </a:lnTo>
                  <a:lnTo>
                    <a:pt x="206" y="0"/>
                  </a:lnTo>
                  <a:lnTo>
                    <a:pt x="173" y="0"/>
                  </a:lnTo>
                  <a:lnTo>
                    <a:pt x="143" y="4"/>
                  </a:lnTo>
                  <a:lnTo>
                    <a:pt x="112" y="13"/>
                  </a:lnTo>
                  <a:lnTo>
                    <a:pt x="84" y="27"/>
                  </a:lnTo>
                  <a:lnTo>
                    <a:pt x="61" y="42"/>
                  </a:lnTo>
                  <a:lnTo>
                    <a:pt x="39" y="60"/>
                  </a:lnTo>
                  <a:lnTo>
                    <a:pt x="22" y="80"/>
                  </a:lnTo>
                  <a:lnTo>
                    <a:pt x="8" y="102"/>
                  </a:lnTo>
                  <a:lnTo>
                    <a:pt x="0" y="130"/>
                  </a:lnTo>
                  <a:lnTo>
                    <a:pt x="1" y="159"/>
                  </a:lnTo>
                  <a:lnTo>
                    <a:pt x="7" y="189"/>
                  </a:lnTo>
                  <a:lnTo>
                    <a:pt x="12" y="218"/>
                  </a:lnTo>
                  <a:lnTo>
                    <a:pt x="15" y="232"/>
                  </a:lnTo>
                  <a:lnTo>
                    <a:pt x="16" y="247"/>
                  </a:lnTo>
                  <a:lnTo>
                    <a:pt x="19" y="263"/>
                  </a:lnTo>
                  <a:lnTo>
                    <a:pt x="21" y="277"/>
                  </a:lnTo>
                  <a:lnTo>
                    <a:pt x="21" y="295"/>
                  </a:lnTo>
                  <a:lnTo>
                    <a:pt x="19" y="313"/>
                  </a:lnTo>
                  <a:lnTo>
                    <a:pt x="16" y="332"/>
                  </a:lnTo>
                  <a:lnTo>
                    <a:pt x="14" y="350"/>
                  </a:lnTo>
                  <a:lnTo>
                    <a:pt x="14" y="350"/>
                  </a:lnTo>
                  <a:lnTo>
                    <a:pt x="14" y="350"/>
                  </a:lnTo>
                  <a:lnTo>
                    <a:pt x="14" y="350"/>
                  </a:lnTo>
                  <a:lnTo>
                    <a:pt x="14" y="350"/>
                  </a:lnTo>
                  <a:lnTo>
                    <a:pt x="14" y="35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68"/>
            <p:cNvSpPr>
              <a:spLocks/>
            </p:cNvSpPr>
            <p:nvPr/>
          </p:nvSpPr>
          <p:spPr bwMode="auto">
            <a:xfrm>
              <a:off x="555625" y="2616993"/>
              <a:ext cx="206375" cy="160337"/>
            </a:xfrm>
            <a:custGeom>
              <a:avLst/>
              <a:gdLst>
                <a:gd name="T0" fmla="*/ 17 w 391"/>
                <a:gd name="T1" fmla="*/ 10 h 202"/>
                <a:gd name="T2" fmla="*/ 51 w 391"/>
                <a:gd name="T3" fmla="*/ 6 h 202"/>
                <a:gd name="T4" fmla="*/ 87 w 391"/>
                <a:gd name="T5" fmla="*/ 5 h 202"/>
                <a:gd name="T6" fmla="*/ 125 w 391"/>
                <a:gd name="T7" fmla="*/ 7 h 202"/>
                <a:gd name="T8" fmla="*/ 161 w 391"/>
                <a:gd name="T9" fmla="*/ 12 h 202"/>
                <a:gd name="T10" fmla="*/ 196 w 391"/>
                <a:gd name="T11" fmla="*/ 19 h 202"/>
                <a:gd name="T12" fmla="*/ 229 w 391"/>
                <a:gd name="T13" fmla="*/ 30 h 202"/>
                <a:gd name="T14" fmla="*/ 261 w 391"/>
                <a:gd name="T15" fmla="*/ 43 h 202"/>
                <a:gd name="T16" fmla="*/ 287 w 391"/>
                <a:gd name="T17" fmla="*/ 57 h 202"/>
                <a:gd name="T18" fmla="*/ 311 w 391"/>
                <a:gd name="T19" fmla="*/ 72 h 202"/>
                <a:gd name="T20" fmla="*/ 332 w 391"/>
                <a:gd name="T21" fmla="*/ 89 h 202"/>
                <a:gd name="T22" fmla="*/ 350 w 391"/>
                <a:gd name="T23" fmla="*/ 108 h 202"/>
                <a:gd name="T24" fmla="*/ 369 w 391"/>
                <a:gd name="T25" fmla="*/ 138 h 202"/>
                <a:gd name="T26" fmla="*/ 381 w 391"/>
                <a:gd name="T27" fmla="*/ 180 h 202"/>
                <a:gd name="T28" fmla="*/ 387 w 391"/>
                <a:gd name="T29" fmla="*/ 202 h 202"/>
                <a:gd name="T30" fmla="*/ 391 w 391"/>
                <a:gd name="T31" fmla="*/ 201 h 202"/>
                <a:gd name="T32" fmla="*/ 388 w 391"/>
                <a:gd name="T33" fmla="*/ 178 h 202"/>
                <a:gd name="T34" fmla="*/ 377 w 391"/>
                <a:gd name="T35" fmla="*/ 134 h 202"/>
                <a:gd name="T36" fmla="*/ 359 w 391"/>
                <a:gd name="T37" fmla="*/ 102 h 202"/>
                <a:gd name="T38" fmla="*/ 340 w 391"/>
                <a:gd name="T39" fmla="*/ 80 h 202"/>
                <a:gd name="T40" fmla="*/ 316 w 391"/>
                <a:gd name="T41" fmla="*/ 62 h 202"/>
                <a:gd name="T42" fmla="*/ 290 w 391"/>
                <a:gd name="T43" fmla="*/ 46 h 202"/>
                <a:gd name="T44" fmla="*/ 261 w 391"/>
                <a:gd name="T45" fmla="*/ 32 h 202"/>
                <a:gd name="T46" fmla="*/ 230 w 391"/>
                <a:gd name="T47" fmla="*/ 19 h 202"/>
                <a:gd name="T48" fmla="*/ 196 w 391"/>
                <a:gd name="T49" fmla="*/ 10 h 202"/>
                <a:gd name="T50" fmla="*/ 160 w 391"/>
                <a:gd name="T51" fmla="*/ 3 h 202"/>
                <a:gd name="T52" fmla="*/ 123 w 391"/>
                <a:gd name="T53" fmla="*/ 0 h 202"/>
                <a:gd name="T54" fmla="*/ 87 w 391"/>
                <a:gd name="T55" fmla="*/ 0 h 202"/>
                <a:gd name="T56" fmla="*/ 51 w 391"/>
                <a:gd name="T57" fmla="*/ 3 h 202"/>
                <a:gd name="T58" fmla="*/ 17 w 391"/>
                <a:gd name="T59" fmla="*/ 9 h 202"/>
                <a:gd name="T60" fmla="*/ 0 w 391"/>
                <a:gd name="T61" fmla="*/ 13 h 202"/>
                <a:gd name="T62" fmla="*/ 0 w 391"/>
                <a:gd name="T63" fmla="*/ 13 h 202"/>
                <a:gd name="T64" fmla="*/ 0 w 391"/>
                <a:gd name="T65" fmla="*/ 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1" h="202">
                  <a:moveTo>
                    <a:pt x="0" y="13"/>
                  </a:moveTo>
                  <a:lnTo>
                    <a:pt x="17" y="10"/>
                  </a:lnTo>
                  <a:lnTo>
                    <a:pt x="35" y="7"/>
                  </a:lnTo>
                  <a:lnTo>
                    <a:pt x="51" y="6"/>
                  </a:lnTo>
                  <a:lnTo>
                    <a:pt x="69" y="5"/>
                  </a:lnTo>
                  <a:lnTo>
                    <a:pt x="87" y="5"/>
                  </a:lnTo>
                  <a:lnTo>
                    <a:pt x="107" y="5"/>
                  </a:lnTo>
                  <a:lnTo>
                    <a:pt x="125" y="7"/>
                  </a:lnTo>
                  <a:lnTo>
                    <a:pt x="143" y="9"/>
                  </a:lnTo>
                  <a:lnTo>
                    <a:pt x="161" y="12"/>
                  </a:lnTo>
                  <a:lnTo>
                    <a:pt x="178" y="15"/>
                  </a:lnTo>
                  <a:lnTo>
                    <a:pt x="196" y="19"/>
                  </a:lnTo>
                  <a:lnTo>
                    <a:pt x="212" y="25"/>
                  </a:lnTo>
                  <a:lnTo>
                    <a:pt x="229" y="30"/>
                  </a:lnTo>
                  <a:lnTo>
                    <a:pt x="246" y="36"/>
                  </a:lnTo>
                  <a:lnTo>
                    <a:pt x="261" y="43"/>
                  </a:lnTo>
                  <a:lnTo>
                    <a:pt x="275" y="50"/>
                  </a:lnTo>
                  <a:lnTo>
                    <a:pt x="287" y="57"/>
                  </a:lnTo>
                  <a:lnTo>
                    <a:pt x="300" y="64"/>
                  </a:lnTo>
                  <a:lnTo>
                    <a:pt x="311" y="72"/>
                  </a:lnTo>
                  <a:lnTo>
                    <a:pt x="322" y="80"/>
                  </a:lnTo>
                  <a:lnTo>
                    <a:pt x="332" y="89"/>
                  </a:lnTo>
                  <a:lnTo>
                    <a:pt x="341" y="98"/>
                  </a:lnTo>
                  <a:lnTo>
                    <a:pt x="350" y="108"/>
                  </a:lnTo>
                  <a:lnTo>
                    <a:pt x="358" y="118"/>
                  </a:lnTo>
                  <a:lnTo>
                    <a:pt x="369" y="138"/>
                  </a:lnTo>
                  <a:lnTo>
                    <a:pt x="377" y="158"/>
                  </a:lnTo>
                  <a:lnTo>
                    <a:pt x="381" y="180"/>
                  </a:lnTo>
                  <a:lnTo>
                    <a:pt x="386" y="201"/>
                  </a:lnTo>
                  <a:lnTo>
                    <a:pt x="387" y="202"/>
                  </a:lnTo>
                  <a:lnTo>
                    <a:pt x="388" y="202"/>
                  </a:lnTo>
                  <a:lnTo>
                    <a:pt x="391" y="201"/>
                  </a:lnTo>
                  <a:lnTo>
                    <a:pt x="391" y="200"/>
                  </a:lnTo>
                  <a:lnTo>
                    <a:pt x="388" y="178"/>
                  </a:lnTo>
                  <a:lnTo>
                    <a:pt x="384" y="155"/>
                  </a:lnTo>
                  <a:lnTo>
                    <a:pt x="377" y="134"/>
                  </a:lnTo>
                  <a:lnTo>
                    <a:pt x="368" y="113"/>
                  </a:lnTo>
                  <a:lnTo>
                    <a:pt x="359" y="102"/>
                  </a:lnTo>
                  <a:lnTo>
                    <a:pt x="351" y="90"/>
                  </a:lnTo>
                  <a:lnTo>
                    <a:pt x="340" y="80"/>
                  </a:lnTo>
                  <a:lnTo>
                    <a:pt x="329" y="71"/>
                  </a:lnTo>
                  <a:lnTo>
                    <a:pt x="316" y="62"/>
                  </a:lnTo>
                  <a:lnTo>
                    <a:pt x="302" y="54"/>
                  </a:lnTo>
                  <a:lnTo>
                    <a:pt x="290" y="46"/>
                  </a:lnTo>
                  <a:lnTo>
                    <a:pt x="276" y="39"/>
                  </a:lnTo>
                  <a:lnTo>
                    <a:pt x="261" y="32"/>
                  </a:lnTo>
                  <a:lnTo>
                    <a:pt x="246" y="25"/>
                  </a:lnTo>
                  <a:lnTo>
                    <a:pt x="230" y="19"/>
                  </a:lnTo>
                  <a:lnTo>
                    <a:pt x="212" y="14"/>
                  </a:lnTo>
                  <a:lnTo>
                    <a:pt x="196" y="10"/>
                  </a:lnTo>
                  <a:lnTo>
                    <a:pt x="178" y="6"/>
                  </a:lnTo>
                  <a:lnTo>
                    <a:pt x="160" y="3"/>
                  </a:lnTo>
                  <a:lnTo>
                    <a:pt x="141" y="1"/>
                  </a:lnTo>
                  <a:lnTo>
                    <a:pt x="123" y="0"/>
                  </a:lnTo>
                  <a:lnTo>
                    <a:pt x="105" y="0"/>
                  </a:lnTo>
                  <a:lnTo>
                    <a:pt x="87" y="0"/>
                  </a:lnTo>
                  <a:lnTo>
                    <a:pt x="69" y="1"/>
                  </a:lnTo>
                  <a:lnTo>
                    <a:pt x="51" y="3"/>
                  </a:lnTo>
                  <a:lnTo>
                    <a:pt x="33" y="6"/>
                  </a:lnTo>
                  <a:lnTo>
                    <a:pt x="17" y="9"/>
                  </a:lnTo>
                  <a:lnTo>
                    <a:pt x="0" y="13"/>
                  </a:lnTo>
                  <a:lnTo>
                    <a:pt x="0" y="13"/>
                  </a:lnTo>
                  <a:lnTo>
                    <a:pt x="0" y="13"/>
                  </a:lnTo>
                  <a:lnTo>
                    <a:pt x="0" y="13"/>
                  </a:lnTo>
                  <a:lnTo>
                    <a:pt x="0" y="13"/>
                  </a:lnTo>
                  <a:lnTo>
                    <a:pt x="0" y="13"/>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69"/>
            <p:cNvSpPr>
              <a:spLocks/>
            </p:cNvSpPr>
            <p:nvPr/>
          </p:nvSpPr>
          <p:spPr bwMode="auto">
            <a:xfrm>
              <a:off x="633413" y="2713831"/>
              <a:ext cx="68263" cy="73025"/>
            </a:xfrm>
            <a:custGeom>
              <a:avLst/>
              <a:gdLst>
                <a:gd name="T0" fmla="*/ 89 w 128"/>
                <a:gd name="T1" fmla="*/ 26 h 92"/>
                <a:gd name="T2" fmla="*/ 103 w 128"/>
                <a:gd name="T3" fmla="*/ 40 h 92"/>
                <a:gd name="T4" fmla="*/ 111 w 128"/>
                <a:gd name="T5" fmla="*/ 56 h 92"/>
                <a:gd name="T6" fmla="*/ 117 w 128"/>
                <a:gd name="T7" fmla="*/ 74 h 92"/>
                <a:gd name="T8" fmla="*/ 120 w 128"/>
                <a:gd name="T9" fmla="*/ 91 h 92"/>
                <a:gd name="T10" fmla="*/ 121 w 128"/>
                <a:gd name="T11" fmla="*/ 92 h 92"/>
                <a:gd name="T12" fmla="*/ 124 w 128"/>
                <a:gd name="T13" fmla="*/ 92 h 92"/>
                <a:gd name="T14" fmla="*/ 125 w 128"/>
                <a:gd name="T15" fmla="*/ 91 h 92"/>
                <a:gd name="T16" fmla="*/ 127 w 128"/>
                <a:gd name="T17" fmla="*/ 90 h 92"/>
                <a:gd name="T18" fmla="*/ 128 w 128"/>
                <a:gd name="T19" fmla="*/ 70 h 92"/>
                <a:gd name="T20" fmla="*/ 125 w 128"/>
                <a:gd name="T21" fmla="*/ 50 h 92"/>
                <a:gd name="T22" fmla="*/ 116 w 128"/>
                <a:gd name="T23" fmla="*/ 32 h 92"/>
                <a:gd name="T24" fmla="*/ 98 w 128"/>
                <a:gd name="T25" fmla="*/ 18 h 92"/>
                <a:gd name="T26" fmla="*/ 81 w 128"/>
                <a:gd name="T27" fmla="*/ 10 h 92"/>
                <a:gd name="T28" fmla="*/ 63 w 128"/>
                <a:gd name="T29" fmla="*/ 5 h 92"/>
                <a:gd name="T30" fmla="*/ 46 w 128"/>
                <a:gd name="T31" fmla="*/ 2 h 92"/>
                <a:gd name="T32" fmla="*/ 32 w 128"/>
                <a:gd name="T33" fmla="*/ 0 h 92"/>
                <a:gd name="T34" fmla="*/ 18 w 128"/>
                <a:gd name="T35" fmla="*/ 0 h 92"/>
                <a:gd name="T36" fmla="*/ 9 w 128"/>
                <a:gd name="T37" fmla="*/ 0 h 92"/>
                <a:gd name="T38" fmla="*/ 3 w 128"/>
                <a:gd name="T39" fmla="*/ 1 h 92"/>
                <a:gd name="T40" fmla="*/ 0 w 128"/>
                <a:gd name="T41" fmla="*/ 1 h 92"/>
                <a:gd name="T42" fmla="*/ 3 w 128"/>
                <a:gd name="T43" fmla="*/ 1 h 92"/>
                <a:gd name="T44" fmla="*/ 12 w 128"/>
                <a:gd name="T45" fmla="*/ 3 h 92"/>
                <a:gd name="T46" fmla="*/ 23 w 128"/>
                <a:gd name="T47" fmla="*/ 5 h 92"/>
                <a:gd name="T48" fmla="*/ 36 w 128"/>
                <a:gd name="T49" fmla="*/ 7 h 92"/>
                <a:gd name="T50" fmla="*/ 52 w 128"/>
                <a:gd name="T51" fmla="*/ 11 h 92"/>
                <a:gd name="T52" fmla="*/ 66 w 128"/>
                <a:gd name="T53" fmla="*/ 15 h 92"/>
                <a:gd name="T54" fmla="*/ 79 w 128"/>
                <a:gd name="T55" fmla="*/ 20 h 92"/>
                <a:gd name="T56" fmla="*/ 89 w 128"/>
                <a:gd name="T57"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2">
                  <a:moveTo>
                    <a:pt x="89" y="26"/>
                  </a:moveTo>
                  <a:lnTo>
                    <a:pt x="103" y="40"/>
                  </a:lnTo>
                  <a:lnTo>
                    <a:pt x="111" y="56"/>
                  </a:lnTo>
                  <a:lnTo>
                    <a:pt x="117" y="74"/>
                  </a:lnTo>
                  <a:lnTo>
                    <a:pt x="120" y="91"/>
                  </a:lnTo>
                  <a:lnTo>
                    <a:pt x="121" y="92"/>
                  </a:lnTo>
                  <a:lnTo>
                    <a:pt x="124" y="92"/>
                  </a:lnTo>
                  <a:lnTo>
                    <a:pt x="125" y="91"/>
                  </a:lnTo>
                  <a:lnTo>
                    <a:pt x="127" y="90"/>
                  </a:lnTo>
                  <a:lnTo>
                    <a:pt x="128" y="70"/>
                  </a:lnTo>
                  <a:lnTo>
                    <a:pt x="125" y="50"/>
                  </a:lnTo>
                  <a:lnTo>
                    <a:pt x="116" y="32"/>
                  </a:lnTo>
                  <a:lnTo>
                    <a:pt x="98" y="18"/>
                  </a:lnTo>
                  <a:lnTo>
                    <a:pt x="81" y="10"/>
                  </a:lnTo>
                  <a:lnTo>
                    <a:pt x="63" y="5"/>
                  </a:lnTo>
                  <a:lnTo>
                    <a:pt x="46" y="2"/>
                  </a:lnTo>
                  <a:lnTo>
                    <a:pt x="32" y="0"/>
                  </a:lnTo>
                  <a:lnTo>
                    <a:pt x="18" y="0"/>
                  </a:lnTo>
                  <a:lnTo>
                    <a:pt x="9" y="0"/>
                  </a:lnTo>
                  <a:lnTo>
                    <a:pt x="3" y="1"/>
                  </a:lnTo>
                  <a:lnTo>
                    <a:pt x="0" y="1"/>
                  </a:lnTo>
                  <a:lnTo>
                    <a:pt x="3" y="1"/>
                  </a:lnTo>
                  <a:lnTo>
                    <a:pt x="12" y="3"/>
                  </a:lnTo>
                  <a:lnTo>
                    <a:pt x="23" y="5"/>
                  </a:lnTo>
                  <a:lnTo>
                    <a:pt x="36" y="7"/>
                  </a:lnTo>
                  <a:lnTo>
                    <a:pt x="52" y="11"/>
                  </a:lnTo>
                  <a:lnTo>
                    <a:pt x="66" y="15"/>
                  </a:lnTo>
                  <a:lnTo>
                    <a:pt x="79" y="20"/>
                  </a:lnTo>
                  <a:lnTo>
                    <a:pt x="89" y="26"/>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70"/>
            <p:cNvSpPr>
              <a:spLocks/>
            </p:cNvSpPr>
            <p:nvPr/>
          </p:nvSpPr>
          <p:spPr bwMode="auto">
            <a:xfrm>
              <a:off x="490538" y="2702718"/>
              <a:ext cx="76200" cy="225425"/>
            </a:xfrm>
            <a:custGeom>
              <a:avLst/>
              <a:gdLst>
                <a:gd name="T0" fmla="*/ 38 w 144"/>
                <a:gd name="T1" fmla="*/ 22 h 283"/>
                <a:gd name="T2" fmla="*/ 23 w 144"/>
                <a:gd name="T3" fmla="*/ 36 h 283"/>
                <a:gd name="T4" fmla="*/ 16 w 144"/>
                <a:gd name="T5" fmla="*/ 51 h 283"/>
                <a:gd name="T6" fmla="*/ 19 w 144"/>
                <a:gd name="T7" fmla="*/ 68 h 283"/>
                <a:gd name="T8" fmla="*/ 33 w 144"/>
                <a:gd name="T9" fmla="*/ 81 h 283"/>
                <a:gd name="T10" fmla="*/ 45 w 144"/>
                <a:gd name="T11" fmla="*/ 91 h 283"/>
                <a:gd name="T12" fmla="*/ 55 w 144"/>
                <a:gd name="T13" fmla="*/ 106 h 283"/>
                <a:gd name="T14" fmla="*/ 48 w 144"/>
                <a:gd name="T15" fmla="*/ 124 h 283"/>
                <a:gd name="T16" fmla="*/ 33 w 144"/>
                <a:gd name="T17" fmla="*/ 144 h 283"/>
                <a:gd name="T18" fmla="*/ 18 w 144"/>
                <a:gd name="T19" fmla="*/ 168 h 283"/>
                <a:gd name="T20" fmla="*/ 4 w 144"/>
                <a:gd name="T21" fmla="*/ 205 h 283"/>
                <a:gd name="T22" fmla="*/ 0 w 144"/>
                <a:gd name="T23" fmla="*/ 257 h 283"/>
                <a:gd name="T24" fmla="*/ 4 w 144"/>
                <a:gd name="T25" fmla="*/ 273 h 283"/>
                <a:gd name="T26" fmla="*/ 13 w 144"/>
                <a:gd name="T27" fmla="*/ 215 h 283"/>
                <a:gd name="T28" fmla="*/ 27 w 144"/>
                <a:gd name="T29" fmla="*/ 178 h 283"/>
                <a:gd name="T30" fmla="*/ 40 w 144"/>
                <a:gd name="T31" fmla="*/ 160 h 283"/>
                <a:gd name="T32" fmla="*/ 54 w 144"/>
                <a:gd name="T33" fmla="*/ 141 h 283"/>
                <a:gd name="T34" fmla="*/ 68 w 144"/>
                <a:gd name="T35" fmla="*/ 123 h 283"/>
                <a:gd name="T36" fmla="*/ 74 w 144"/>
                <a:gd name="T37" fmla="*/ 100 h 283"/>
                <a:gd name="T38" fmla="*/ 55 w 144"/>
                <a:gd name="T39" fmla="*/ 75 h 283"/>
                <a:gd name="T40" fmla="*/ 36 w 144"/>
                <a:gd name="T41" fmla="*/ 56 h 283"/>
                <a:gd name="T42" fmla="*/ 33 w 144"/>
                <a:gd name="T43" fmla="*/ 41 h 283"/>
                <a:gd name="T44" fmla="*/ 43 w 144"/>
                <a:gd name="T45" fmla="*/ 28 h 283"/>
                <a:gd name="T46" fmla="*/ 61 w 144"/>
                <a:gd name="T47" fmla="*/ 16 h 283"/>
                <a:gd name="T48" fmla="*/ 79 w 144"/>
                <a:gd name="T49" fmla="*/ 8 h 283"/>
                <a:gd name="T50" fmla="*/ 102 w 144"/>
                <a:gd name="T51" fmla="*/ 5 h 283"/>
                <a:gd name="T52" fmla="*/ 126 w 144"/>
                <a:gd name="T53" fmla="*/ 4 h 283"/>
                <a:gd name="T54" fmla="*/ 141 w 144"/>
                <a:gd name="T55" fmla="*/ 4 h 283"/>
                <a:gd name="T56" fmla="*/ 141 w 144"/>
                <a:gd name="T57" fmla="*/ 3 h 283"/>
                <a:gd name="T58" fmla="*/ 123 w 144"/>
                <a:gd name="T59" fmla="*/ 1 h 283"/>
                <a:gd name="T60" fmla="*/ 94 w 144"/>
                <a:gd name="T61" fmla="*/ 1 h 283"/>
                <a:gd name="T62" fmla="*/ 62 w 144"/>
                <a:gd name="T63" fmla="*/ 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283">
                  <a:moveTo>
                    <a:pt x="47" y="16"/>
                  </a:moveTo>
                  <a:lnTo>
                    <a:pt x="38" y="22"/>
                  </a:lnTo>
                  <a:lnTo>
                    <a:pt x="30" y="29"/>
                  </a:lnTo>
                  <a:lnTo>
                    <a:pt x="23" y="36"/>
                  </a:lnTo>
                  <a:lnTo>
                    <a:pt x="19" y="44"/>
                  </a:lnTo>
                  <a:lnTo>
                    <a:pt x="16" y="51"/>
                  </a:lnTo>
                  <a:lnTo>
                    <a:pt x="16" y="59"/>
                  </a:lnTo>
                  <a:lnTo>
                    <a:pt x="19" y="68"/>
                  </a:lnTo>
                  <a:lnTo>
                    <a:pt x="26" y="76"/>
                  </a:lnTo>
                  <a:lnTo>
                    <a:pt x="33" y="81"/>
                  </a:lnTo>
                  <a:lnTo>
                    <a:pt x="40" y="86"/>
                  </a:lnTo>
                  <a:lnTo>
                    <a:pt x="45" y="91"/>
                  </a:lnTo>
                  <a:lnTo>
                    <a:pt x="51" y="97"/>
                  </a:lnTo>
                  <a:lnTo>
                    <a:pt x="55" y="106"/>
                  </a:lnTo>
                  <a:lnTo>
                    <a:pt x="54" y="115"/>
                  </a:lnTo>
                  <a:lnTo>
                    <a:pt x="48" y="124"/>
                  </a:lnTo>
                  <a:lnTo>
                    <a:pt x="41" y="132"/>
                  </a:lnTo>
                  <a:lnTo>
                    <a:pt x="33" y="144"/>
                  </a:lnTo>
                  <a:lnTo>
                    <a:pt x="25" y="156"/>
                  </a:lnTo>
                  <a:lnTo>
                    <a:pt x="18" y="168"/>
                  </a:lnTo>
                  <a:lnTo>
                    <a:pt x="12" y="180"/>
                  </a:lnTo>
                  <a:lnTo>
                    <a:pt x="4" y="205"/>
                  </a:lnTo>
                  <a:lnTo>
                    <a:pt x="1" y="231"/>
                  </a:lnTo>
                  <a:lnTo>
                    <a:pt x="0" y="257"/>
                  </a:lnTo>
                  <a:lnTo>
                    <a:pt x="2" y="283"/>
                  </a:lnTo>
                  <a:lnTo>
                    <a:pt x="4" y="273"/>
                  </a:lnTo>
                  <a:lnTo>
                    <a:pt x="8" y="248"/>
                  </a:lnTo>
                  <a:lnTo>
                    <a:pt x="13" y="215"/>
                  </a:lnTo>
                  <a:lnTo>
                    <a:pt x="23" y="187"/>
                  </a:lnTo>
                  <a:lnTo>
                    <a:pt x="27" y="178"/>
                  </a:lnTo>
                  <a:lnTo>
                    <a:pt x="34" y="168"/>
                  </a:lnTo>
                  <a:lnTo>
                    <a:pt x="40" y="160"/>
                  </a:lnTo>
                  <a:lnTo>
                    <a:pt x="47" y="151"/>
                  </a:lnTo>
                  <a:lnTo>
                    <a:pt x="54" y="141"/>
                  </a:lnTo>
                  <a:lnTo>
                    <a:pt x="61" y="133"/>
                  </a:lnTo>
                  <a:lnTo>
                    <a:pt x="68" y="123"/>
                  </a:lnTo>
                  <a:lnTo>
                    <a:pt x="73" y="114"/>
                  </a:lnTo>
                  <a:lnTo>
                    <a:pt x="74" y="100"/>
                  </a:lnTo>
                  <a:lnTo>
                    <a:pt x="68" y="87"/>
                  </a:lnTo>
                  <a:lnTo>
                    <a:pt x="55" y="75"/>
                  </a:lnTo>
                  <a:lnTo>
                    <a:pt x="43" y="64"/>
                  </a:lnTo>
                  <a:lnTo>
                    <a:pt x="36" y="56"/>
                  </a:lnTo>
                  <a:lnTo>
                    <a:pt x="31" y="49"/>
                  </a:lnTo>
                  <a:lnTo>
                    <a:pt x="33" y="41"/>
                  </a:lnTo>
                  <a:lnTo>
                    <a:pt x="37" y="34"/>
                  </a:lnTo>
                  <a:lnTo>
                    <a:pt x="43" y="28"/>
                  </a:lnTo>
                  <a:lnTo>
                    <a:pt x="51" y="21"/>
                  </a:lnTo>
                  <a:lnTo>
                    <a:pt x="61" y="16"/>
                  </a:lnTo>
                  <a:lnTo>
                    <a:pt x="70" y="11"/>
                  </a:lnTo>
                  <a:lnTo>
                    <a:pt x="79" y="8"/>
                  </a:lnTo>
                  <a:lnTo>
                    <a:pt x="90" y="6"/>
                  </a:lnTo>
                  <a:lnTo>
                    <a:pt x="102" y="5"/>
                  </a:lnTo>
                  <a:lnTo>
                    <a:pt x="115" y="4"/>
                  </a:lnTo>
                  <a:lnTo>
                    <a:pt x="126" y="4"/>
                  </a:lnTo>
                  <a:lnTo>
                    <a:pt x="135" y="4"/>
                  </a:lnTo>
                  <a:lnTo>
                    <a:pt x="141" y="4"/>
                  </a:lnTo>
                  <a:lnTo>
                    <a:pt x="144" y="4"/>
                  </a:lnTo>
                  <a:lnTo>
                    <a:pt x="141" y="3"/>
                  </a:lnTo>
                  <a:lnTo>
                    <a:pt x="134" y="2"/>
                  </a:lnTo>
                  <a:lnTo>
                    <a:pt x="123" y="1"/>
                  </a:lnTo>
                  <a:lnTo>
                    <a:pt x="109" y="0"/>
                  </a:lnTo>
                  <a:lnTo>
                    <a:pt x="94" y="1"/>
                  </a:lnTo>
                  <a:lnTo>
                    <a:pt x="77" y="3"/>
                  </a:lnTo>
                  <a:lnTo>
                    <a:pt x="62" y="8"/>
                  </a:lnTo>
                  <a:lnTo>
                    <a:pt x="47" y="16"/>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71"/>
            <p:cNvSpPr>
              <a:spLocks/>
            </p:cNvSpPr>
            <p:nvPr/>
          </p:nvSpPr>
          <p:spPr bwMode="auto">
            <a:xfrm>
              <a:off x="441325" y="2774156"/>
              <a:ext cx="58738" cy="139700"/>
            </a:xfrm>
            <a:custGeom>
              <a:avLst/>
              <a:gdLst>
                <a:gd name="T0" fmla="*/ 89 w 109"/>
                <a:gd name="T1" fmla="*/ 9 h 174"/>
                <a:gd name="T2" fmla="*/ 82 w 109"/>
                <a:gd name="T3" fmla="*/ 4 h 174"/>
                <a:gd name="T4" fmla="*/ 75 w 109"/>
                <a:gd name="T5" fmla="*/ 1 h 174"/>
                <a:gd name="T6" fmla="*/ 67 w 109"/>
                <a:gd name="T7" fmla="*/ 0 h 174"/>
                <a:gd name="T8" fmla="*/ 59 w 109"/>
                <a:gd name="T9" fmla="*/ 1 h 174"/>
                <a:gd name="T10" fmla="*/ 52 w 109"/>
                <a:gd name="T11" fmla="*/ 3 h 174"/>
                <a:gd name="T12" fmla="*/ 45 w 109"/>
                <a:gd name="T13" fmla="*/ 6 h 174"/>
                <a:gd name="T14" fmla="*/ 38 w 109"/>
                <a:gd name="T15" fmla="*/ 10 h 174"/>
                <a:gd name="T16" fmla="*/ 32 w 109"/>
                <a:gd name="T17" fmla="*/ 15 h 174"/>
                <a:gd name="T18" fmla="*/ 17 w 109"/>
                <a:gd name="T19" fmla="*/ 34 h 174"/>
                <a:gd name="T20" fmla="*/ 7 w 109"/>
                <a:gd name="T21" fmla="*/ 56 h 174"/>
                <a:gd name="T22" fmla="*/ 2 w 109"/>
                <a:gd name="T23" fmla="*/ 78 h 174"/>
                <a:gd name="T24" fmla="*/ 0 w 109"/>
                <a:gd name="T25" fmla="*/ 100 h 174"/>
                <a:gd name="T26" fmla="*/ 3 w 109"/>
                <a:gd name="T27" fmla="*/ 112 h 174"/>
                <a:gd name="T28" fmla="*/ 9 w 109"/>
                <a:gd name="T29" fmla="*/ 125 h 174"/>
                <a:gd name="T30" fmla="*/ 17 w 109"/>
                <a:gd name="T31" fmla="*/ 139 h 174"/>
                <a:gd name="T32" fmla="*/ 27 w 109"/>
                <a:gd name="T33" fmla="*/ 151 h 174"/>
                <a:gd name="T34" fmla="*/ 36 w 109"/>
                <a:gd name="T35" fmla="*/ 161 h 174"/>
                <a:gd name="T36" fmla="*/ 45 w 109"/>
                <a:gd name="T37" fmla="*/ 168 h 174"/>
                <a:gd name="T38" fmla="*/ 52 w 109"/>
                <a:gd name="T39" fmla="*/ 173 h 174"/>
                <a:gd name="T40" fmla="*/ 53 w 109"/>
                <a:gd name="T41" fmla="*/ 174 h 174"/>
                <a:gd name="T42" fmla="*/ 45 w 109"/>
                <a:gd name="T43" fmla="*/ 163 h 174"/>
                <a:gd name="T44" fmla="*/ 36 w 109"/>
                <a:gd name="T45" fmla="*/ 151 h 174"/>
                <a:gd name="T46" fmla="*/ 30 w 109"/>
                <a:gd name="T47" fmla="*/ 140 h 174"/>
                <a:gd name="T48" fmla="*/ 24 w 109"/>
                <a:gd name="T49" fmla="*/ 128 h 174"/>
                <a:gd name="T50" fmla="*/ 21 w 109"/>
                <a:gd name="T51" fmla="*/ 111 h 174"/>
                <a:gd name="T52" fmla="*/ 21 w 109"/>
                <a:gd name="T53" fmla="*/ 94 h 174"/>
                <a:gd name="T54" fmla="*/ 23 w 109"/>
                <a:gd name="T55" fmla="*/ 77 h 174"/>
                <a:gd name="T56" fmla="*/ 25 w 109"/>
                <a:gd name="T57" fmla="*/ 61 h 174"/>
                <a:gd name="T58" fmla="*/ 28 w 109"/>
                <a:gd name="T59" fmla="*/ 51 h 174"/>
                <a:gd name="T60" fmla="*/ 34 w 109"/>
                <a:gd name="T61" fmla="*/ 41 h 174"/>
                <a:gd name="T62" fmla="*/ 39 w 109"/>
                <a:gd name="T63" fmla="*/ 30 h 174"/>
                <a:gd name="T64" fmla="*/ 48 w 109"/>
                <a:gd name="T65" fmla="*/ 21 h 174"/>
                <a:gd name="T66" fmla="*/ 56 w 109"/>
                <a:gd name="T67" fmla="*/ 14 h 174"/>
                <a:gd name="T68" fmla="*/ 67 w 109"/>
                <a:gd name="T69" fmla="*/ 11 h 174"/>
                <a:gd name="T70" fmla="*/ 78 w 109"/>
                <a:gd name="T71" fmla="*/ 13 h 174"/>
                <a:gd name="T72" fmla="*/ 91 w 109"/>
                <a:gd name="T73" fmla="*/ 22 h 174"/>
                <a:gd name="T74" fmla="*/ 102 w 109"/>
                <a:gd name="T75" fmla="*/ 31 h 174"/>
                <a:gd name="T76" fmla="*/ 109 w 109"/>
                <a:gd name="T77" fmla="*/ 33 h 174"/>
                <a:gd name="T78" fmla="*/ 106 w 109"/>
                <a:gd name="T79" fmla="*/ 27 h 174"/>
                <a:gd name="T80" fmla="*/ 89 w 109"/>
                <a:gd name="T81" fmla="*/ 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74">
                  <a:moveTo>
                    <a:pt x="89" y="9"/>
                  </a:moveTo>
                  <a:lnTo>
                    <a:pt x="82" y="4"/>
                  </a:lnTo>
                  <a:lnTo>
                    <a:pt x="75" y="1"/>
                  </a:lnTo>
                  <a:lnTo>
                    <a:pt x="67" y="0"/>
                  </a:lnTo>
                  <a:lnTo>
                    <a:pt x="59" y="1"/>
                  </a:lnTo>
                  <a:lnTo>
                    <a:pt x="52" y="3"/>
                  </a:lnTo>
                  <a:lnTo>
                    <a:pt x="45" y="6"/>
                  </a:lnTo>
                  <a:lnTo>
                    <a:pt x="38" y="10"/>
                  </a:lnTo>
                  <a:lnTo>
                    <a:pt x="32" y="15"/>
                  </a:lnTo>
                  <a:lnTo>
                    <a:pt x="17" y="34"/>
                  </a:lnTo>
                  <a:lnTo>
                    <a:pt x="7" y="56"/>
                  </a:lnTo>
                  <a:lnTo>
                    <a:pt x="2" y="78"/>
                  </a:lnTo>
                  <a:lnTo>
                    <a:pt x="0" y="100"/>
                  </a:lnTo>
                  <a:lnTo>
                    <a:pt x="3" y="112"/>
                  </a:lnTo>
                  <a:lnTo>
                    <a:pt x="9" y="125"/>
                  </a:lnTo>
                  <a:lnTo>
                    <a:pt x="17" y="139"/>
                  </a:lnTo>
                  <a:lnTo>
                    <a:pt x="27" y="151"/>
                  </a:lnTo>
                  <a:lnTo>
                    <a:pt x="36" y="161"/>
                  </a:lnTo>
                  <a:lnTo>
                    <a:pt x="45" y="168"/>
                  </a:lnTo>
                  <a:lnTo>
                    <a:pt x="52" y="173"/>
                  </a:lnTo>
                  <a:lnTo>
                    <a:pt x="53" y="174"/>
                  </a:lnTo>
                  <a:lnTo>
                    <a:pt x="45" y="163"/>
                  </a:lnTo>
                  <a:lnTo>
                    <a:pt x="36" y="151"/>
                  </a:lnTo>
                  <a:lnTo>
                    <a:pt x="30" y="140"/>
                  </a:lnTo>
                  <a:lnTo>
                    <a:pt x="24" y="128"/>
                  </a:lnTo>
                  <a:lnTo>
                    <a:pt x="21" y="111"/>
                  </a:lnTo>
                  <a:lnTo>
                    <a:pt x="21" y="94"/>
                  </a:lnTo>
                  <a:lnTo>
                    <a:pt x="23" y="77"/>
                  </a:lnTo>
                  <a:lnTo>
                    <a:pt x="25" y="61"/>
                  </a:lnTo>
                  <a:lnTo>
                    <a:pt x="28" y="51"/>
                  </a:lnTo>
                  <a:lnTo>
                    <a:pt x="34" y="41"/>
                  </a:lnTo>
                  <a:lnTo>
                    <a:pt x="39" y="30"/>
                  </a:lnTo>
                  <a:lnTo>
                    <a:pt x="48" y="21"/>
                  </a:lnTo>
                  <a:lnTo>
                    <a:pt x="56" y="14"/>
                  </a:lnTo>
                  <a:lnTo>
                    <a:pt x="67" y="11"/>
                  </a:lnTo>
                  <a:lnTo>
                    <a:pt x="78" y="13"/>
                  </a:lnTo>
                  <a:lnTo>
                    <a:pt x="91" y="22"/>
                  </a:lnTo>
                  <a:lnTo>
                    <a:pt x="102" y="31"/>
                  </a:lnTo>
                  <a:lnTo>
                    <a:pt x="109" y="33"/>
                  </a:lnTo>
                  <a:lnTo>
                    <a:pt x="106" y="27"/>
                  </a:lnTo>
                  <a:lnTo>
                    <a:pt x="89" y="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82"/>
            <p:cNvSpPr>
              <a:spLocks/>
            </p:cNvSpPr>
            <p:nvPr/>
          </p:nvSpPr>
          <p:spPr bwMode="auto">
            <a:xfrm>
              <a:off x="803275" y="3251993"/>
              <a:ext cx="180975" cy="269875"/>
            </a:xfrm>
            <a:custGeom>
              <a:avLst/>
              <a:gdLst>
                <a:gd name="T0" fmla="*/ 50 w 342"/>
                <a:gd name="T1" fmla="*/ 84 h 339"/>
                <a:gd name="T2" fmla="*/ 59 w 342"/>
                <a:gd name="T3" fmla="*/ 96 h 339"/>
                <a:gd name="T4" fmla="*/ 69 w 342"/>
                <a:gd name="T5" fmla="*/ 108 h 339"/>
                <a:gd name="T6" fmla="*/ 79 w 342"/>
                <a:gd name="T7" fmla="*/ 120 h 339"/>
                <a:gd name="T8" fmla="*/ 90 w 342"/>
                <a:gd name="T9" fmla="*/ 132 h 339"/>
                <a:gd name="T10" fmla="*/ 101 w 342"/>
                <a:gd name="T11" fmla="*/ 144 h 339"/>
                <a:gd name="T12" fmla="*/ 112 w 342"/>
                <a:gd name="T13" fmla="*/ 155 h 339"/>
                <a:gd name="T14" fmla="*/ 123 w 342"/>
                <a:gd name="T15" fmla="*/ 166 h 339"/>
                <a:gd name="T16" fmla="*/ 134 w 342"/>
                <a:gd name="T17" fmla="*/ 177 h 339"/>
                <a:gd name="T18" fmla="*/ 158 w 342"/>
                <a:gd name="T19" fmla="*/ 198 h 339"/>
                <a:gd name="T20" fmla="*/ 182 w 342"/>
                <a:gd name="T21" fmla="*/ 220 h 339"/>
                <a:gd name="T22" fmla="*/ 206 w 342"/>
                <a:gd name="T23" fmla="*/ 241 h 339"/>
                <a:gd name="T24" fmla="*/ 231 w 342"/>
                <a:gd name="T25" fmla="*/ 261 h 339"/>
                <a:gd name="T26" fmla="*/ 256 w 342"/>
                <a:gd name="T27" fmla="*/ 281 h 339"/>
                <a:gd name="T28" fmla="*/ 283 w 342"/>
                <a:gd name="T29" fmla="*/ 301 h 339"/>
                <a:gd name="T30" fmla="*/ 309 w 342"/>
                <a:gd name="T31" fmla="*/ 320 h 339"/>
                <a:gd name="T32" fmla="*/ 335 w 342"/>
                <a:gd name="T33" fmla="*/ 339 h 339"/>
                <a:gd name="T34" fmla="*/ 338 w 342"/>
                <a:gd name="T35" fmla="*/ 339 h 339"/>
                <a:gd name="T36" fmla="*/ 341 w 342"/>
                <a:gd name="T37" fmla="*/ 338 h 339"/>
                <a:gd name="T38" fmla="*/ 342 w 342"/>
                <a:gd name="T39" fmla="*/ 337 h 339"/>
                <a:gd name="T40" fmla="*/ 341 w 342"/>
                <a:gd name="T41" fmla="*/ 335 h 339"/>
                <a:gd name="T42" fmla="*/ 316 w 342"/>
                <a:gd name="T43" fmla="*/ 316 h 339"/>
                <a:gd name="T44" fmla="*/ 292 w 342"/>
                <a:gd name="T45" fmla="*/ 297 h 339"/>
                <a:gd name="T46" fmla="*/ 268 w 342"/>
                <a:gd name="T47" fmla="*/ 276 h 339"/>
                <a:gd name="T48" fmla="*/ 244 w 342"/>
                <a:gd name="T49" fmla="*/ 257 h 339"/>
                <a:gd name="T50" fmla="*/ 220 w 342"/>
                <a:gd name="T51" fmla="*/ 237 h 339"/>
                <a:gd name="T52" fmla="*/ 198 w 342"/>
                <a:gd name="T53" fmla="*/ 217 h 339"/>
                <a:gd name="T54" fmla="*/ 175 w 342"/>
                <a:gd name="T55" fmla="*/ 196 h 339"/>
                <a:gd name="T56" fmla="*/ 152 w 342"/>
                <a:gd name="T57" fmla="*/ 176 h 339"/>
                <a:gd name="T58" fmla="*/ 141 w 342"/>
                <a:gd name="T59" fmla="*/ 166 h 339"/>
                <a:gd name="T60" fmla="*/ 130 w 342"/>
                <a:gd name="T61" fmla="*/ 156 h 339"/>
                <a:gd name="T62" fmla="*/ 119 w 342"/>
                <a:gd name="T63" fmla="*/ 145 h 339"/>
                <a:gd name="T64" fmla="*/ 108 w 342"/>
                <a:gd name="T65" fmla="*/ 135 h 339"/>
                <a:gd name="T66" fmla="*/ 98 w 342"/>
                <a:gd name="T67" fmla="*/ 123 h 339"/>
                <a:gd name="T68" fmla="*/ 87 w 342"/>
                <a:gd name="T69" fmla="*/ 112 h 339"/>
                <a:gd name="T70" fmla="*/ 77 w 342"/>
                <a:gd name="T71" fmla="*/ 101 h 339"/>
                <a:gd name="T72" fmla="*/ 68 w 342"/>
                <a:gd name="T73" fmla="*/ 90 h 339"/>
                <a:gd name="T74" fmla="*/ 58 w 342"/>
                <a:gd name="T75" fmla="*/ 79 h 339"/>
                <a:gd name="T76" fmla="*/ 47 w 342"/>
                <a:gd name="T77" fmla="*/ 65 h 339"/>
                <a:gd name="T78" fmla="*/ 36 w 342"/>
                <a:gd name="T79" fmla="*/ 49 h 339"/>
                <a:gd name="T80" fmla="*/ 25 w 342"/>
                <a:gd name="T81" fmla="*/ 35 h 339"/>
                <a:gd name="T82" fmla="*/ 15 w 342"/>
                <a:gd name="T83" fmla="*/ 21 h 339"/>
                <a:gd name="T84" fmla="*/ 7 w 342"/>
                <a:gd name="T85" fmla="*/ 10 h 339"/>
                <a:gd name="T86" fmla="*/ 1 w 342"/>
                <a:gd name="T87" fmla="*/ 3 h 339"/>
                <a:gd name="T88" fmla="*/ 0 w 342"/>
                <a:gd name="T89" fmla="*/ 0 h 339"/>
                <a:gd name="T90" fmla="*/ 1 w 342"/>
                <a:gd name="T91" fmla="*/ 3 h 339"/>
                <a:gd name="T92" fmla="*/ 5 w 342"/>
                <a:gd name="T93" fmla="*/ 9 h 339"/>
                <a:gd name="T94" fmla="*/ 11 w 342"/>
                <a:gd name="T95" fmla="*/ 20 h 339"/>
                <a:gd name="T96" fmla="*/ 18 w 342"/>
                <a:gd name="T97" fmla="*/ 32 h 339"/>
                <a:gd name="T98" fmla="*/ 25 w 342"/>
                <a:gd name="T99" fmla="*/ 46 h 339"/>
                <a:gd name="T100" fmla="*/ 33 w 342"/>
                <a:gd name="T101" fmla="*/ 60 h 339"/>
                <a:gd name="T102" fmla="*/ 41 w 342"/>
                <a:gd name="T103" fmla="*/ 73 h 339"/>
                <a:gd name="T104" fmla="*/ 50 w 342"/>
                <a:gd name="T105" fmla="*/ 8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2" h="339">
                  <a:moveTo>
                    <a:pt x="50" y="84"/>
                  </a:moveTo>
                  <a:lnTo>
                    <a:pt x="59" y="96"/>
                  </a:lnTo>
                  <a:lnTo>
                    <a:pt x="69" y="108"/>
                  </a:lnTo>
                  <a:lnTo>
                    <a:pt x="79" y="120"/>
                  </a:lnTo>
                  <a:lnTo>
                    <a:pt x="90" y="132"/>
                  </a:lnTo>
                  <a:lnTo>
                    <a:pt x="101" y="144"/>
                  </a:lnTo>
                  <a:lnTo>
                    <a:pt x="112" y="155"/>
                  </a:lnTo>
                  <a:lnTo>
                    <a:pt x="123" y="166"/>
                  </a:lnTo>
                  <a:lnTo>
                    <a:pt x="134" y="177"/>
                  </a:lnTo>
                  <a:lnTo>
                    <a:pt x="158" y="198"/>
                  </a:lnTo>
                  <a:lnTo>
                    <a:pt x="182" y="220"/>
                  </a:lnTo>
                  <a:lnTo>
                    <a:pt x="206" y="241"/>
                  </a:lnTo>
                  <a:lnTo>
                    <a:pt x="231" y="261"/>
                  </a:lnTo>
                  <a:lnTo>
                    <a:pt x="256" y="281"/>
                  </a:lnTo>
                  <a:lnTo>
                    <a:pt x="283" y="301"/>
                  </a:lnTo>
                  <a:lnTo>
                    <a:pt x="309" y="320"/>
                  </a:lnTo>
                  <a:lnTo>
                    <a:pt x="335" y="339"/>
                  </a:lnTo>
                  <a:lnTo>
                    <a:pt x="338" y="339"/>
                  </a:lnTo>
                  <a:lnTo>
                    <a:pt x="341" y="338"/>
                  </a:lnTo>
                  <a:lnTo>
                    <a:pt x="342" y="337"/>
                  </a:lnTo>
                  <a:lnTo>
                    <a:pt x="341" y="335"/>
                  </a:lnTo>
                  <a:lnTo>
                    <a:pt x="316" y="316"/>
                  </a:lnTo>
                  <a:lnTo>
                    <a:pt x="292" y="297"/>
                  </a:lnTo>
                  <a:lnTo>
                    <a:pt x="268" y="276"/>
                  </a:lnTo>
                  <a:lnTo>
                    <a:pt x="244" y="257"/>
                  </a:lnTo>
                  <a:lnTo>
                    <a:pt x="220" y="237"/>
                  </a:lnTo>
                  <a:lnTo>
                    <a:pt x="198" y="217"/>
                  </a:lnTo>
                  <a:lnTo>
                    <a:pt x="175" y="196"/>
                  </a:lnTo>
                  <a:lnTo>
                    <a:pt x="152" y="176"/>
                  </a:lnTo>
                  <a:lnTo>
                    <a:pt x="141" y="166"/>
                  </a:lnTo>
                  <a:lnTo>
                    <a:pt x="130" y="156"/>
                  </a:lnTo>
                  <a:lnTo>
                    <a:pt x="119" y="145"/>
                  </a:lnTo>
                  <a:lnTo>
                    <a:pt x="108" y="135"/>
                  </a:lnTo>
                  <a:lnTo>
                    <a:pt x="98" y="123"/>
                  </a:lnTo>
                  <a:lnTo>
                    <a:pt x="87" y="112"/>
                  </a:lnTo>
                  <a:lnTo>
                    <a:pt x="77" y="101"/>
                  </a:lnTo>
                  <a:lnTo>
                    <a:pt x="68" y="90"/>
                  </a:lnTo>
                  <a:lnTo>
                    <a:pt x="58" y="79"/>
                  </a:lnTo>
                  <a:lnTo>
                    <a:pt x="47" y="65"/>
                  </a:lnTo>
                  <a:lnTo>
                    <a:pt x="36" y="49"/>
                  </a:lnTo>
                  <a:lnTo>
                    <a:pt x="25" y="35"/>
                  </a:lnTo>
                  <a:lnTo>
                    <a:pt x="15" y="21"/>
                  </a:lnTo>
                  <a:lnTo>
                    <a:pt x="7" y="10"/>
                  </a:lnTo>
                  <a:lnTo>
                    <a:pt x="1" y="3"/>
                  </a:lnTo>
                  <a:lnTo>
                    <a:pt x="0" y="0"/>
                  </a:lnTo>
                  <a:lnTo>
                    <a:pt x="1" y="3"/>
                  </a:lnTo>
                  <a:lnTo>
                    <a:pt x="5" y="9"/>
                  </a:lnTo>
                  <a:lnTo>
                    <a:pt x="11" y="20"/>
                  </a:lnTo>
                  <a:lnTo>
                    <a:pt x="18" y="32"/>
                  </a:lnTo>
                  <a:lnTo>
                    <a:pt x="25" y="46"/>
                  </a:lnTo>
                  <a:lnTo>
                    <a:pt x="33" y="60"/>
                  </a:lnTo>
                  <a:lnTo>
                    <a:pt x="41" y="73"/>
                  </a:lnTo>
                  <a:lnTo>
                    <a:pt x="50" y="84"/>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83"/>
            <p:cNvSpPr>
              <a:spLocks/>
            </p:cNvSpPr>
            <p:nvPr/>
          </p:nvSpPr>
          <p:spPr bwMode="auto">
            <a:xfrm>
              <a:off x="723900" y="3353593"/>
              <a:ext cx="87313" cy="84137"/>
            </a:xfrm>
            <a:custGeom>
              <a:avLst/>
              <a:gdLst>
                <a:gd name="T0" fmla="*/ 72 w 166"/>
                <a:gd name="T1" fmla="*/ 53 h 107"/>
                <a:gd name="T2" fmla="*/ 83 w 166"/>
                <a:gd name="T3" fmla="*/ 59 h 107"/>
                <a:gd name="T4" fmla="*/ 94 w 166"/>
                <a:gd name="T5" fmla="*/ 66 h 107"/>
                <a:gd name="T6" fmla="*/ 105 w 166"/>
                <a:gd name="T7" fmla="*/ 72 h 107"/>
                <a:gd name="T8" fmla="*/ 118 w 166"/>
                <a:gd name="T9" fmla="*/ 80 h 107"/>
                <a:gd name="T10" fmla="*/ 130 w 166"/>
                <a:gd name="T11" fmla="*/ 87 h 107"/>
                <a:gd name="T12" fmla="*/ 141 w 166"/>
                <a:gd name="T13" fmla="*/ 94 h 107"/>
                <a:gd name="T14" fmla="*/ 154 w 166"/>
                <a:gd name="T15" fmla="*/ 100 h 107"/>
                <a:gd name="T16" fmla="*/ 165 w 166"/>
                <a:gd name="T17" fmla="*/ 107 h 107"/>
                <a:gd name="T18" fmla="*/ 166 w 166"/>
                <a:gd name="T19" fmla="*/ 105 h 107"/>
                <a:gd name="T20" fmla="*/ 166 w 166"/>
                <a:gd name="T21" fmla="*/ 101 h 107"/>
                <a:gd name="T22" fmla="*/ 166 w 166"/>
                <a:gd name="T23" fmla="*/ 98 h 107"/>
                <a:gd name="T24" fmla="*/ 166 w 166"/>
                <a:gd name="T25" fmla="*/ 96 h 107"/>
                <a:gd name="T26" fmla="*/ 144 w 166"/>
                <a:gd name="T27" fmla="*/ 83 h 107"/>
                <a:gd name="T28" fmla="*/ 118 w 166"/>
                <a:gd name="T29" fmla="*/ 67 h 107"/>
                <a:gd name="T30" fmla="*/ 90 w 166"/>
                <a:gd name="T31" fmla="*/ 51 h 107"/>
                <a:gd name="T32" fmla="*/ 64 w 166"/>
                <a:gd name="T33" fmla="*/ 36 h 107"/>
                <a:gd name="T34" fmla="*/ 39 w 166"/>
                <a:gd name="T35" fmla="*/ 22 h 107"/>
                <a:gd name="T36" fmla="*/ 18 w 166"/>
                <a:gd name="T37" fmla="*/ 11 h 107"/>
                <a:gd name="T38" fmla="*/ 6 w 166"/>
                <a:gd name="T39" fmla="*/ 4 h 107"/>
                <a:gd name="T40" fmla="*/ 0 w 166"/>
                <a:gd name="T41" fmla="*/ 0 h 107"/>
                <a:gd name="T42" fmla="*/ 1 w 166"/>
                <a:gd name="T43" fmla="*/ 2 h 107"/>
                <a:gd name="T44" fmla="*/ 7 w 166"/>
                <a:gd name="T45" fmla="*/ 7 h 107"/>
                <a:gd name="T46" fmla="*/ 15 w 166"/>
                <a:gd name="T47" fmla="*/ 13 h 107"/>
                <a:gd name="T48" fmla="*/ 26 w 166"/>
                <a:gd name="T49" fmla="*/ 21 h 107"/>
                <a:gd name="T50" fmla="*/ 37 w 166"/>
                <a:gd name="T51" fmla="*/ 30 h 107"/>
                <a:gd name="T52" fmla="*/ 50 w 166"/>
                <a:gd name="T53" fmla="*/ 38 h 107"/>
                <a:gd name="T54" fmla="*/ 61 w 166"/>
                <a:gd name="T55" fmla="*/ 46 h 107"/>
                <a:gd name="T56" fmla="*/ 72 w 166"/>
                <a:gd name="T57"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107">
                  <a:moveTo>
                    <a:pt x="72" y="53"/>
                  </a:moveTo>
                  <a:lnTo>
                    <a:pt x="83" y="59"/>
                  </a:lnTo>
                  <a:lnTo>
                    <a:pt x="94" y="66"/>
                  </a:lnTo>
                  <a:lnTo>
                    <a:pt x="105" y="72"/>
                  </a:lnTo>
                  <a:lnTo>
                    <a:pt x="118" y="80"/>
                  </a:lnTo>
                  <a:lnTo>
                    <a:pt x="130" y="87"/>
                  </a:lnTo>
                  <a:lnTo>
                    <a:pt x="141" y="94"/>
                  </a:lnTo>
                  <a:lnTo>
                    <a:pt x="154" y="100"/>
                  </a:lnTo>
                  <a:lnTo>
                    <a:pt x="165" y="107"/>
                  </a:lnTo>
                  <a:lnTo>
                    <a:pt x="166" y="105"/>
                  </a:lnTo>
                  <a:lnTo>
                    <a:pt x="166" y="101"/>
                  </a:lnTo>
                  <a:lnTo>
                    <a:pt x="166" y="98"/>
                  </a:lnTo>
                  <a:lnTo>
                    <a:pt x="166" y="96"/>
                  </a:lnTo>
                  <a:lnTo>
                    <a:pt x="144" y="83"/>
                  </a:lnTo>
                  <a:lnTo>
                    <a:pt x="118" y="67"/>
                  </a:lnTo>
                  <a:lnTo>
                    <a:pt x="90" y="51"/>
                  </a:lnTo>
                  <a:lnTo>
                    <a:pt x="64" y="36"/>
                  </a:lnTo>
                  <a:lnTo>
                    <a:pt x="39" y="22"/>
                  </a:lnTo>
                  <a:lnTo>
                    <a:pt x="18" y="11"/>
                  </a:lnTo>
                  <a:lnTo>
                    <a:pt x="6" y="4"/>
                  </a:lnTo>
                  <a:lnTo>
                    <a:pt x="0" y="0"/>
                  </a:lnTo>
                  <a:lnTo>
                    <a:pt x="1" y="2"/>
                  </a:lnTo>
                  <a:lnTo>
                    <a:pt x="7" y="7"/>
                  </a:lnTo>
                  <a:lnTo>
                    <a:pt x="15" y="13"/>
                  </a:lnTo>
                  <a:lnTo>
                    <a:pt x="26" y="21"/>
                  </a:lnTo>
                  <a:lnTo>
                    <a:pt x="37" y="30"/>
                  </a:lnTo>
                  <a:lnTo>
                    <a:pt x="50" y="38"/>
                  </a:lnTo>
                  <a:lnTo>
                    <a:pt x="61" y="46"/>
                  </a:lnTo>
                  <a:lnTo>
                    <a:pt x="72" y="53"/>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84"/>
            <p:cNvSpPr>
              <a:spLocks/>
            </p:cNvSpPr>
            <p:nvPr/>
          </p:nvSpPr>
          <p:spPr bwMode="auto">
            <a:xfrm>
              <a:off x="663575" y="3418681"/>
              <a:ext cx="136525" cy="331787"/>
            </a:xfrm>
            <a:custGeom>
              <a:avLst/>
              <a:gdLst>
                <a:gd name="T0" fmla="*/ 179 w 259"/>
                <a:gd name="T1" fmla="*/ 231 h 418"/>
                <a:gd name="T2" fmla="*/ 161 w 259"/>
                <a:gd name="T3" fmla="*/ 256 h 418"/>
                <a:gd name="T4" fmla="*/ 141 w 259"/>
                <a:gd name="T5" fmla="*/ 280 h 418"/>
                <a:gd name="T6" fmla="*/ 121 w 259"/>
                <a:gd name="T7" fmla="*/ 304 h 418"/>
                <a:gd name="T8" fmla="*/ 98 w 259"/>
                <a:gd name="T9" fmla="*/ 327 h 418"/>
                <a:gd name="T10" fmla="*/ 76 w 259"/>
                <a:gd name="T11" fmla="*/ 349 h 418"/>
                <a:gd name="T12" fmla="*/ 51 w 259"/>
                <a:gd name="T13" fmla="*/ 371 h 418"/>
                <a:gd name="T14" fmla="*/ 28 w 259"/>
                <a:gd name="T15" fmla="*/ 393 h 418"/>
                <a:gd name="T16" fmla="*/ 1 w 259"/>
                <a:gd name="T17" fmla="*/ 413 h 418"/>
                <a:gd name="T18" fmla="*/ 0 w 259"/>
                <a:gd name="T19" fmla="*/ 415 h 418"/>
                <a:gd name="T20" fmla="*/ 1 w 259"/>
                <a:gd name="T21" fmla="*/ 417 h 418"/>
                <a:gd name="T22" fmla="*/ 3 w 259"/>
                <a:gd name="T23" fmla="*/ 418 h 418"/>
                <a:gd name="T24" fmla="*/ 5 w 259"/>
                <a:gd name="T25" fmla="*/ 417 h 418"/>
                <a:gd name="T26" fmla="*/ 33 w 259"/>
                <a:gd name="T27" fmla="*/ 397 h 418"/>
                <a:gd name="T28" fmla="*/ 60 w 259"/>
                <a:gd name="T29" fmla="*/ 376 h 418"/>
                <a:gd name="T30" fmla="*/ 85 w 259"/>
                <a:gd name="T31" fmla="*/ 353 h 418"/>
                <a:gd name="T32" fmla="*/ 109 w 259"/>
                <a:gd name="T33" fmla="*/ 331 h 418"/>
                <a:gd name="T34" fmla="*/ 132 w 259"/>
                <a:gd name="T35" fmla="*/ 309 h 418"/>
                <a:gd name="T36" fmla="*/ 154 w 259"/>
                <a:gd name="T37" fmla="*/ 284 h 418"/>
                <a:gd name="T38" fmla="*/ 173 w 259"/>
                <a:gd name="T39" fmla="*/ 260 h 418"/>
                <a:gd name="T40" fmla="*/ 191 w 259"/>
                <a:gd name="T41" fmla="*/ 235 h 418"/>
                <a:gd name="T42" fmla="*/ 208 w 259"/>
                <a:gd name="T43" fmla="*/ 203 h 418"/>
                <a:gd name="T44" fmla="*/ 223 w 259"/>
                <a:gd name="T45" fmla="*/ 167 h 418"/>
                <a:gd name="T46" fmla="*/ 234 w 259"/>
                <a:gd name="T47" fmla="*/ 128 h 418"/>
                <a:gd name="T48" fmla="*/ 244 w 259"/>
                <a:gd name="T49" fmla="*/ 90 h 418"/>
                <a:gd name="T50" fmla="*/ 251 w 259"/>
                <a:gd name="T51" fmla="*/ 54 h 418"/>
                <a:gd name="T52" fmla="*/ 255 w 259"/>
                <a:gd name="T53" fmla="*/ 26 h 418"/>
                <a:gd name="T54" fmla="*/ 258 w 259"/>
                <a:gd name="T55" fmla="*/ 7 h 418"/>
                <a:gd name="T56" fmla="*/ 259 w 259"/>
                <a:gd name="T57" fmla="*/ 0 h 418"/>
                <a:gd name="T58" fmla="*/ 258 w 259"/>
                <a:gd name="T59" fmla="*/ 7 h 418"/>
                <a:gd name="T60" fmla="*/ 254 w 259"/>
                <a:gd name="T61" fmla="*/ 26 h 418"/>
                <a:gd name="T62" fmla="*/ 247 w 259"/>
                <a:gd name="T63" fmla="*/ 53 h 418"/>
                <a:gd name="T64" fmla="*/ 237 w 259"/>
                <a:gd name="T65" fmla="*/ 88 h 418"/>
                <a:gd name="T66" fmla="*/ 226 w 259"/>
                <a:gd name="T67" fmla="*/ 126 h 418"/>
                <a:gd name="T68" fmla="*/ 212 w 259"/>
                <a:gd name="T69" fmla="*/ 164 h 418"/>
                <a:gd name="T70" fmla="*/ 197 w 259"/>
                <a:gd name="T71" fmla="*/ 200 h 418"/>
                <a:gd name="T72" fmla="*/ 179 w 259"/>
                <a:gd name="T73" fmla="*/ 23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418">
                  <a:moveTo>
                    <a:pt x="179" y="231"/>
                  </a:moveTo>
                  <a:lnTo>
                    <a:pt x="161" y="256"/>
                  </a:lnTo>
                  <a:lnTo>
                    <a:pt x="141" y="280"/>
                  </a:lnTo>
                  <a:lnTo>
                    <a:pt x="121" y="304"/>
                  </a:lnTo>
                  <a:lnTo>
                    <a:pt x="98" y="327"/>
                  </a:lnTo>
                  <a:lnTo>
                    <a:pt x="76" y="349"/>
                  </a:lnTo>
                  <a:lnTo>
                    <a:pt x="51" y="371"/>
                  </a:lnTo>
                  <a:lnTo>
                    <a:pt x="28" y="393"/>
                  </a:lnTo>
                  <a:lnTo>
                    <a:pt x="1" y="413"/>
                  </a:lnTo>
                  <a:lnTo>
                    <a:pt x="0" y="415"/>
                  </a:lnTo>
                  <a:lnTo>
                    <a:pt x="1" y="417"/>
                  </a:lnTo>
                  <a:lnTo>
                    <a:pt x="3" y="418"/>
                  </a:lnTo>
                  <a:lnTo>
                    <a:pt x="5" y="417"/>
                  </a:lnTo>
                  <a:lnTo>
                    <a:pt x="33" y="397"/>
                  </a:lnTo>
                  <a:lnTo>
                    <a:pt x="60" y="376"/>
                  </a:lnTo>
                  <a:lnTo>
                    <a:pt x="85" y="353"/>
                  </a:lnTo>
                  <a:lnTo>
                    <a:pt x="109" y="331"/>
                  </a:lnTo>
                  <a:lnTo>
                    <a:pt x="132" y="309"/>
                  </a:lnTo>
                  <a:lnTo>
                    <a:pt x="154" y="284"/>
                  </a:lnTo>
                  <a:lnTo>
                    <a:pt x="173" y="260"/>
                  </a:lnTo>
                  <a:lnTo>
                    <a:pt x="191" y="235"/>
                  </a:lnTo>
                  <a:lnTo>
                    <a:pt x="208" y="203"/>
                  </a:lnTo>
                  <a:lnTo>
                    <a:pt x="223" y="167"/>
                  </a:lnTo>
                  <a:lnTo>
                    <a:pt x="234" y="128"/>
                  </a:lnTo>
                  <a:lnTo>
                    <a:pt x="244" y="90"/>
                  </a:lnTo>
                  <a:lnTo>
                    <a:pt x="251" y="54"/>
                  </a:lnTo>
                  <a:lnTo>
                    <a:pt x="255" y="26"/>
                  </a:lnTo>
                  <a:lnTo>
                    <a:pt x="258" y="7"/>
                  </a:lnTo>
                  <a:lnTo>
                    <a:pt x="259" y="0"/>
                  </a:lnTo>
                  <a:lnTo>
                    <a:pt x="258" y="7"/>
                  </a:lnTo>
                  <a:lnTo>
                    <a:pt x="254" y="26"/>
                  </a:lnTo>
                  <a:lnTo>
                    <a:pt x="247" y="53"/>
                  </a:lnTo>
                  <a:lnTo>
                    <a:pt x="237" y="88"/>
                  </a:lnTo>
                  <a:lnTo>
                    <a:pt x="226" y="126"/>
                  </a:lnTo>
                  <a:lnTo>
                    <a:pt x="212" y="164"/>
                  </a:lnTo>
                  <a:lnTo>
                    <a:pt x="197" y="200"/>
                  </a:lnTo>
                  <a:lnTo>
                    <a:pt x="179" y="231"/>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85"/>
            <p:cNvSpPr>
              <a:spLocks/>
            </p:cNvSpPr>
            <p:nvPr/>
          </p:nvSpPr>
          <p:spPr bwMode="auto">
            <a:xfrm>
              <a:off x="763588" y="3278981"/>
              <a:ext cx="76200" cy="506412"/>
            </a:xfrm>
            <a:custGeom>
              <a:avLst/>
              <a:gdLst>
                <a:gd name="T0" fmla="*/ 48 w 145"/>
                <a:gd name="T1" fmla="*/ 0 h 639"/>
                <a:gd name="T2" fmla="*/ 54 w 145"/>
                <a:gd name="T3" fmla="*/ 18 h 639"/>
                <a:gd name="T4" fmla="*/ 61 w 145"/>
                <a:gd name="T5" fmla="*/ 37 h 639"/>
                <a:gd name="T6" fmla="*/ 67 w 145"/>
                <a:gd name="T7" fmla="*/ 54 h 639"/>
                <a:gd name="T8" fmla="*/ 76 w 145"/>
                <a:gd name="T9" fmla="*/ 71 h 639"/>
                <a:gd name="T10" fmla="*/ 84 w 145"/>
                <a:gd name="T11" fmla="*/ 89 h 639"/>
                <a:gd name="T12" fmla="*/ 91 w 145"/>
                <a:gd name="T13" fmla="*/ 107 h 639"/>
                <a:gd name="T14" fmla="*/ 98 w 145"/>
                <a:gd name="T15" fmla="*/ 125 h 639"/>
                <a:gd name="T16" fmla="*/ 104 w 145"/>
                <a:gd name="T17" fmla="*/ 143 h 639"/>
                <a:gd name="T18" fmla="*/ 113 w 145"/>
                <a:gd name="T19" fmla="*/ 186 h 639"/>
                <a:gd name="T20" fmla="*/ 120 w 145"/>
                <a:gd name="T21" fmla="*/ 229 h 639"/>
                <a:gd name="T22" fmla="*/ 124 w 145"/>
                <a:gd name="T23" fmla="*/ 274 h 639"/>
                <a:gd name="T24" fmla="*/ 124 w 145"/>
                <a:gd name="T25" fmla="*/ 318 h 639"/>
                <a:gd name="T26" fmla="*/ 120 w 145"/>
                <a:gd name="T27" fmla="*/ 360 h 639"/>
                <a:gd name="T28" fmla="*/ 113 w 145"/>
                <a:gd name="T29" fmla="*/ 401 h 639"/>
                <a:gd name="T30" fmla="*/ 102 w 145"/>
                <a:gd name="T31" fmla="*/ 441 h 639"/>
                <a:gd name="T32" fmla="*/ 88 w 145"/>
                <a:gd name="T33" fmla="*/ 481 h 639"/>
                <a:gd name="T34" fmla="*/ 70 w 145"/>
                <a:gd name="T35" fmla="*/ 519 h 639"/>
                <a:gd name="T36" fmla="*/ 49 w 145"/>
                <a:gd name="T37" fmla="*/ 558 h 639"/>
                <a:gd name="T38" fmla="*/ 26 w 145"/>
                <a:gd name="T39" fmla="*/ 595 h 639"/>
                <a:gd name="T40" fmla="*/ 1 w 145"/>
                <a:gd name="T41" fmla="*/ 633 h 639"/>
                <a:gd name="T42" fmla="*/ 0 w 145"/>
                <a:gd name="T43" fmla="*/ 637 h 639"/>
                <a:gd name="T44" fmla="*/ 2 w 145"/>
                <a:gd name="T45" fmla="*/ 639 h 639"/>
                <a:gd name="T46" fmla="*/ 8 w 145"/>
                <a:gd name="T47" fmla="*/ 638 h 639"/>
                <a:gd name="T48" fmla="*/ 12 w 145"/>
                <a:gd name="T49" fmla="*/ 636 h 639"/>
                <a:gd name="T50" fmla="*/ 26 w 145"/>
                <a:gd name="T51" fmla="*/ 617 h 639"/>
                <a:gd name="T52" fmla="*/ 40 w 145"/>
                <a:gd name="T53" fmla="*/ 600 h 639"/>
                <a:gd name="T54" fmla="*/ 54 w 145"/>
                <a:gd name="T55" fmla="*/ 582 h 639"/>
                <a:gd name="T56" fmla="*/ 66 w 145"/>
                <a:gd name="T57" fmla="*/ 563 h 639"/>
                <a:gd name="T58" fmla="*/ 79 w 145"/>
                <a:gd name="T59" fmla="*/ 544 h 639"/>
                <a:gd name="T60" fmla="*/ 90 w 145"/>
                <a:gd name="T61" fmla="*/ 525 h 639"/>
                <a:gd name="T62" fmla="*/ 101 w 145"/>
                <a:gd name="T63" fmla="*/ 506 h 639"/>
                <a:gd name="T64" fmla="*/ 110 w 145"/>
                <a:gd name="T65" fmla="*/ 487 h 639"/>
                <a:gd name="T66" fmla="*/ 127 w 145"/>
                <a:gd name="T67" fmla="*/ 446 h 639"/>
                <a:gd name="T68" fmla="*/ 137 w 145"/>
                <a:gd name="T69" fmla="*/ 406 h 639"/>
                <a:gd name="T70" fmla="*/ 144 w 145"/>
                <a:gd name="T71" fmla="*/ 364 h 639"/>
                <a:gd name="T72" fmla="*/ 145 w 145"/>
                <a:gd name="T73" fmla="*/ 321 h 639"/>
                <a:gd name="T74" fmla="*/ 144 w 145"/>
                <a:gd name="T75" fmla="*/ 279 h 639"/>
                <a:gd name="T76" fmla="*/ 138 w 145"/>
                <a:gd name="T77" fmla="*/ 236 h 639"/>
                <a:gd name="T78" fmla="*/ 130 w 145"/>
                <a:gd name="T79" fmla="*/ 195 h 639"/>
                <a:gd name="T80" fmla="*/ 119 w 145"/>
                <a:gd name="T81" fmla="*/ 153 h 639"/>
                <a:gd name="T82" fmla="*/ 112 w 145"/>
                <a:gd name="T83" fmla="*/ 134 h 639"/>
                <a:gd name="T84" fmla="*/ 104 w 145"/>
                <a:gd name="T85" fmla="*/ 115 h 639"/>
                <a:gd name="T86" fmla="*/ 94 w 145"/>
                <a:gd name="T87" fmla="*/ 95 h 639"/>
                <a:gd name="T88" fmla="*/ 84 w 145"/>
                <a:gd name="T89" fmla="*/ 76 h 639"/>
                <a:gd name="T90" fmla="*/ 74 w 145"/>
                <a:gd name="T91" fmla="*/ 58 h 639"/>
                <a:gd name="T92" fmla="*/ 66 w 145"/>
                <a:gd name="T93" fmla="*/ 39 h 639"/>
                <a:gd name="T94" fmla="*/ 56 w 145"/>
                <a:gd name="T95" fmla="*/ 19 h 639"/>
                <a:gd name="T96" fmla="*/ 49 w 145"/>
                <a:gd name="T97" fmla="*/ 0 h 639"/>
                <a:gd name="T98" fmla="*/ 49 w 145"/>
                <a:gd name="T99" fmla="*/ 0 h 639"/>
                <a:gd name="T100" fmla="*/ 49 w 145"/>
                <a:gd name="T101" fmla="*/ 0 h 639"/>
                <a:gd name="T102" fmla="*/ 48 w 145"/>
                <a:gd name="T103" fmla="*/ 0 h 639"/>
                <a:gd name="T104" fmla="*/ 48 w 145"/>
                <a:gd name="T105" fmla="*/ 0 h 639"/>
                <a:gd name="T106" fmla="*/ 48 w 145"/>
                <a:gd name="T10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639">
                  <a:moveTo>
                    <a:pt x="48" y="0"/>
                  </a:moveTo>
                  <a:lnTo>
                    <a:pt x="54" y="18"/>
                  </a:lnTo>
                  <a:lnTo>
                    <a:pt x="61" y="37"/>
                  </a:lnTo>
                  <a:lnTo>
                    <a:pt x="67" y="54"/>
                  </a:lnTo>
                  <a:lnTo>
                    <a:pt x="76" y="71"/>
                  </a:lnTo>
                  <a:lnTo>
                    <a:pt x="84" y="89"/>
                  </a:lnTo>
                  <a:lnTo>
                    <a:pt x="91" y="107"/>
                  </a:lnTo>
                  <a:lnTo>
                    <a:pt x="98" y="125"/>
                  </a:lnTo>
                  <a:lnTo>
                    <a:pt x="104" y="143"/>
                  </a:lnTo>
                  <a:lnTo>
                    <a:pt x="113" y="186"/>
                  </a:lnTo>
                  <a:lnTo>
                    <a:pt x="120" y="229"/>
                  </a:lnTo>
                  <a:lnTo>
                    <a:pt x="124" y="274"/>
                  </a:lnTo>
                  <a:lnTo>
                    <a:pt x="124" y="318"/>
                  </a:lnTo>
                  <a:lnTo>
                    <a:pt x="120" y="360"/>
                  </a:lnTo>
                  <a:lnTo>
                    <a:pt x="113" y="401"/>
                  </a:lnTo>
                  <a:lnTo>
                    <a:pt x="102" y="441"/>
                  </a:lnTo>
                  <a:lnTo>
                    <a:pt x="88" y="481"/>
                  </a:lnTo>
                  <a:lnTo>
                    <a:pt x="70" y="519"/>
                  </a:lnTo>
                  <a:lnTo>
                    <a:pt x="49" y="558"/>
                  </a:lnTo>
                  <a:lnTo>
                    <a:pt x="26" y="595"/>
                  </a:lnTo>
                  <a:lnTo>
                    <a:pt x="1" y="633"/>
                  </a:lnTo>
                  <a:lnTo>
                    <a:pt x="0" y="637"/>
                  </a:lnTo>
                  <a:lnTo>
                    <a:pt x="2" y="639"/>
                  </a:lnTo>
                  <a:lnTo>
                    <a:pt x="8" y="638"/>
                  </a:lnTo>
                  <a:lnTo>
                    <a:pt x="12" y="636"/>
                  </a:lnTo>
                  <a:lnTo>
                    <a:pt x="26" y="617"/>
                  </a:lnTo>
                  <a:lnTo>
                    <a:pt x="40" y="600"/>
                  </a:lnTo>
                  <a:lnTo>
                    <a:pt x="54" y="582"/>
                  </a:lnTo>
                  <a:lnTo>
                    <a:pt x="66" y="563"/>
                  </a:lnTo>
                  <a:lnTo>
                    <a:pt x="79" y="544"/>
                  </a:lnTo>
                  <a:lnTo>
                    <a:pt x="90" y="525"/>
                  </a:lnTo>
                  <a:lnTo>
                    <a:pt x="101" y="506"/>
                  </a:lnTo>
                  <a:lnTo>
                    <a:pt x="110" y="487"/>
                  </a:lnTo>
                  <a:lnTo>
                    <a:pt x="127" y="446"/>
                  </a:lnTo>
                  <a:lnTo>
                    <a:pt x="137" y="406"/>
                  </a:lnTo>
                  <a:lnTo>
                    <a:pt x="144" y="364"/>
                  </a:lnTo>
                  <a:lnTo>
                    <a:pt x="145" y="321"/>
                  </a:lnTo>
                  <a:lnTo>
                    <a:pt x="144" y="279"/>
                  </a:lnTo>
                  <a:lnTo>
                    <a:pt x="138" y="236"/>
                  </a:lnTo>
                  <a:lnTo>
                    <a:pt x="130" y="195"/>
                  </a:lnTo>
                  <a:lnTo>
                    <a:pt x="119" y="153"/>
                  </a:lnTo>
                  <a:lnTo>
                    <a:pt x="112" y="134"/>
                  </a:lnTo>
                  <a:lnTo>
                    <a:pt x="104" y="115"/>
                  </a:lnTo>
                  <a:lnTo>
                    <a:pt x="94" y="95"/>
                  </a:lnTo>
                  <a:lnTo>
                    <a:pt x="84" y="76"/>
                  </a:lnTo>
                  <a:lnTo>
                    <a:pt x="74" y="58"/>
                  </a:lnTo>
                  <a:lnTo>
                    <a:pt x="66" y="39"/>
                  </a:lnTo>
                  <a:lnTo>
                    <a:pt x="56" y="19"/>
                  </a:lnTo>
                  <a:lnTo>
                    <a:pt x="49" y="0"/>
                  </a:lnTo>
                  <a:lnTo>
                    <a:pt x="49" y="0"/>
                  </a:lnTo>
                  <a:lnTo>
                    <a:pt x="49" y="0"/>
                  </a:lnTo>
                  <a:lnTo>
                    <a:pt x="48" y="0"/>
                  </a:lnTo>
                  <a:lnTo>
                    <a:pt x="48" y="0"/>
                  </a:lnTo>
                  <a:lnTo>
                    <a:pt x="48"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97"/>
            <p:cNvSpPr>
              <a:spLocks/>
            </p:cNvSpPr>
            <p:nvPr/>
          </p:nvSpPr>
          <p:spPr bwMode="auto">
            <a:xfrm>
              <a:off x="347663" y="3958431"/>
              <a:ext cx="358775" cy="33337"/>
            </a:xfrm>
            <a:custGeom>
              <a:avLst/>
              <a:gdLst>
                <a:gd name="T0" fmla="*/ 0 w 678"/>
                <a:gd name="T1" fmla="*/ 2 h 42"/>
                <a:gd name="T2" fmla="*/ 5 w 678"/>
                <a:gd name="T3" fmla="*/ 2 h 42"/>
                <a:gd name="T4" fmla="*/ 19 w 678"/>
                <a:gd name="T5" fmla="*/ 4 h 42"/>
                <a:gd name="T6" fmla="*/ 41 w 678"/>
                <a:gd name="T7" fmla="*/ 6 h 42"/>
                <a:gd name="T8" fmla="*/ 71 w 678"/>
                <a:gd name="T9" fmla="*/ 8 h 42"/>
                <a:gd name="T10" fmla="*/ 107 w 678"/>
                <a:gd name="T11" fmla="*/ 11 h 42"/>
                <a:gd name="T12" fmla="*/ 148 w 678"/>
                <a:gd name="T13" fmla="*/ 14 h 42"/>
                <a:gd name="T14" fmla="*/ 194 w 678"/>
                <a:gd name="T15" fmla="*/ 16 h 42"/>
                <a:gd name="T16" fmla="*/ 243 w 678"/>
                <a:gd name="T17" fmla="*/ 18 h 42"/>
                <a:gd name="T18" fmla="*/ 294 w 678"/>
                <a:gd name="T19" fmla="*/ 20 h 42"/>
                <a:gd name="T20" fmla="*/ 347 w 678"/>
                <a:gd name="T21" fmla="*/ 21 h 42"/>
                <a:gd name="T22" fmla="*/ 401 w 678"/>
                <a:gd name="T23" fmla="*/ 21 h 42"/>
                <a:gd name="T24" fmla="*/ 453 w 678"/>
                <a:gd name="T25" fmla="*/ 20 h 42"/>
                <a:gd name="T26" fmla="*/ 505 w 678"/>
                <a:gd name="T27" fmla="*/ 18 h 42"/>
                <a:gd name="T28" fmla="*/ 553 w 678"/>
                <a:gd name="T29" fmla="*/ 14 h 42"/>
                <a:gd name="T30" fmla="*/ 599 w 678"/>
                <a:gd name="T31" fmla="*/ 8 h 42"/>
                <a:gd name="T32" fmla="*/ 641 w 678"/>
                <a:gd name="T33" fmla="*/ 1 h 42"/>
                <a:gd name="T34" fmla="*/ 643 w 678"/>
                <a:gd name="T35" fmla="*/ 1 h 42"/>
                <a:gd name="T36" fmla="*/ 650 w 678"/>
                <a:gd name="T37" fmla="*/ 0 h 42"/>
                <a:gd name="T38" fmla="*/ 660 w 678"/>
                <a:gd name="T39" fmla="*/ 0 h 42"/>
                <a:gd name="T40" fmla="*/ 668 w 678"/>
                <a:gd name="T41" fmla="*/ 0 h 42"/>
                <a:gd name="T42" fmla="*/ 675 w 678"/>
                <a:gd name="T43" fmla="*/ 1 h 42"/>
                <a:gd name="T44" fmla="*/ 678 w 678"/>
                <a:gd name="T45" fmla="*/ 4 h 42"/>
                <a:gd name="T46" fmla="*/ 674 w 678"/>
                <a:gd name="T47" fmla="*/ 9 h 42"/>
                <a:gd name="T48" fmla="*/ 661 w 678"/>
                <a:gd name="T49" fmla="*/ 17 h 42"/>
                <a:gd name="T50" fmla="*/ 650 w 678"/>
                <a:gd name="T51" fmla="*/ 21 h 42"/>
                <a:gd name="T52" fmla="*/ 637 w 678"/>
                <a:gd name="T53" fmla="*/ 26 h 42"/>
                <a:gd name="T54" fmla="*/ 617 w 678"/>
                <a:gd name="T55" fmla="*/ 30 h 42"/>
                <a:gd name="T56" fmla="*/ 595 w 678"/>
                <a:gd name="T57" fmla="*/ 33 h 42"/>
                <a:gd name="T58" fmla="*/ 569 w 678"/>
                <a:gd name="T59" fmla="*/ 36 h 42"/>
                <a:gd name="T60" fmla="*/ 537 w 678"/>
                <a:gd name="T61" fmla="*/ 39 h 42"/>
                <a:gd name="T62" fmla="*/ 502 w 678"/>
                <a:gd name="T63" fmla="*/ 41 h 42"/>
                <a:gd name="T64" fmla="*/ 463 w 678"/>
                <a:gd name="T65" fmla="*/ 42 h 42"/>
                <a:gd name="T66" fmla="*/ 420 w 678"/>
                <a:gd name="T67" fmla="*/ 42 h 42"/>
                <a:gd name="T68" fmla="*/ 373 w 678"/>
                <a:gd name="T69" fmla="*/ 40 h 42"/>
                <a:gd name="T70" fmla="*/ 322 w 678"/>
                <a:gd name="T71" fmla="*/ 38 h 42"/>
                <a:gd name="T72" fmla="*/ 266 w 678"/>
                <a:gd name="T73" fmla="*/ 34 h 42"/>
                <a:gd name="T74" fmla="*/ 205 w 678"/>
                <a:gd name="T75" fmla="*/ 29 h 42"/>
                <a:gd name="T76" fmla="*/ 141 w 678"/>
                <a:gd name="T77" fmla="*/ 22 h 42"/>
                <a:gd name="T78" fmla="*/ 73 w 678"/>
                <a:gd name="T79" fmla="*/ 13 h 42"/>
                <a:gd name="T80" fmla="*/ 0 w 678"/>
                <a:gd name="T8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42">
                  <a:moveTo>
                    <a:pt x="0" y="2"/>
                  </a:moveTo>
                  <a:lnTo>
                    <a:pt x="5" y="2"/>
                  </a:lnTo>
                  <a:lnTo>
                    <a:pt x="19" y="4"/>
                  </a:lnTo>
                  <a:lnTo>
                    <a:pt x="41" y="6"/>
                  </a:lnTo>
                  <a:lnTo>
                    <a:pt x="71" y="8"/>
                  </a:lnTo>
                  <a:lnTo>
                    <a:pt x="107" y="11"/>
                  </a:lnTo>
                  <a:lnTo>
                    <a:pt x="148" y="14"/>
                  </a:lnTo>
                  <a:lnTo>
                    <a:pt x="194" y="16"/>
                  </a:lnTo>
                  <a:lnTo>
                    <a:pt x="243" y="18"/>
                  </a:lnTo>
                  <a:lnTo>
                    <a:pt x="294" y="20"/>
                  </a:lnTo>
                  <a:lnTo>
                    <a:pt x="347" y="21"/>
                  </a:lnTo>
                  <a:lnTo>
                    <a:pt x="401" y="21"/>
                  </a:lnTo>
                  <a:lnTo>
                    <a:pt x="453" y="20"/>
                  </a:lnTo>
                  <a:lnTo>
                    <a:pt x="505" y="18"/>
                  </a:lnTo>
                  <a:lnTo>
                    <a:pt x="553" y="14"/>
                  </a:lnTo>
                  <a:lnTo>
                    <a:pt x="599" y="8"/>
                  </a:lnTo>
                  <a:lnTo>
                    <a:pt x="641" y="1"/>
                  </a:lnTo>
                  <a:lnTo>
                    <a:pt x="643" y="1"/>
                  </a:lnTo>
                  <a:lnTo>
                    <a:pt x="650" y="0"/>
                  </a:lnTo>
                  <a:lnTo>
                    <a:pt x="660" y="0"/>
                  </a:lnTo>
                  <a:lnTo>
                    <a:pt x="668" y="0"/>
                  </a:lnTo>
                  <a:lnTo>
                    <a:pt x="675" y="1"/>
                  </a:lnTo>
                  <a:lnTo>
                    <a:pt x="678" y="4"/>
                  </a:lnTo>
                  <a:lnTo>
                    <a:pt x="674" y="9"/>
                  </a:lnTo>
                  <a:lnTo>
                    <a:pt x="661" y="17"/>
                  </a:lnTo>
                  <a:lnTo>
                    <a:pt x="650" y="21"/>
                  </a:lnTo>
                  <a:lnTo>
                    <a:pt x="637" y="26"/>
                  </a:lnTo>
                  <a:lnTo>
                    <a:pt x="617" y="30"/>
                  </a:lnTo>
                  <a:lnTo>
                    <a:pt x="595" y="33"/>
                  </a:lnTo>
                  <a:lnTo>
                    <a:pt x="569" y="36"/>
                  </a:lnTo>
                  <a:lnTo>
                    <a:pt x="537" y="39"/>
                  </a:lnTo>
                  <a:lnTo>
                    <a:pt x="502" y="41"/>
                  </a:lnTo>
                  <a:lnTo>
                    <a:pt x="463" y="42"/>
                  </a:lnTo>
                  <a:lnTo>
                    <a:pt x="420" y="42"/>
                  </a:lnTo>
                  <a:lnTo>
                    <a:pt x="373" y="40"/>
                  </a:lnTo>
                  <a:lnTo>
                    <a:pt x="322" y="38"/>
                  </a:lnTo>
                  <a:lnTo>
                    <a:pt x="266" y="34"/>
                  </a:lnTo>
                  <a:lnTo>
                    <a:pt x="205" y="29"/>
                  </a:lnTo>
                  <a:lnTo>
                    <a:pt x="141" y="22"/>
                  </a:lnTo>
                  <a:lnTo>
                    <a:pt x="73" y="13"/>
                  </a:lnTo>
                  <a:lnTo>
                    <a:pt x="0" y="2"/>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01"/>
            <p:cNvSpPr>
              <a:spLocks/>
            </p:cNvSpPr>
            <p:nvPr/>
          </p:nvSpPr>
          <p:spPr bwMode="auto">
            <a:xfrm>
              <a:off x="630238" y="3124993"/>
              <a:ext cx="173038" cy="115887"/>
            </a:xfrm>
            <a:custGeom>
              <a:avLst/>
              <a:gdLst>
                <a:gd name="T0" fmla="*/ 0 w 329"/>
                <a:gd name="T1" fmla="*/ 0 h 146"/>
                <a:gd name="T2" fmla="*/ 2 w 329"/>
                <a:gd name="T3" fmla="*/ 1 h 146"/>
                <a:gd name="T4" fmla="*/ 5 w 329"/>
                <a:gd name="T5" fmla="*/ 4 h 146"/>
                <a:gd name="T6" fmla="*/ 12 w 329"/>
                <a:gd name="T7" fmla="*/ 10 h 146"/>
                <a:gd name="T8" fmla="*/ 20 w 329"/>
                <a:gd name="T9" fmla="*/ 16 h 146"/>
                <a:gd name="T10" fmla="*/ 31 w 329"/>
                <a:gd name="T11" fmla="*/ 25 h 146"/>
                <a:gd name="T12" fmla="*/ 43 w 329"/>
                <a:gd name="T13" fmla="*/ 34 h 146"/>
                <a:gd name="T14" fmla="*/ 60 w 329"/>
                <a:gd name="T15" fmla="*/ 45 h 146"/>
                <a:gd name="T16" fmla="*/ 78 w 329"/>
                <a:gd name="T17" fmla="*/ 56 h 146"/>
                <a:gd name="T18" fmla="*/ 99 w 329"/>
                <a:gd name="T19" fmla="*/ 69 h 146"/>
                <a:gd name="T20" fmla="*/ 123 w 329"/>
                <a:gd name="T21" fmla="*/ 81 h 146"/>
                <a:gd name="T22" fmla="*/ 148 w 329"/>
                <a:gd name="T23" fmla="*/ 93 h 146"/>
                <a:gd name="T24" fmla="*/ 177 w 329"/>
                <a:gd name="T25" fmla="*/ 104 h 146"/>
                <a:gd name="T26" fmla="*/ 207 w 329"/>
                <a:gd name="T27" fmla="*/ 116 h 146"/>
                <a:gd name="T28" fmla="*/ 240 w 329"/>
                <a:gd name="T29" fmla="*/ 126 h 146"/>
                <a:gd name="T30" fmla="*/ 275 w 329"/>
                <a:gd name="T31" fmla="*/ 136 h 146"/>
                <a:gd name="T32" fmla="*/ 314 w 329"/>
                <a:gd name="T33" fmla="*/ 146 h 146"/>
                <a:gd name="T34" fmla="*/ 315 w 329"/>
                <a:gd name="T35" fmla="*/ 146 h 146"/>
                <a:gd name="T36" fmla="*/ 319 w 329"/>
                <a:gd name="T37" fmla="*/ 145 h 146"/>
                <a:gd name="T38" fmla="*/ 324 w 329"/>
                <a:gd name="T39" fmla="*/ 143 h 146"/>
                <a:gd name="T40" fmla="*/ 328 w 329"/>
                <a:gd name="T41" fmla="*/ 140 h 146"/>
                <a:gd name="T42" fmla="*/ 329 w 329"/>
                <a:gd name="T43" fmla="*/ 137 h 146"/>
                <a:gd name="T44" fmla="*/ 326 w 329"/>
                <a:gd name="T45" fmla="*/ 133 h 146"/>
                <a:gd name="T46" fmla="*/ 318 w 329"/>
                <a:gd name="T47" fmla="*/ 129 h 146"/>
                <a:gd name="T48" fmla="*/ 304 w 329"/>
                <a:gd name="T49" fmla="*/ 125 h 146"/>
                <a:gd name="T50" fmla="*/ 295 w 329"/>
                <a:gd name="T51" fmla="*/ 123 h 146"/>
                <a:gd name="T52" fmla="*/ 285 w 329"/>
                <a:gd name="T53" fmla="*/ 121 h 146"/>
                <a:gd name="T54" fmla="*/ 272 w 329"/>
                <a:gd name="T55" fmla="*/ 118 h 146"/>
                <a:gd name="T56" fmla="*/ 260 w 329"/>
                <a:gd name="T57" fmla="*/ 115 h 146"/>
                <a:gd name="T58" fmla="*/ 246 w 329"/>
                <a:gd name="T59" fmla="*/ 112 h 146"/>
                <a:gd name="T60" fmla="*/ 231 w 329"/>
                <a:gd name="T61" fmla="*/ 108 h 146"/>
                <a:gd name="T62" fmla="*/ 214 w 329"/>
                <a:gd name="T63" fmla="*/ 103 h 146"/>
                <a:gd name="T64" fmla="*/ 197 w 329"/>
                <a:gd name="T65" fmla="*/ 97 h 146"/>
                <a:gd name="T66" fmla="*/ 178 w 329"/>
                <a:gd name="T67" fmla="*/ 90 h 146"/>
                <a:gd name="T68" fmla="*/ 157 w 329"/>
                <a:gd name="T69" fmla="*/ 82 h 146"/>
                <a:gd name="T70" fmla="*/ 135 w 329"/>
                <a:gd name="T71" fmla="*/ 72 h 146"/>
                <a:gd name="T72" fmla="*/ 111 w 329"/>
                <a:gd name="T73" fmla="*/ 60 h 146"/>
                <a:gd name="T74" fmla="*/ 86 w 329"/>
                <a:gd name="T75" fmla="*/ 48 h 146"/>
                <a:gd name="T76" fmla="*/ 60 w 329"/>
                <a:gd name="T77" fmla="*/ 34 h 146"/>
                <a:gd name="T78" fmla="*/ 31 w 329"/>
                <a:gd name="T79" fmla="*/ 18 h 146"/>
                <a:gd name="T80" fmla="*/ 0 w 329"/>
                <a:gd name="T8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46">
                  <a:moveTo>
                    <a:pt x="0" y="0"/>
                  </a:moveTo>
                  <a:lnTo>
                    <a:pt x="2" y="1"/>
                  </a:lnTo>
                  <a:lnTo>
                    <a:pt x="5" y="4"/>
                  </a:lnTo>
                  <a:lnTo>
                    <a:pt x="12" y="10"/>
                  </a:lnTo>
                  <a:lnTo>
                    <a:pt x="20" y="16"/>
                  </a:lnTo>
                  <a:lnTo>
                    <a:pt x="31" y="25"/>
                  </a:lnTo>
                  <a:lnTo>
                    <a:pt x="43" y="34"/>
                  </a:lnTo>
                  <a:lnTo>
                    <a:pt x="60" y="45"/>
                  </a:lnTo>
                  <a:lnTo>
                    <a:pt x="78" y="56"/>
                  </a:lnTo>
                  <a:lnTo>
                    <a:pt x="99" y="69"/>
                  </a:lnTo>
                  <a:lnTo>
                    <a:pt x="123" y="81"/>
                  </a:lnTo>
                  <a:lnTo>
                    <a:pt x="148" y="93"/>
                  </a:lnTo>
                  <a:lnTo>
                    <a:pt x="177" y="104"/>
                  </a:lnTo>
                  <a:lnTo>
                    <a:pt x="207" y="116"/>
                  </a:lnTo>
                  <a:lnTo>
                    <a:pt x="240" y="126"/>
                  </a:lnTo>
                  <a:lnTo>
                    <a:pt x="275" y="136"/>
                  </a:lnTo>
                  <a:lnTo>
                    <a:pt x="314" y="146"/>
                  </a:lnTo>
                  <a:lnTo>
                    <a:pt x="315" y="146"/>
                  </a:lnTo>
                  <a:lnTo>
                    <a:pt x="319" y="145"/>
                  </a:lnTo>
                  <a:lnTo>
                    <a:pt x="324" y="143"/>
                  </a:lnTo>
                  <a:lnTo>
                    <a:pt x="328" y="140"/>
                  </a:lnTo>
                  <a:lnTo>
                    <a:pt x="329" y="137"/>
                  </a:lnTo>
                  <a:lnTo>
                    <a:pt x="326" y="133"/>
                  </a:lnTo>
                  <a:lnTo>
                    <a:pt x="318" y="129"/>
                  </a:lnTo>
                  <a:lnTo>
                    <a:pt x="304" y="125"/>
                  </a:lnTo>
                  <a:lnTo>
                    <a:pt x="295" y="123"/>
                  </a:lnTo>
                  <a:lnTo>
                    <a:pt x="285" y="121"/>
                  </a:lnTo>
                  <a:lnTo>
                    <a:pt x="272" y="118"/>
                  </a:lnTo>
                  <a:lnTo>
                    <a:pt x="260" y="115"/>
                  </a:lnTo>
                  <a:lnTo>
                    <a:pt x="246" y="112"/>
                  </a:lnTo>
                  <a:lnTo>
                    <a:pt x="231" y="108"/>
                  </a:lnTo>
                  <a:lnTo>
                    <a:pt x="214" y="103"/>
                  </a:lnTo>
                  <a:lnTo>
                    <a:pt x="197" y="97"/>
                  </a:lnTo>
                  <a:lnTo>
                    <a:pt x="178" y="90"/>
                  </a:lnTo>
                  <a:lnTo>
                    <a:pt x="157" y="82"/>
                  </a:lnTo>
                  <a:lnTo>
                    <a:pt x="135" y="72"/>
                  </a:lnTo>
                  <a:lnTo>
                    <a:pt x="111" y="60"/>
                  </a:lnTo>
                  <a:lnTo>
                    <a:pt x="86" y="48"/>
                  </a:lnTo>
                  <a:lnTo>
                    <a:pt x="60" y="34"/>
                  </a:lnTo>
                  <a:lnTo>
                    <a:pt x="31" y="18"/>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02"/>
            <p:cNvSpPr>
              <a:spLocks/>
            </p:cNvSpPr>
            <p:nvPr/>
          </p:nvSpPr>
          <p:spPr bwMode="auto">
            <a:xfrm>
              <a:off x="638175" y="3164681"/>
              <a:ext cx="68263" cy="595312"/>
            </a:xfrm>
            <a:custGeom>
              <a:avLst/>
              <a:gdLst>
                <a:gd name="T0" fmla="*/ 6 w 128"/>
                <a:gd name="T1" fmla="*/ 5 h 750"/>
                <a:gd name="T2" fmla="*/ 8 w 128"/>
                <a:gd name="T3" fmla="*/ 10 h 750"/>
                <a:gd name="T4" fmla="*/ 15 w 128"/>
                <a:gd name="T5" fmla="*/ 24 h 750"/>
                <a:gd name="T6" fmla="*/ 25 w 128"/>
                <a:gd name="T7" fmla="*/ 45 h 750"/>
                <a:gd name="T8" fmla="*/ 38 w 128"/>
                <a:gd name="T9" fmla="*/ 74 h 750"/>
                <a:gd name="T10" fmla="*/ 51 w 128"/>
                <a:gd name="T11" fmla="*/ 110 h 750"/>
                <a:gd name="T12" fmla="*/ 65 w 128"/>
                <a:gd name="T13" fmla="*/ 151 h 750"/>
                <a:gd name="T14" fmla="*/ 79 w 128"/>
                <a:gd name="T15" fmla="*/ 199 h 750"/>
                <a:gd name="T16" fmla="*/ 90 w 128"/>
                <a:gd name="T17" fmla="*/ 251 h 750"/>
                <a:gd name="T18" fmla="*/ 99 w 128"/>
                <a:gd name="T19" fmla="*/ 306 h 750"/>
                <a:gd name="T20" fmla="*/ 104 w 128"/>
                <a:gd name="T21" fmla="*/ 366 h 750"/>
                <a:gd name="T22" fmla="*/ 104 w 128"/>
                <a:gd name="T23" fmla="*/ 428 h 750"/>
                <a:gd name="T24" fmla="*/ 100 w 128"/>
                <a:gd name="T25" fmla="*/ 491 h 750"/>
                <a:gd name="T26" fmla="*/ 88 w 128"/>
                <a:gd name="T27" fmla="*/ 556 h 750"/>
                <a:gd name="T28" fmla="*/ 67 w 128"/>
                <a:gd name="T29" fmla="*/ 622 h 750"/>
                <a:gd name="T30" fmla="*/ 39 w 128"/>
                <a:gd name="T31" fmla="*/ 686 h 750"/>
                <a:gd name="T32" fmla="*/ 0 w 128"/>
                <a:gd name="T33" fmla="*/ 750 h 750"/>
                <a:gd name="T34" fmla="*/ 3 w 128"/>
                <a:gd name="T35" fmla="*/ 747 h 750"/>
                <a:gd name="T36" fmla="*/ 11 w 128"/>
                <a:gd name="T37" fmla="*/ 737 h 750"/>
                <a:gd name="T38" fmla="*/ 24 w 128"/>
                <a:gd name="T39" fmla="*/ 721 h 750"/>
                <a:gd name="T40" fmla="*/ 38 w 128"/>
                <a:gd name="T41" fmla="*/ 700 h 750"/>
                <a:gd name="T42" fmla="*/ 54 w 128"/>
                <a:gd name="T43" fmla="*/ 671 h 750"/>
                <a:gd name="T44" fmla="*/ 72 w 128"/>
                <a:gd name="T45" fmla="*/ 638 h 750"/>
                <a:gd name="T46" fmla="*/ 89 w 128"/>
                <a:gd name="T47" fmla="*/ 598 h 750"/>
                <a:gd name="T48" fmla="*/ 104 w 128"/>
                <a:gd name="T49" fmla="*/ 555 h 750"/>
                <a:gd name="T50" fmla="*/ 117 w 128"/>
                <a:gd name="T51" fmla="*/ 505 h 750"/>
                <a:gd name="T52" fmla="*/ 125 w 128"/>
                <a:gd name="T53" fmla="*/ 450 h 750"/>
                <a:gd name="T54" fmla="*/ 128 w 128"/>
                <a:gd name="T55" fmla="*/ 391 h 750"/>
                <a:gd name="T56" fmla="*/ 126 w 128"/>
                <a:gd name="T57" fmla="*/ 329 h 750"/>
                <a:gd name="T58" fmla="*/ 117 w 128"/>
                <a:gd name="T59" fmla="*/ 261 h 750"/>
                <a:gd name="T60" fmla="*/ 99 w 128"/>
                <a:gd name="T61" fmla="*/ 189 h 750"/>
                <a:gd name="T62" fmla="*/ 71 w 128"/>
                <a:gd name="T63" fmla="*/ 113 h 750"/>
                <a:gd name="T64" fmla="*/ 33 w 128"/>
                <a:gd name="T65" fmla="*/ 34 h 750"/>
                <a:gd name="T66" fmla="*/ 32 w 128"/>
                <a:gd name="T67" fmla="*/ 26 h 750"/>
                <a:gd name="T68" fmla="*/ 26 w 128"/>
                <a:gd name="T69" fmla="*/ 10 h 750"/>
                <a:gd name="T70" fmla="*/ 17 w 128"/>
                <a:gd name="T71" fmla="*/ 0 h 750"/>
                <a:gd name="T72" fmla="*/ 6 w 128"/>
                <a:gd name="T73" fmla="*/ 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750">
                  <a:moveTo>
                    <a:pt x="6" y="5"/>
                  </a:moveTo>
                  <a:lnTo>
                    <a:pt x="8" y="10"/>
                  </a:lnTo>
                  <a:lnTo>
                    <a:pt x="15" y="24"/>
                  </a:lnTo>
                  <a:lnTo>
                    <a:pt x="25" y="45"/>
                  </a:lnTo>
                  <a:lnTo>
                    <a:pt x="38" y="74"/>
                  </a:lnTo>
                  <a:lnTo>
                    <a:pt x="51" y="110"/>
                  </a:lnTo>
                  <a:lnTo>
                    <a:pt x="65" y="151"/>
                  </a:lnTo>
                  <a:lnTo>
                    <a:pt x="79" y="199"/>
                  </a:lnTo>
                  <a:lnTo>
                    <a:pt x="90" y="251"/>
                  </a:lnTo>
                  <a:lnTo>
                    <a:pt x="99" y="306"/>
                  </a:lnTo>
                  <a:lnTo>
                    <a:pt x="104" y="366"/>
                  </a:lnTo>
                  <a:lnTo>
                    <a:pt x="104" y="428"/>
                  </a:lnTo>
                  <a:lnTo>
                    <a:pt x="100" y="491"/>
                  </a:lnTo>
                  <a:lnTo>
                    <a:pt x="88" y="556"/>
                  </a:lnTo>
                  <a:lnTo>
                    <a:pt x="67" y="622"/>
                  </a:lnTo>
                  <a:lnTo>
                    <a:pt x="39" y="686"/>
                  </a:lnTo>
                  <a:lnTo>
                    <a:pt x="0" y="750"/>
                  </a:lnTo>
                  <a:lnTo>
                    <a:pt x="3" y="747"/>
                  </a:lnTo>
                  <a:lnTo>
                    <a:pt x="11" y="737"/>
                  </a:lnTo>
                  <a:lnTo>
                    <a:pt x="24" y="721"/>
                  </a:lnTo>
                  <a:lnTo>
                    <a:pt x="38" y="700"/>
                  </a:lnTo>
                  <a:lnTo>
                    <a:pt x="54" y="671"/>
                  </a:lnTo>
                  <a:lnTo>
                    <a:pt x="72" y="638"/>
                  </a:lnTo>
                  <a:lnTo>
                    <a:pt x="89" y="598"/>
                  </a:lnTo>
                  <a:lnTo>
                    <a:pt x="104" y="555"/>
                  </a:lnTo>
                  <a:lnTo>
                    <a:pt x="117" y="505"/>
                  </a:lnTo>
                  <a:lnTo>
                    <a:pt x="125" y="450"/>
                  </a:lnTo>
                  <a:lnTo>
                    <a:pt x="128" y="391"/>
                  </a:lnTo>
                  <a:lnTo>
                    <a:pt x="126" y="329"/>
                  </a:lnTo>
                  <a:lnTo>
                    <a:pt x="117" y="261"/>
                  </a:lnTo>
                  <a:lnTo>
                    <a:pt x="99" y="189"/>
                  </a:lnTo>
                  <a:lnTo>
                    <a:pt x="71" y="113"/>
                  </a:lnTo>
                  <a:lnTo>
                    <a:pt x="33" y="34"/>
                  </a:lnTo>
                  <a:lnTo>
                    <a:pt x="32" y="26"/>
                  </a:lnTo>
                  <a:lnTo>
                    <a:pt x="26" y="10"/>
                  </a:lnTo>
                  <a:lnTo>
                    <a:pt x="17" y="0"/>
                  </a:lnTo>
                  <a:lnTo>
                    <a:pt x="6" y="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03"/>
            <p:cNvSpPr>
              <a:spLocks/>
            </p:cNvSpPr>
            <p:nvPr/>
          </p:nvSpPr>
          <p:spPr bwMode="auto">
            <a:xfrm>
              <a:off x="577850" y="2691606"/>
              <a:ext cx="107950" cy="77787"/>
            </a:xfrm>
            <a:custGeom>
              <a:avLst/>
              <a:gdLst>
                <a:gd name="T0" fmla="*/ 0 w 205"/>
                <a:gd name="T1" fmla="*/ 0 h 99"/>
                <a:gd name="T2" fmla="*/ 1 w 205"/>
                <a:gd name="T3" fmla="*/ 2 h 99"/>
                <a:gd name="T4" fmla="*/ 7 w 205"/>
                <a:gd name="T5" fmla="*/ 7 h 99"/>
                <a:gd name="T6" fmla="*/ 17 w 205"/>
                <a:gd name="T7" fmla="*/ 13 h 99"/>
                <a:gd name="T8" fmla="*/ 28 w 205"/>
                <a:gd name="T9" fmla="*/ 20 h 99"/>
                <a:gd name="T10" fmla="*/ 42 w 205"/>
                <a:gd name="T11" fmla="*/ 29 h 99"/>
                <a:gd name="T12" fmla="*/ 57 w 205"/>
                <a:gd name="T13" fmla="*/ 36 h 99"/>
                <a:gd name="T14" fmla="*/ 75 w 205"/>
                <a:gd name="T15" fmla="*/ 43 h 99"/>
                <a:gd name="T16" fmla="*/ 93 w 205"/>
                <a:gd name="T17" fmla="*/ 49 h 99"/>
                <a:gd name="T18" fmla="*/ 112 w 205"/>
                <a:gd name="T19" fmla="*/ 53 h 99"/>
                <a:gd name="T20" fmla="*/ 130 w 205"/>
                <a:gd name="T21" fmla="*/ 57 h 99"/>
                <a:gd name="T22" fmla="*/ 147 w 205"/>
                <a:gd name="T23" fmla="*/ 60 h 99"/>
                <a:gd name="T24" fmla="*/ 162 w 205"/>
                <a:gd name="T25" fmla="*/ 64 h 99"/>
                <a:gd name="T26" fmla="*/ 176 w 205"/>
                <a:gd name="T27" fmla="*/ 69 h 99"/>
                <a:gd name="T28" fmla="*/ 189 w 205"/>
                <a:gd name="T29" fmla="*/ 76 h 99"/>
                <a:gd name="T30" fmla="*/ 198 w 205"/>
                <a:gd name="T31" fmla="*/ 87 h 99"/>
                <a:gd name="T32" fmla="*/ 205 w 205"/>
                <a:gd name="T33" fmla="*/ 99 h 99"/>
                <a:gd name="T34" fmla="*/ 205 w 205"/>
                <a:gd name="T35" fmla="*/ 98 h 99"/>
                <a:gd name="T36" fmla="*/ 205 w 205"/>
                <a:gd name="T37" fmla="*/ 94 h 99"/>
                <a:gd name="T38" fmla="*/ 204 w 205"/>
                <a:gd name="T39" fmla="*/ 88 h 99"/>
                <a:gd name="T40" fmla="*/ 198 w 205"/>
                <a:gd name="T41" fmla="*/ 79 h 99"/>
                <a:gd name="T42" fmla="*/ 186 w 205"/>
                <a:gd name="T43" fmla="*/ 71 h 99"/>
                <a:gd name="T44" fmla="*/ 168 w 205"/>
                <a:gd name="T45" fmla="*/ 62 h 99"/>
                <a:gd name="T46" fmla="*/ 140 w 205"/>
                <a:gd name="T47" fmla="*/ 53 h 99"/>
                <a:gd name="T48" fmla="*/ 103 w 205"/>
                <a:gd name="T49" fmla="*/ 45 h 99"/>
                <a:gd name="T50" fmla="*/ 101 w 205"/>
                <a:gd name="T51" fmla="*/ 45 h 99"/>
                <a:gd name="T52" fmla="*/ 94 w 205"/>
                <a:gd name="T53" fmla="*/ 43 h 99"/>
                <a:gd name="T54" fmla="*/ 86 w 205"/>
                <a:gd name="T55" fmla="*/ 41 h 99"/>
                <a:gd name="T56" fmla="*/ 74 w 205"/>
                <a:gd name="T57" fmla="*/ 37 h 99"/>
                <a:gd name="T58" fmla="*/ 58 w 205"/>
                <a:gd name="T59" fmla="*/ 32 h 99"/>
                <a:gd name="T60" fmla="*/ 42 w 205"/>
                <a:gd name="T61" fmla="*/ 24 h 99"/>
                <a:gd name="T62" fmla="*/ 22 w 205"/>
                <a:gd name="T63" fmla="*/ 14 h 99"/>
                <a:gd name="T64" fmla="*/ 0 w 205"/>
                <a:gd name="T6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99">
                  <a:moveTo>
                    <a:pt x="0" y="0"/>
                  </a:moveTo>
                  <a:lnTo>
                    <a:pt x="1" y="2"/>
                  </a:lnTo>
                  <a:lnTo>
                    <a:pt x="7" y="7"/>
                  </a:lnTo>
                  <a:lnTo>
                    <a:pt x="17" y="13"/>
                  </a:lnTo>
                  <a:lnTo>
                    <a:pt x="28" y="20"/>
                  </a:lnTo>
                  <a:lnTo>
                    <a:pt x="42" y="29"/>
                  </a:lnTo>
                  <a:lnTo>
                    <a:pt x="57" y="36"/>
                  </a:lnTo>
                  <a:lnTo>
                    <a:pt x="75" y="43"/>
                  </a:lnTo>
                  <a:lnTo>
                    <a:pt x="93" y="49"/>
                  </a:lnTo>
                  <a:lnTo>
                    <a:pt x="112" y="53"/>
                  </a:lnTo>
                  <a:lnTo>
                    <a:pt x="130" y="57"/>
                  </a:lnTo>
                  <a:lnTo>
                    <a:pt x="147" y="60"/>
                  </a:lnTo>
                  <a:lnTo>
                    <a:pt x="162" y="64"/>
                  </a:lnTo>
                  <a:lnTo>
                    <a:pt x="176" y="69"/>
                  </a:lnTo>
                  <a:lnTo>
                    <a:pt x="189" y="76"/>
                  </a:lnTo>
                  <a:lnTo>
                    <a:pt x="198" y="87"/>
                  </a:lnTo>
                  <a:lnTo>
                    <a:pt x="205" y="99"/>
                  </a:lnTo>
                  <a:lnTo>
                    <a:pt x="205" y="98"/>
                  </a:lnTo>
                  <a:lnTo>
                    <a:pt x="205" y="94"/>
                  </a:lnTo>
                  <a:lnTo>
                    <a:pt x="204" y="88"/>
                  </a:lnTo>
                  <a:lnTo>
                    <a:pt x="198" y="79"/>
                  </a:lnTo>
                  <a:lnTo>
                    <a:pt x="186" y="71"/>
                  </a:lnTo>
                  <a:lnTo>
                    <a:pt x="168" y="62"/>
                  </a:lnTo>
                  <a:lnTo>
                    <a:pt x="140" y="53"/>
                  </a:lnTo>
                  <a:lnTo>
                    <a:pt x="103" y="45"/>
                  </a:lnTo>
                  <a:lnTo>
                    <a:pt x="101" y="45"/>
                  </a:lnTo>
                  <a:lnTo>
                    <a:pt x="94" y="43"/>
                  </a:lnTo>
                  <a:lnTo>
                    <a:pt x="86" y="41"/>
                  </a:lnTo>
                  <a:lnTo>
                    <a:pt x="74" y="37"/>
                  </a:lnTo>
                  <a:lnTo>
                    <a:pt x="58" y="32"/>
                  </a:lnTo>
                  <a:lnTo>
                    <a:pt x="42" y="24"/>
                  </a:lnTo>
                  <a:lnTo>
                    <a:pt x="22" y="14"/>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06" name="Group 2105"/>
          <p:cNvGrpSpPr/>
          <p:nvPr/>
        </p:nvGrpSpPr>
        <p:grpSpPr>
          <a:xfrm>
            <a:off x="4638675" y="3833151"/>
            <a:ext cx="2400300" cy="2243795"/>
            <a:chOff x="4638675" y="2406401"/>
            <a:chExt cx="2400300" cy="2243795"/>
          </a:xfrm>
        </p:grpSpPr>
        <p:cxnSp>
          <p:nvCxnSpPr>
            <p:cNvPr id="2105" name="Straight Connector 2104"/>
            <p:cNvCxnSpPr/>
            <p:nvPr/>
          </p:nvCxnSpPr>
          <p:spPr>
            <a:xfrm>
              <a:off x="4638675" y="2406401"/>
              <a:ext cx="0" cy="224179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038975" y="2408397"/>
              <a:ext cx="0" cy="224179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4944981" y="4161209"/>
            <a:ext cx="1835724" cy="1526965"/>
            <a:chOff x="1044341" y="2554799"/>
            <a:chExt cx="7613884" cy="1526965"/>
          </a:xfrm>
        </p:grpSpPr>
        <p:sp>
          <p:nvSpPr>
            <p:cNvPr id="236" name="Rectangle 3"/>
            <p:cNvSpPr/>
            <p:nvPr/>
          </p:nvSpPr>
          <p:spPr bwMode="auto">
            <a:xfrm>
              <a:off x="1044341" y="3738827"/>
              <a:ext cx="7613884" cy="3429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Hardware</a:t>
              </a:r>
            </a:p>
          </p:txBody>
        </p:sp>
        <p:sp>
          <p:nvSpPr>
            <p:cNvPr id="233" name="Rectangle 232"/>
            <p:cNvSpPr/>
            <p:nvPr/>
          </p:nvSpPr>
          <p:spPr>
            <a:xfrm>
              <a:off x="1044341" y="3393118"/>
              <a:ext cx="7613884" cy="3406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t>Operating System</a:t>
              </a:r>
            </a:p>
          </p:txBody>
        </p:sp>
        <p:sp>
          <p:nvSpPr>
            <p:cNvPr id="234" name="Rectangle 233"/>
            <p:cNvSpPr/>
            <p:nvPr/>
          </p:nvSpPr>
          <p:spPr>
            <a:xfrm>
              <a:off x="1044341" y="2554799"/>
              <a:ext cx="7613884" cy="83284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1600"/>
                <a:t>Middleware</a:t>
              </a:r>
            </a:p>
          </p:txBody>
        </p:sp>
        <p:sp>
          <p:nvSpPr>
            <p:cNvPr id="235" name="Rounded Rectangle 234"/>
            <p:cNvSpPr/>
            <p:nvPr/>
          </p:nvSpPr>
          <p:spPr>
            <a:xfrm>
              <a:off x="1294455" y="2669099"/>
              <a:ext cx="7086128" cy="387802"/>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600" dirty="0"/>
                <a:t>Application</a:t>
              </a:r>
            </a:p>
          </p:txBody>
        </p:sp>
      </p:grpSp>
      <p:grpSp>
        <p:nvGrpSpPr>
          <p:cNvPr id="238" name="Group 237"/>
          <p:cNvGrpSpPr/>
          <p:nvPr/>
        </p:nvGrpSpPr>
        <p:grpSpPr>
          <a:xfrm>
            <a:off x="7170396" y="4144733"/>
            <a:ext cx="1835724" cy="1526965"/>
            <a:chOff x="1044341" y="2554799"/>
            <a:chExt cx="7613884" cy="1526965"/>
          </a:xfrm>
        </p:grpSpPr>
        <p:sp>
          <p:nvSpPr>
            <p:cNvPr id="258" name="Rectangle 3"/>
            <p:cNvSpPr/>
            <p:nvPr/>
          </p:nvSpPr>
          <p:spPr bwMode="auto">
            <a:xfrm>
              <a:off x="1044341" y="3738827"/>
              <a:ext cx="7613884" cy="3429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t>Hardware</a:t>
              </a:r>
            </a:p>
          </p:txBody>
        </p:sp>
        <p:sp>
          <p:nvSpPr>
            <p:cNvPr id="240" name="Rectangle 239"/>
            <p:cNvSpPr/>
            <p:nvPr/>
          </p:nvSpPr>
          <p:spPr>
            <a:xfrm>
              <a:off x="1044341" y="3393118"/>
              <a:ext cx="7613884" cy="3406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t>Operating System</a:t>
              </a:r>
            </a:p>
          </p:txBody>
        </p:sp>
        <p:sp>
          <p:nvSpPr>
            <p:cNvPr id="256" name="Rectangle 255"/>
            <p:cNvSpPr/>
            <p:nvPr/>
          </p:nvSpPr>
          <p:spPr>
            <a:xfrm>
              <a:off x="1044341" y="2554799"/>
              <a:ext cx="7613884" cy="83284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1600"/>
                <a:t>Middleware</a:t>
              </a:r>
            </a:p>
          </p:txBody>
        </p:sp>
        <p:sp>
          <p:nvSpPr>
            <p:cNvPr id="257" name="Rounded Rectangle 256"/>
            <p:cNvSpPr/>
            <p:nvPr/>
          </p:nvSpPr>
          <p:spPr>
            <a:xfrm>
              <a:off x="1294455" y="2669099"/>
              <a:ext cx="7086128" cy="410628"/>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600" dirty="0"/>
                <a:t>Application</a:t>
              </a:r>
            </a:p>
          </p:txBody>
        </p:sp>
      </p:grpSp>
    </p:spTree>
    <p:extLst>
      <p:ext uri="{BB962C8B-B14F-4D97-AF65-F5344CB8AC3E}">
        <p14:creationId xmlns:p14="http://schemas.microsoft.com/office/powerpoint/2010/main" val="17450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Based </a:t>
            </a:r>
            <a:r>
              <a:rPr lang="en-US" dirty="0"/>
              <a:t>on Workload Ratio</a:t>
            </a:r>
            <a:br>
              <a:rPr lang="en-US" dirty="0"/>
            </a:br>
            <a:r>
              <a:rPr lang="en-US" dirty="0"/>
              <a:t>Integrals: </a:t>
            </a:r>
            <a:r>
              <a:rPr lang="en-US" dirty="0" err="1" smtClean="0"/>
              <a:t>I</a:t>
            </a:r>
            <a:r>
              <a:rPr lang="en-US" baseline="-25000" dirty="0" err="1" smtClean="0"/>
              <a:t>intBase</a:t>
            </a:r>
            <a:r>
              <a:rPr lang="en-US" dirty="0" smtClean="0"/>
              <a:t> </a:t>
            </a:r>
            <a:r>
              <a:rPr lang="en-US" dirty="0"/>
              <a:t>and </a:t>
            </a:r>
            <a:r>
              <a:rPr lang="en-US" dirty="0" err="1" smtClean="0"/>
              <a:t>I</a:t>
            </a:r>
            <a:r>
              <a:rPr lang="en-US" baseline="-25000" dirty="0" err="1" smtClean="0"/>
              <a:t>intFree</a:t>
            </a:r>
            <a:r>
              <a:rPr lang="en-US" dirty="0" smtClean="0"/>
              <a:t> </a:t>
            </a:r>
            <a:endParaRPr lang="en-US" dirty="0"/>
          </a:p>
        </p:txBody>
      </p:sp>
      <p:sp>
        <p:nvSpPr>
          <p:cNvPr id="10" name="Rectangle 9"/>
          <p:cNvSpPr/>
          <p:nvPr/>
        </p:nvSpPr>
        <p:spPr>
          <a:xfrm>
            <a:off x="1005840" y="4885038"/>
            <a:ext cx="7376160" cy="1522002"/>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Perfectly Isolated = 1</a:t>
            </a:r>
          </a:p>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Non-Isolated 	  = 0</a:t>
            </a:r>
          </a:p>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Answers Q3: 	     </a:t>
            </a:r>
            <a:r>
              <a:rPr lang="en-US" b="1" kern="0" dirty="0" smtClean="0">
                <a:ea typeface="Arial Unicode MS" pitchFamily="34" charset="-128"/>
                <a:cs typeface="Arial Unicode MS" pitchFamily="34" charset="-128"/>
              </a:rPr>
              <a:t>How much </a:t>
            </a:r>
            <a:r>
              <a:rPr lang="en-US" b="1" kern="0" dirty="0">
                <a:ea typeface="Arial Unicode MS" pitchFamily="34" charset="-128"/>
                <a:cs typeface="Arial Unicode MS" pitchFamily="34" charset="-128"/>
              </a:rPr>
              <a:t>potential </a:t>
            </a:r>
            <a:r>
              <a:rPr lang="en-US" b="1" kern="0" dirty="0" smtClean="0">
                <a:ea typeface="Arial Unicode MS" pitchFamily="34" charset="-128"/>
                <a:cs typeface="Arial Unicode MS" pitchFamily="34" charset="-128"/>
              </a:rPr>
              <a:t>has the isolation method 		     to improve.</a:t>
            </a:r>
            <a:endParaRPr lang="en-US" b="1" kern="0" dirty="0">
              <a:ea typeface="Arial Unicode MS" pitchFamily="34" charset="-128"/>
              <a:cs typeface="Arial Unicode MS" pitchFamily="34" charset="-128"/>
            </a:endParaRPr>
          </a:p>
        </p:txBody>
      </p:sp>
      <p:sp>
        <p:nvSpPr>
          <p:cNvPr id="7" name="TextBox 6"/>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
        <p:nvSpPr>
          <p:cNvPr id="3" name="Rectangle 2"/>
          <p:cNvSpPr/>
          <p:nvPr/>
        </p:nvSpPr>
        <p:spPr>
          <a:xfrm>
            <a:off x="7007379" y="3771054"/>
            <a:ext cx="2169570" cy="584775"/>
          </a:xfrm>
          <a:prstGeom prst="rect">
            <a:avLst/>
          </a:prstGeom>
        </p:spPr>
        <p:txBody>
          <a:bodyPr wrap="square">
            <a:spAutoFit/>
          </a:bodyPr>
          <a:lstStyle/>
          <a:p>
            <a:r>
              <a:rPr lang="en-US" sz="1600" dirty="0" smtClean="0"/>
              <a:t>Areas within </a:t>
            </a:r>
            <a:r>
              <a:rPr lang="en-US" sz="1600" dirty="0" err="1" smtClean="0"/>
              <a:t>W</a:t>
            </a:r>
            <a:r>
              <a:rPr lang="en-US" sz="1600" baseline="-25000" dirty="0" err="1" smtClean="0"/>
              <a:t>d</a:t>
            </a:r>
            <a:r>
              <a:rPr lang="en-US" sz="1600" baseline="-40000" dirty="0" err="1" smtClean="0"/>
              <a:t>ref</a:t>
            </a:r>
            <a:r>
              <a:rPr lang="en-US" sz="1600" dirty="0" smtClean="0"/>
              <a:t> and predefined bound.</a:t>
            </a:r>
            <a:endParaRPr lang="en-US"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6" y="1394012"/>
            <a:ext cx="3048846" cy="18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701" y="2288822"/>
            <a:ext cx="3496923" cy="88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701" y="3470202"/>
            <a:ext cx="3589092" cy="91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84951" y="2549027"/>
            <a:ext cx="1981933" cy="584775"/>
          </a:xfrm>
          <a:prstGeom prst="rect">
            <a:avLst/>
          </a:prstGeom>
        </p:spPr>
        <p:txBody>
          <a:bodyPr wrap="square">
            <a:spAutoFit/>
          </a:bodyPr>
          <a:lstStyle/>
          <a:p>
            <a:r>
              <a:rPr lang="en-US" sz="1600" dirty="0"/>
              <a:t>Areas within </a:t>
            </a:r>
            <a:r>
              <a:rPr lang="en-US" sz="1600" dirty="0" err="1"/>
              <a:t>W</a:t>
            </a:r>
            <a:r>
              <a:rPr lang="en-US" sz="1600" baseline="-25000" dirty="0" err="1"/>
              <a:t>d</a:t>
            </a:r>
            <a:r>
              <a:rPr lang="en-US" sz="1600" baseline="-40000" dirty="0" err="1"/>
              <a:t>ref</a:t>
            </a:r>
            <a:r>
              <a:rPr lang="en-US" sz="1600" dirty="0"/>
              <a:t> and </a:t>
            </a:r>
            <a:r>
              <a:rPr lang="en-US" sz="1600" dirty="0" err="1" smtClean="0"/>
              <a:t>W</a:t>
            </a:r>
            <a:r>
              <a:rPr lang="en-US" sz="1600" baseline="-25000" dirty="0" err="1" smtClean="0"/>
              <a:t>d</a:t>
            </a:r>
            <a:r>
              <a:rPr lang="en-US" sz="1600" baseline="-40000" dirty="0" err="1" smtClean="0"/>
              <a:t>base</a:t>
            </a:r>
            <a:r>
              <a:rPr lang="en-US" sz="1600" dirty="0"/>
              <a:t>.</a:t>
            </a:r>
          </a:p>
        </p:txBody>
      </p:sp>
    </p:spTree>
    <p:extLst>
      <p:ext uri="{BB962C8B-B14F-4D97-AF65-F5344CB8AC3E}">
        <p14:creationId xmlns:p14="http://schemas.microsoft.com/office/powerpoint/2010/main" val="23414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for Performance Isolation in MT Applications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71" y="2446903"/>
            <a:ext cx="1750725" cy="215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849" y="1706880"/>
            <a:ext cx="2047862" cy="28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02" y="1493520"/>
            <a:ext cx="1954130" cy="313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516" y="1493521"/>
            <a:ext cx="1999058" cy="30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4860" y="4668381"/>
            <a:ext cx="106439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Add Delay</a:t>
            </a:r>
          </a:p>
        </p:txBody>
      </p:sp>
      <p:sp>
        <p:nvSpPr>
          <p:cNvPr id="64" name="TextBox 63"/>
          <p:cNvSpPr txBox="1"/>
          <p:nvPr/>
        </p:nvSpPr>
        <p:spPr>
          <a:xfrm>
            <a:off x="2795583" y="4689901"/>
            <a:ext cx="134652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Round Robin</a:t>
            </a:r>
          </a:p>
        </p:txBody>
      </p:sp>
      <p:sp>
        <p:nvSpPr>
          <p:cNvPr id="65" name="TextBox 64"/>
          <p:cNvSpPr txBox="1"/>
          <p:nvPr/>
        </p:nvSpPr>
        <p:spPr>
          <a:xfrm>
            <a:off x="5043274" y="4702461"/>
            <a:ext cx="84638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Blacklist</a:t>
            </a:r>
          </a:p>
        </p:txBody>
      </p:sp>
      <p:sp>
        <p:nvSpPr>
          <p:cNvPr id="66" name="TextBox 65"/>
          <p:cNvSpPr txBox="1"/>
          <p:nvPr/>
        </p:nvSpPr>
        <p:spPr>
          <a:xfrm>
            <a:off x="6582572" y="4707902"/>
            <a:ext cx="237244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Separate Thread Pools</a:t>
            </a:r>
          </a:p>
        </p:txBody>
      </p:sp>
      <p:sp>
        <p:nvSpPr>
          <p:cNvPr id="11" name="TextBox 10"/>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a:t>
            </a:r>
            <a:r>
              <a:rPr lang="en-US" sz="1300" b="1" kern="0" dirty="0" smtClean="0">
                <a:solidFill>
                  <a:schemeClr val="bg1"/>
                </a:solidFill>
                <a:ea typeface="Arial Unicode MS" pitchFamily="34" charset="-128"/>
                <a:cs typeface="Arial Unicode MS" pitchFamily="34" charset="-128"/>
              </a:rPr>
              <a:t>Isolation Methods</a:t>
            </a:r>
            <a:r>
              <a:rPr lang="en-US" sz="1300" kern="0" dirty="0" smtClean="0">
                <a:solidFill>
                  <a:schemeClr val="bg1"/>
                </a:solidFill>
                <a:ea typeface="Arial Unicode MS" pitchFamily="34" charset="-128"/>
                <a:cs typeface="Arial Unicode MS" pitchFamily="34" charset="-128"/>
              </a:rPr>
              <a:t>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2793829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Workload </a:t>
            </a:r>
            <a:r>
              <a:rPr lang="en-US" dirty="0" err="1" smtClean="0"/>
              <a:t>QoS</a:t>
            </a:r>
            <a:r>
              <a:rPr lang="en-US" dirty="0" smtClean="0"/>
              <a:t> Based Metrics</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775" y="1465187"/>
            <a:ext cx="4302999" cy="362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a:t>
            </a:r>
            <a:r>
              <a:rPr lang="en-US" sz="1300" b="1" kern="0" dirty="0" smtClean="0">
                <a:solidFill>
                  <a:schemeClr val="bg1"/>
                </a:solidFill>
                <a:ea typeface="Arial Unicode MS" pitchFamily="34" charset="-128"/>
                <a:cs typeface="Arial Unicode MS" pitchFamily="34" charset="-128"/>
              </a:rPr>
              <a:t>Isolation Methods</a:t>
            </a:r>
            <a:r>
              <a:rPr lang="en-US" sz="1300" kern="0" dirty="0" smtClean="0">
                <a:solidFill>
                  <a:schemeClr val="bg1"/>
                </a:solidFill>
                <a:ea typeface="Arial Unicode MS" pitchFamily="34" charset="-128"/>
                <a:cs typeface="Arial Unicode MS" pitchFamily="34" charset="-128"/>
              </a:rPr>
              <a:t>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005" y="3787611"/>
            <a:ext cx="3790340" cy="220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764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Workload Ratio Based Metrics</a:t>
            </a:r>
            <a:endParaRPr lang="en-US"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0035" y="1516517"/>
            <a:ext cx="6596812" cy="224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gray">
          <a:xfrm>
            <a:off x="3306718" y="1816223"/>
            <a:ext cx="1065257" cy="1871444"/>
          </a:xfrm>
          <a:prstGeom prst="rect">
            <a:avLst/>
          </a:prstGeom>
          <a:solidFill>
            <a:srgbClr val="FFFFFF">
              <a:alpha val="89804"/>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TextBox 8"/>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a:t>
            </a:r>
            <a:r>
              <a:rPr lang="en-US" sz="1300" b="1" kern="0" dirty="0" smtClean="0">
                <a:solidFill>
                  <a:schemeClr val="bg1"/>
                </a:solidFill>
                <a:ea typeface="Arial Unicode MS" pitchFamily="34" charset="-128"/>
                <a:cs typeface="Arial Unicode MS" pitchFamily="34" charset="-128"/>
              </a:rPr>
              <a:t>Isolation Methods</a:t>
            </a:r>
            <a:r>
              <a:rPr lang="en-US" sz="1300" kern="0" dirty="0" smtClean="0">
                <a:solidFill>
                  <a:schemeClr val="bg1"/>
                </a:solidFill>
                <a:ea typeface="Arial Unicode MS" pitchFamily="34" charset="-128"/>
                <a:cs typeface="Arial Unicode MS" pitchFamily="34" charset="-128"/>
              </a:rPr>
              <a:t>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271" y="3968255"/>
            <a:ext cx="4136074" cy="22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168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Discussion/Conclusion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55780964"/>
              </p:ext>
            </p:extLst>
          </p:nvPr>
        </p:nvGraphicFramePr>
        <p:xfrm>
          <a:off x="495300" y="1356993"/>
          <a:ext cx="7993380" cy="3144848"/>
        </p:xfrm>
        <a:graphic>
          <a:graphicData uri="http://schemas.openxmlformats.org/drawingml/2006/table">
            <a:tbl>
              <a:tblPr firstRow="1" bandRow="1">
                <a:tableStyleId>{21E4AEA4-8DFA-4A89-87EB-49C32662AFE0}</a:tableStyleId>
              </a:tblPr>
              <a:tblGrid>
                <a:gridCol w="1150620"/>
                <a:gridCol w="990600"/>
                <a:gridCol w="2385052"/>
                <a:gridCol w="3467108"/>
              </a:tblGrid>
              <a:tr h="546785">
                <a:tc>
                  <a:txBody>
                    <a:bodyPr/>
                    <a:lstStyle/>
                    <a:p>
                      <a:r>
                        <a:rPr lang="en-US" sz="1400" dirty="0" smtClean="0"/>
                        <a:t>Questions</a:t>
                      </a:r>
                      <a:endParaRPr lang="en-US" sz="1400" dirty="0"/>
                    </a:p>
                  </a:txBody>
                  <a:tcPr/>
                </a:tc>
                <a:tc>
                  <a:txBody>
                    <a:bodyPr/>
                    <a:lstStyle/>
                    <a:p>
                      <a:r>
                        <a:rPr lang="en-US" sz="1400" dirty="0" smtClean="0"/>
                        <a:t>Metrics</a:t>
                      </a:r>
                      <a:endParaRPr lang="en-US" sz="1400" dirty="0"/>
                    </a:p>
                  </a:txBody>
                  <a:tcPr/>
                </a:tc>
                <a:tc>
                  <a:txBody>
                    <a:bodyPr/>
                    <a:lstStyle/>
                    <a:p>
                      <a:r>
                        <a:rPr lang="en-US" sz="1400" dirty="0" smtClean="0"/>
                        <a:t>Semantics</a:t>
                      </a:r>
                      <a:endParaRPr lang="en-US" sz="1400" dirty="0"/>
                    </a:p>
                  </a:txBody>
                  <a:tcPr/>
                </a:tc>
                <a:tc>
                  <a:txBody>
                    <a:bodyPr/>
                    <a:lstStyle/>
                    <a:p>
                      <a:r>
                        <a:rPr lang="en-US" sz="1400" dirty="0" smtClean="0"/>
                        <a:t>Limitations</a:t>
                      </a:r>
                      <a:endParaRPr lang="en-US" sz="1400" dirty="0"/>
                    </a:p>
                  </a:txBody>
                  <a:tcPr/>
                </a:tc>
              </a:tr>
              <a:tr h="866021">
                <a:tc>
                  <a:txBody>
                    <a:bodyPr/>
                    <a:lstStyle/>
                    <a:p>
                      <a:r>
                        <a:rPr lang="en-US" sz="1400" dirty="0" smtClean="0"/>
                        <a:t>Q1: influence</a:t>
                      </a:r>
                      <a:endParaRPr lang="en-US" sz="1400" dirty="0"/>
                    </a:p>
                  </a:txBody>
                  <a:tcPr/>
                </a:tc>
                <a:tc>
                  <a:txBody>
                    <a:bodyPr/>
                    <a:lstStyle/>
                    <a:p>
                      <a:r>
                        <a:rPr lang="en-US" sz="1400" kern="0" dirty="0" err="1" smtClean="0">
                          <a:ea typeface="Arial Unicode MS" pitchFamily="34" charset="-128"/>
                          <a:cs typeface="Arial Unicode MS" pitchFamily="34" charset="-128"/>
                        </a:rPr>
                        <a:t>I</a:t>
                      </a:r>
                      <a:r>
                        <a:rPr lang="en-US" sz="1400" kern="0" baseline="-25000" dirty="0" err="1" smtClean="0">
                          <a:ea typeface="Arial Unicode MS" pitchFamily="34" charset="-128"/>
                          <a:cs typeface="Arial Unicode MS" pitchFamily="34" charset="-128"/>
                        </a:rPr>
                        <a:t>QoS</a:t>
                      </a:r>
                      <a:endParaRPr lang="en-US" sz="1400" dirty="0"/>
                    </a:p>
                  </a:txBody>
                  <a:tcPr/>
                </a:tc>
                <a:tc>
                  <a:txBody>
                    <a:bodyPr/>
                    <a:lstStyle/>
                    <a:p>
                      <a:r>
                        <a:rPr lang="en-US" sz="1400" dirty="0" smtClean="0"/>
                        <a:t>Reduced</a:t>
                      </a:r>
                      <a:r>
                        <a:rPr lang="en-US" sz="1400" baseline="0" dirty="0" smtClean="0"/>
                        <a:t> </a:t>
                      </a:r>
                      <a:r>
                        <a:rPr lang="en-US" sz="1400" baseline="0" dirty="0" err="1" smtClean="0"/>
                        <a:t>QoS</a:t>
                      </a:r>
                      <a:r>
                        <a:rPr lang="en-US" sz="1400" baseline="0" dirty="0" smtClean="0"/>
                        <a:t> based on workload.</a:t>
                      </a:r>
                      <a:endParaRPr lang="en-US" sz="1400" dirty="0"/>
                    </a:p>
                  </a:txBody>
                  <a:tcPr/>
                </a:tc>
                <a:tc>
                  <a:txBody>
                    <a:bodyPr/>
                    <a:lstStyle/>
                    <a:p>
                      <a:r>
                        <a:rPr lang="en-US" sz="1400" dirty="0" smtClean="0"/>
                        <a:t>No ranking</a:t>
                      </a:r>
                      <a:r>
                        <a:rPr lang="en-US" sz="1400" baseline="0" dirty="0" smtClean="0"/>
                        <a:t>. Only value for isolated system is known.</a:t>
                      </a:r>
                      <a:endParaRPr lang="en-US" sz="1400" dirty="0"/>
                    </a:p>
                  </a:txBody>
                  <a:tcPr/>
                </a:tc>
              </a:tr>
              <a:tr h="866021">
                <a:tc>
                  <a:txBody>
                    <a:bodyPr/>
                    <a:lstStyle/>
                    <a:p>
                      <a:pPr marL="0" marR="0" indent="0" algn="l" defTabSz="914400" rtl="0" eaLnBrk="1" fontAlgn="base" latinLnBrk="0" hangingPunct="1">
                        <a:lnSpc>
                          <a:spcPct val="100000"/>
                        </a:lnSpc>
                        <a:spcBef>
                          <a:spcPct val="50000"/>
                        </a:spcBef>
                        <a:spcAft>
                          <a:spcPct val="0"/>
                        </a:spcAft>
                        <a:buClr>
                          <a:srgbClr val="F0AB00"/>
                        </a:buClr>
                        <a:buSzPct val="80000"/>
                        <a:buFontTx/>
                        <a:buNone/>
                        <a:tabLst/>
                        <a:defRPr/>
                      </a:pPr>
                      <a:r>
                        <a:rPr lang="en-US" sz="1400" dirty="0" smtClean="0"/>
                        <a:t>Q2: relation</a:t>
                      </a:r>
                      <a:r>
                        <a:rPr lang="en-US" sz="1400" baseline="0" dirty="0" smtClean="0"/>
                        <a:t> to non- Isolated</a:t>
                      </a:r>
                      <a:endParaRPr lang="en-US" sz="1400" kern="0" baseline="-25000" dirty="0" smtClean="0">
                        <a:ea typeface="Arial Unicode MS" pitchFamily="34" charset="-128"/>
                        <a:cs typeface="Arial Unicode MS" pitchFamily="34" charset="-128"/>
                      </a:endParaRPr>
                    </a:p>
                  </a:txBody>
                  <a:tcPr/>
                </a:tc>
                <a:tc>
                  <a:txBody>
                    <a:bodyPr/>
                    <a:lstStyle/>
                    <a:p>
                      <a:pPr fontAlgn="base">
                        <a:spcBef>
                          <a:spcPct val="50000"/>
                        </a:spcBef>
                        <a:spcAft>
                          <a:spcPct val="0"/>
                        </a:spcAft>
                        <a:buClr>
                          <a:srgbClr val="F0AB00"/>
                        </a:buClr>
                        <a:buSzPct val="80000"/>
                      </a:pPr>
                      <a:r>
                        <a:rPr lang="en-US" sz="1400" kern="0" dirty="0" err="1" smtClean="0">
                          <a:ea typeface="Arial Unicode MS" pitchFamily="34" charset="-128"/>
                          <a:cs typeface="Arial Unicode MS" pitchFamily="34" charset="-128"/>
                        </a:rPr>
                        <a:t>I</a:t>
                      </a:r>
                      <a:r>
                        <a:rPr lang="en-US" sz="1400" kern="0" baseline="-25000" dirty="0" err="1" smtClean="0">
                          <a:ea typeface="Arial Unicode MS" pitchFamily="34" charset="-128"/>
                          <a:cs typeface="Arial Unicode MS" pitchFamily="34" charset="-128"/>
                        </a:rPr>
                        <a:t>end</a:t>
                      </a:r>
                      <a:endParaRPr lang="en-US" sz="1400" kern="0" baseline="-25000" dirty="0" smtClean="0">
                        <a:ea typeface="Arial Unicode MS" pitchFamily="34" charset="-128"/>
                        <a:cs typeface="Arial Unicode MS" pitchFamily="34" charset="-128"/>
                      </a:endParaRPr>
                    </a:p>
                  </a:txBody>
                  <a:tcPr/>
                </a:tc>
                <a:tc>
                  <a:txBody>
                    <a:bodyPr/>
                    <a:lstStyle/>
                    <a:p>
                      <a:r>
                        <a:rPr lang="en-US" sz="1400" dirty="0" smtClean="0"/>
                        <a:t>How many times better than non-isolated system.</a:t>
                      </a:r>
                      <a:endParaRPr lang="en-US" sz="1400" dirty="0"/>
                    </a:p>
                  </a:txBody>
                  <a:tcPr/>
                </a:tc>
                <a:tc>
                  <a:txBody>
                    <a:bodyPr/>
                    <a:lstStyle/>
                    <a:p>
                      <a:r>
                        <a:rPr lang="en-US" sz="1400" baseline="0" dirty="0" smtClean="0"/>
                        <a:t>Not available when system is good isolated.</a:t>
                      </a:r>
                      <a:endParaRPr lang="en-US" sz="1400" dirty="0"/>
                    </a:p>
                  </a:txBody>
                  <a:tcPr/>
                </a:tc>
              </a:tr>
              <a:tr h="86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Q3: potential to</a:t>
                      </a:r>
                      <a:r>
                        <a:rPr lang="en-US" sz="1400" baseline="0" dirty="0" smtClean="0"/>
                        <a:t> improve</a:t>
                      </a:r>
                      <a:endParaRPr lang="en-US" sz="1400" kern="0" baseline="-25000" dirty="0" smtClean="0">
                        <a:ea typeface="Arial Unicode MS" pitchFamily="34" charset="-128"/>
                        <a:cs typeface="Arial Unicode MS"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smtClean="0">
                          <a:ea typeface="Arial Unicode MS" pitchFamily="34" charset="-128"/>
                          <a:cs typeface="Arial Unicode MS" pitchFamily="34" charset="-128"/>
                        </a:rPr>
                        <a:t>Integral</a:t>
                      </a:r>
                      <a:r>
                        <a:rPr lang="en-US" sz="1400" kern="0" baseline="0" dirty="0" smtClean="0">
                          <a:ea typeface="Arial Unicode MS" pitchFamily="34" charset="-128"/>
                          <a:cs typeface="Arial Unicode MS" pitchFamily="34" charset="-128"/>
                        </a:rPr>
                        <a:t> based</a:t>
                      </a:r>
                      <a:endParaRPr lang="en-US" sz="1400" kern="0" baseline="-25000" dirty="0" smtClean="0">
                        <a:ea typeface="Arial Unicode MS" pitchFamily="34" charset="-128"/>
                        <a:cs typeface="Arial Unicode MS" pitchFamily="34" charset="-128"/>
                      </a:endParaRPr>
                    </a:p>
                  </a:txBody>
                  <a:tcPr/>
                </a:tc>
                <a:tc>
                  <a:txBody>
                    <a:bodyPr/>
                    <a:lstStyle/>
                    <a:p>
                      <a:r>
                        <a:rPr lang="en-US" sz="1400" dirty="0" smtClean="0"/>
                        <a:t>Ranking within</a:t>
                      </a:r>
                      <a:r>
                        <a:rPr lang="en-US" sz="1400" baseline="0" dirty="0" smtClean="0"/>
                        <a:t> isolated/non-isolated.</a:t>
                      </a:r>
                      <a:endParaRPr lang="en-US" sz="1400" dirty="0"/>
                    </a:p>
                  </a:txBody>
                  <a:tcPr/>
                </a:tc>
                <a:tc>
                  <a:txBody>
                    <a:bodyPr/>
                    <a:lstStyle/>
                    <a:p>
                      <a:r>
                        <a:rPr lang="en-US" sz="1400" dirty="0" smtClean="0"/>
                        <a:t>Quantification</a:t>
                      </a:r>
                      <a:r>
                        <a:rPr lang="en-US" sz="1400" baseline="0" dirty="0" smtClean="0"/>
                        <a:t> needs two values.</a:t>
                      </a:r>
                      <a:endParaRPr lang="en-US" sz="1400" dirty="0"/>
                    </a:p>
                  </a:txBody>
                  <a:tcPr/>
                </a:tc>
              </a:tr>
            </a:tbl>
          </a:graphicData>
        </a:graphic>
      </p:graphicFrame>
      <p:sp>
        <p:nvSpPr>
          <p:cNvPr id="4" name="TextBox 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Conclusion/Related Work</a:t>
            </a:r>
          </a:p>
        </p:txBody>
      </p:sp>
      <p:sp>
        <p:nvSpPr>
          <p:cNvPr id="5" name="Rectangle 4"/>
          <p:cNvSpPr/>
          <p:nvPr/>
        </p:nvSpPr>
        <p:spPr>
          <a:xfrm>
            <a:off x="867015" y="4813246"/>
            <a:ext cx="3851200" cy="1169551"/>
          </a:xfrm>
          <a:prstGeom prst="rect">
            <a:avLst/>
          </a:prstGeom>
        </p:spPr>
        <p:txBody>
          <a:bodyPr wrap="square">
            <a:spAutoFit/>
          </a:bodyPr>
          <a:lstStyle/>
          <a:p>
            <a:pP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Q1: 	How </a:t>
            </a:r>
            <a:r>
              <a:rPr lang="en-US" sz="1400" kern="0" dirty="0">
                <a:ea typeface="Arial Unicode MS" pitchFamily="34" charset="-128"/>
                <a:cs typeface="Arial Unicode MS" pitchFamily="34" charset="-128"/>
              </a:rPr>
              <a:t>strong is one tenant’s </a:t>
            </a:r>
            <a:r>
              <a:rPr lang="en-US" sz="1400" kern="0" dirty="0" smtClean="0">
                <a:ea typeface="Arial Unicode MS" pitchFamily="34" charset="-128"/>
                <a:cs typeface="Arial Unicode MS" pitchFamily="34" charset="-128"/>
              </a:rPr>
              <a:t>	influence </a:t>
            </a:r>
            <a:r>
              <a:rPr lang="en-US" sz="1400" kern="0" dirty="0">
                <a:ea typeface="Arial Unicode MS" pitchFamily="34" charset="-128"/>
                <a:cs typeface="Arial Unicode MS" pitchFamily="34" charset="-128"/>
              </a:rPr>
              <a:t>onto the others</a:t>
            </a:r>
            <a:r>
              <a:rPr lang="en-US" sz="1400" kern="0" dirty="0" smtClean="0">
                <a:ea typeface="Arial Unicode MS" pitchFamily="34" charset="-128"/>
                <a:cs typeface="Arial Unicode MS" pitchFamily="34" charset="-128"/>
              </a:rPr>
              <a:t>?</a:t>
            </a:r>
          </a:p>
          <a:p>
            <a:pPr fontAlgn="base">
              <a:spcBef>
                <a:spcPct val="50000"/>
              </a:spcBef>
              <a:spcAft>
                <a:spcPct val="0"/>
              </a:spcAft>
              <a:buClr>
                <a:srgbClr val="F0AB00"/>
              </a:buClr>
              <a:buSzPct val="80000"/>
            </a:pP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400" kern="0" dirty="0" smtClean="0">
              <a:ea typeface="Arial Unicode MS" pitchFamily="34" charset="-128"/>
              <a:cs typeface="Arial Unicode MS" pitchFamily="34" charset="-128"/>
            </a:endParaRPr>
          </a:p>
        </p:txBody>
      </p:sp>
      <p:sp>
        <p:nvSpPr>
          <p:cNvPr id="7" name="Rectangle 6"/>
          <p:cNvSpPr/>
          <p:nvPr/>
        </p:nvSpPr>
        <p:spPr>
          <a:xfrm>
            <a:off x="874017" y="5283722"/>
            <a:ext cx="4572000" cy="523220"/>
          </a:xfrm>
          <a:prstGeom prst="rect">
            <a:avLst/>
          </a:prstGeom>
        </p:spPr>
        <p:txBody>
          <a:bodyPr>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Q2:	</a:t>
            </a:r>
            <a:r>
              <a:rPr lang="en-US" sz="1400" kern="0" dirty="0" smtClean="0">
                <a:ea typeface="Arial Unicode MS" pitchFamily="34" charset="-128"/>
                <a:cs typeface="Arial Unicode MS" pitchFamily="34" charset="-128"/>
              </a:rPr>
              <a:t>How much is a system better isolated 	than </a:t>
            </a:r>
            <a:r>
              <a:rPr lang="en-US" sz="1400" kern="0" dirty="0">
                <a:ea typeface="Arial Unicode MS" pitchFamily="34" charset="-128"/>
                <a:cs typeface="Arial Unicode MS" pitchFamily="34" charset="-128"/>
              </a:rPr>
              <a:t>a non 	isolated system?</a:t>
            </a:r>
          </a:p>
        </p:txBody>
      </p:sp>
      <p:sp>
        <p:nvSpPr>
          <p:cNvPr id="8" name="Rectangle 7"/>
          <p:cNvSpPr/>
          <p:nvPr/>
        </p:nvSpPr>
        <p:spPr>
          <a:xfrm>
            <a:off x="882255" y="5761949"/>
            <a:ext cx="3851200" cy="523220"/>
          </a:xfrm>
          <a:prstGeom prst="rect">
            <a:avLst/>
          </a:prstGeom>
        </p:spPr>
        <p:txBody>
          <a:bodyPr wrap="square">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Q3:	How many potential has 	the </a:t>
            </a:r>
            <a:r>
              <a:rPr lang="en-US" sz="1400" kern="0" dirty="0" smtClean="0">
                <a:ea typeface="Arial Unicode MS" pitchFamily="34" charset="-128"/>
                <a:cs typeface="Arial Unicode MS" pitchFamily="34" charset="-128"/>
              </a:rPr>
              <a:t>method </a:t>
            </a:r>
            <a:r>
              <a:rPr lang="en-US" sz="1400" kern="0" dirty="0">
                <a:ea typeface="Arial Unicode MS" pitchFamily="34" charset="-128"/>
                <a:cs typeface="Arial Unicode MS" pitchFamily="34" charset="-128"/>
              </a:rPr>
              <a:t>to improve? </a:t>
            </a:r>
          </a:p>
        </p:txBody>
      </p:sp>
    </p:spTree>
    <p:extLst>
      <p:ext uri="{BB962C8B-B14F-4D97-AF65-F5344CB8AC3E}">
        <p14:creationId xmlns:p14="http://schemas.microsoft.com/office/powerpoint/2010/main" val="261698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Discussion/Conclusion of Approaches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65261412"/>
              </p:ext>
            </p:extLst>
          </p:nvPr>
        </p:nvGraphicFramePr>
        <p:xfrm>
          <a:off x="504825" y="1644648"/>
          <a:ext cx="8058149" cy="4537435"/>
        </p:xfrm>
        <a:graphic>
          <a:graphicData uri="http://schemas.openxmlformats.org/drawingml/2006/table">
            <a:tbl>
              <a:tblPr firstRow="1" bandRow="1">
                <a:tableStyleId>{21E4AEA4-8DFA-4A89-87EB-49C32662AFE0}</a:tableStyleId>
              </a:tblPr>
              <a:tblGrid>
                <a:gridCol w="1955897"/>
                <a:gridCol w="3283838"/>
                <a:gridCol w="2818414"/>
              </a:tblGrid>
              <a:tr h="546785">
                <a:tc>
                  <a:txBody>
                    <a:bodyPr/>
                    <a:lstStyle/>
                    <a:p>
                      <a:endParaRPr lang="en-US" dirty="0"/>
                    </a:p>
                  </a:txBody>
                  <a:tcPr/>
                </a:tc>
                <a:tc>
                  <a:txBody>
                    <a:bodyPr/>
                    <a:lstStyle/>
                    <a:p>
                      <a:r>
                        <a:rPr lang="en-US" baseline="0" dirty="0" smtClean="0"/>
                        <a:t>Isolation capabilities</a:t>
                      </a:r>
                      <a:endParaRPr lang="en-US" dirty="0"/>
                    </a:p>
                  </a:txBody>
                  <a:tcPr/>
                </a:tc>
                <a:tc>
                  <a:txBody>
                    <a:bodyPr/>
                    <a:lstStyle/>
                    <a:p>
                      <a:r>
                        <a:rPr lang="en-US" smtClean="0"/>
                        <a:t>Limitations</a:t>
                      </a:r>
                      <a:endParaRPr lang="en-US" dirty="0"/>
                    </a:p>
                  </a:txBody>
                  <a:tcPr/>
                </a:tc>
              </a:tr>
              <a:tr h="86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0" smtClean="0">
                          <a:ea typeface="Arial Unicode MS" pitchFamily="34" charset="-128"/>
                          <a:cs typeface="Arial Unicode MS" pitchFamily="34" charset="-128"/>
                        </a:rPr>
                        <a:t>Round</a:t>
                      </a:r>
                      <a:r>
                        <a:rPr lang="en-US" sz="1800" kern="0" baseline="0" smtClean="0">
                          <a:ea typeface="Arial Unicode MS" pitchFamily="34" charset="-128"/>
                          <a:cs typeface="Arial Unicode MS" pitchFamily="34" charset="-128"/>
                        </a:rPr>
                        <a:t> Robin</a:t>
                      </a:r>
                      <a:endParaRPr lang="en-US" kern="0" baseline="-25000" smtClean="0">
                        <a:ea typeface="Arial Unicode MS" pitchFamily="34" charset="-128"/>
                        <a:cs typeface="Arial Unicode MS" pitchFamily="34" charset="-128"/>
                      </a:endParaRPr>
                    </a:p>
                    <a:p>
                      <a:endParaRPr lang="en-US" dirty="0"/>
                    </a:p>
                  </a:txBody>
                  <a:tcPr/>
                </a:tc>
                <a:tc>
                  <a:txBody>
                    <a:bodyPr/>
                    <a:lstStyle/>
                    <a:p>
                      <a:r>
                        <a:rPr lang="en-US" dirty="0" smtClean="0"/>
                        <a:t>Fair</a:t>
                      </a:r>
                      <a:endParaRPr lang="en-US" dirty="0"/>
                    </a:p>
                  </a:txBody>
                  <a:tcPr/>
                </a:tc>
                <a:tc>
                  <a:txBody>
                    <a:bodyPr/>
                    <a:lstStyle/>
                    <a:p>
                      <a:r>
                        <a:rPr lang="en-US" dirty="0" smtClean="0"/>
                        <a:t>No </a:t>
                      </a:r>
                      <a:r>
                        <a:rPr lang="en-US" dirty="0" err="1" smtClean="0"/>
                        <a:t>QoS</a:t>
                      </a:r>
                      <a:r>
                        <a:rPr lang="en-US" dirty="0" smtClean="0"/>
                        <a:t> differentiation, inefficient</a:t>
                      </a:r>
                      <a:r>
                        <a:rPr lang="en-US" baseline="0" dirty="0" smtClean="0"/>
                        <a:t> scenarios possible.</a:t>
                      </a:r>
                      <a:endParaRPr lang="en-US" dirty="0"/>
                    </a:p>
                  </a:txBody>
                  <a:tcPr/>
                </a:tc>
              </a:tr>
              <a:tr h="866021">
                <a:tc>
                  <a:txBody>
                    <a:bodyPr/>
                    <a:lstStyle/>
                    <a:p>
                      <a:pPr fontAlgn="base">
                        <a:spcBef>
                          <a:spcPct val="50000"/>
                        </a:spcBef>
                        <a:spcAft>
                          <a:spcPct val="0"/>
                        </a:spcAft>
                        <a:buClr>
                          <a:srgbClr val="F0AB00"/>
                        </a:buClr>
                        <a:buSzPct val="80000"/>
                      </a:pPr>
                      <a:r>
                        <a:rPr lang="en-US" kern="0" smtClean="0">
                          <a:ea typeface="Arial Unicode MS" pitchFamily="34" charset="-128"/>
                          <a:cs typeface="Arial Unicode MS" pitchFamily="34" charset="-128"/>
                        </a:rPr>
                        <a:t>Blacklist</a:t>
                      </a:r>
                      <a:endParaRPr lang="en-US" kern="0" baseline="-25000" dirty="0" smtClean="0">
                        <a:ea typeface="Arial Unicode MS" pitchFamily="34" charset="-128"/>
                        <a:cs typeface="Arial Unicode MS"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Fair</a:t>
                      </a:r>
                    </a:p>
                  </a:txBody>
                  <a:tcPr/>
                </a:tc>
                <a:tc>
                  <a:txBody>
                    <a:bodyPr/>
                    <a:lstStyle/>
                    <a:p>
                      <a:r>
                        <a:rPr lang="en-US" dirty="0" smtClean="0"/>
                        <a:t>Too</a:t>
                      </a:r>
                      <a:r>
                        <a:rPr lang="en-US" baseline="0" dirty="0" smtClean="0"/>
                        <a:t> hard to disruptive tenant. </a:t>
                      </a:r>
                      <a:r>
                        <a:rPr lang="en-US" baseline="0" dirty="0" err="1" smtClean="0"/>
                        <a:t>Burstiness</a:t>
                      </a:r>
                      <a:r>
                        <a:rPr lang="en-US" baseline="0" dirty="0" smtClean="0"/>
                        <a:t> for disruptive and abiding ones.</a:t>
                      </a:r>
                      <a:endParaRPr lang="en-US" dirty="0"/>
                    </a:p>
                  </a:txBody>
                  <a:tcPr/>
                </a:tc>
              </a:tr>
              <a:tr h="943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0" smtClean="0">
                          <a:ea typeface="Arial Unicode MS" pitchFamily="34" charset="-128"/>
                          <a:cs typeface="Arial Unicode MS" pitchFamily="34" charset="-128"/>
                        </a:rPr>
                        <a:t>Delay</a:t>
                      </a:r>
                      <a:endParaRPr lang="en-US" kern="0" baseline="-25000" smtClean="0">
                        <a:ea typeface="Arial Unicode MS" pitchFamily="34" charset="-128"/>
                        <a:cs typeface="Arial Unicode MS" pitchFamily="34" charset="-128"/>
                      </a:endParaRPr>
                    </a:p>
                    <a:p>
                      <a:endParaRPr lang="en-US" dirty="0"/>
                    </a:p>
                  </a:txBody>
                  <a:tcPr/>
                </a:tc>
                <a:tc>
                  <a:txBody>
                    <a:bodyPr/>
                    <a:lstStyle/>
                    <a:p>
                      <a:r>
                        <a:rPr lang="en-US" dirty="0" smtClean="0"/>
                        <a:t>Ineffective</a:t>
                      </a:r>
                      <a:r>
                        <a:rPr lang="en-US" baseline="0" dirty="0" smtClean="0"/>
                        <a:t> for high load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Burstiness for abiding</a:t>
                      </a:r>
                      <a:r>
                        <a:rPr lang="en-US" baseline="0" smtClean="0"/>
                        <a:t> tenants.</a:t>
                      </a:r>
                      <a:endParaRPr lang="en-US" dirty="0" smtClean="0"/>
                    </a:p>
                  </a:txBody>
                  <a:tcPr/>
                </a:tc>
              </a:tr>
              <a:tr h="943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0" smtClean="0">
                          <a:ea typeface="Arial Unicode MS" pitchFamily="34" charset="-128"/>
                          <a:cs typeface="Arial Unicode MS" pitchFamily="34" charset="-128"/>
                        </a:rPr>
                        <a:t>Threadpool</a:t>
                      </a:r>
                      <a:endParaRPr lang="en-US" kern="0" baseline="-25000" smtClean="0">
                        <a:ea typeface="Arial Unicode MS" pitchFamily="34" charset="-128"/>
                        <a:cs typeface="Arial Unicode MS" pitchFamily="34" charset="-128"/>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Fair</a:t>
                      </a:r>
                    </a:p>
                  </a:txBody>
                  <a:tcPr/>
                </a:tc>
                <a:tc>
                  <a:txBody>
                    <a:bodyPr/>
                    <a:lstStyle/>
                    <a:p>
                      <a:r>
                        <a:rPr lang="en-US" dirty="0" smtClean="0"/>
                        <a:t>Can lead to inefficiency</a:t>
                      </a:r>
                      <a:r>
                        <a:rPr lang="en-US" baseline="0" dirty="0" smtClean="0"/>
                        <a:t> in overcommitted scenarios.</a:t>
                      </a:r>
                      <a:endParaRPr lang="en-US" dirty="0"/>
                    </a:p>
                  </a:txBody>
                  <a:tcPr/>
                </a:tc>
              </a:tr>
            </a:tbl>
          </a:graphicData>
        </a:graphic>
      </p:graphicFrame>
      <p:sp>
        <p:nvSpPr>
          <p:cNvPr id="4" name="TextBox 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269329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Concerning Metrics</a:t>
            </a:r>
            <a:endParaRPr lang="en-US" dirty="0"/>
          </a:p>
        </p:txBody>
      </p:sp>
      <p:sp>
        <p:nvSpPr>
          <p:cNvPr id="3" name="TextBox 2"/>
          <p:cNvSpPr txBox="1"/>
          <p:nvPr/>
        </p:nvSpPr>
        <p:spPr>
          <a:xfrm>
            <a:off x="304798" y="1525905"/>
            <a:ext cx="8420100" cy="3323987"/>
          </a:xfrm>
          <a:prstGeom prst="rect">
            <a:avLst/>
          </a:prstGeom>
          <a:noFill/>
        </p:spPr>
        <p:txBody>
          <a:bodyPr wrap="square" lIns="0" tIns="0" rIns="0" bIns="0" rtlCol="0">
            <a:spAutoFit/>
          </a:bodyPr>
          <a:lstStyle/>
          <a:p>
            <a:r>
              <a:rPr lang="en-US" b="1" dirty="0" err="1" smtClean="0"/>
              <a:t>VMmark</a:t>
            </a:r>
            <a:r>
              <a:rPr lang="en-US" b="1" dirty="0" smtClean="0"/>
              <a:t> [3]: </a:t>
            </a:r>
          </a:p>
          <a:p>
            <a:pPr marL="285750" indent="-285750">
              <a:buFont typeface="Arial" pitchFamily="34" charset="0"/>
              <a:buChar char="•"/>
            </a:pPr>
            <a:r>
              <a:rPr lang="en-US" dirty="0" smtClean="0"/>
              <a:t>Scores a normalized overall throughput</a:t>
            </a:r>
          </a:p>
          <a:p>
            <a:pPr marL="285750" indent="-285750">
              <a:buFont typeface="Arial" pitchFamily="34" charset="0"/>
              <a:buChar char="•"/>
            </a:pPr>
            <a:r>
              <a:rPr lang="en-US" dirty="0" smtClean="0">
                <a:sym typeface="Wingdings" pitchFamily="2" charset="2"/>
              </a:rPr>
              <a:t>Focus on hypervisors</a:t>
            </a:r>
          </a:p>
          <a:p>
            <a:pPr marL="285750" indent="-285750">
              <a:buFont typeface="Arial" pitchFamily="34" charset="0"/>
              <a:buChar char="•"/>
            </a:pPr>
            <a:r>
              <a:rPr lang="en-US" dirty="0" smtClean="0">
                <a:sym typeface="Wingdings" pitchFamily="2" charset="2"/>
              </a:rPr>
              <a:t>No impact of varied load</a:t>
            </a:r>
          </a:p>
          <a:p>
            <a:endParaRPr lang="en-US" dirty="0" smtClean="0"/>
          </a:p>
          <a:p>
            <a:r>
              <a:rPr lang="en-US" b="1" dirty="0" smtClean="0"/>
              <a:t>Georges et al. [2]:</a:t>
            </a:r>
          </a:p>
          <a:p>
            <a:pPr marL="285750" indent="-285750">
              <a:buFont typeface="Arial" pitchFamily="34" charset="0"/>
              <a:buChar char="•"/>
            </a:pPr>
            <a:r>
              <a:rPr lang="en-US" dirty="0" smtClean="0"/>
              <a:t>Reflect throughput when additional VMs are deployed. </a:t>
            </a:r>
          </a:p>
          <a:p>
            <a:pPr marL="285750" indent="-285750">
              <a:buFont typeface="Arial" pitchFamily="34" charset="0"/>
              <a:buChar char="•"/>
            </a:pPr>
            <a:r>
              <a:rPr lang="en-US" dirty="0" smtClean="0"/>
              <a:t>Do not set the changed workload in relation.</a:t>
            </a:r>
          </a:p>
          <a:p>
            <a:endParaRPr lang="en-US" sz="1800" kern="0" dirty="0" smtClean="0">
              <a:ea typeface="Arial Unicode MS" pitchFamily="34" charset="-128"/>
              <a:cs typeface="Arial Unicode MS" pitchFamily="34" charset="-128"/>
            </a:endParaRPr>
          </a:p>
          <a:p>
            <a:r>
              <a:rPr lang="en-US" b="1" dirty="0" smtClean="0"/>
              <a:t>Huber et al. [4]/</a:t>
            </a:r>
            <a:r>
              <a:rPr lang="en-US" b="1" dirty="0" err="1" smtClean="0"/>
              <a:t>Koh</a:t>
            </a:r>
            <a:r>
              <a:rPr lang="en-US" b="1" dirty="0" smtClean="0"/>
              <a:t> et al. [5]: </a:t>
            </a:r>
          </a:p>
          <a:p>
            <a:pPr marL="285750" indent="-285750">
              <a:buFont typeface="Arial" pitchFamily="34" charset="0"/>
              <a:buChar char="•"/>
            </a:pPr>
            <a:r>
              <a:rPr lang="en-US" dirty="0" smtClean="0"/>
              <a:t>Closely characterize the performance inference of workloads in different VMs.</a:t>
            </a:r>
          </a:p>
          <a:p>
            <a:pPr marL="285750" indent="-285750">
              <a:buFont typeface="Arial" pitchFamily="34" charset="0"/>
              <a:buChar char="•"/>
            </a:pPr>
            <a:r>
              <a:rPr lang="en-US" dirty="0" smtClean="0"/>
              <a:t>No metric derived by these results.</a:t>
            </a:r>
          </a:p>
        </p:txBody>
      </p:sp>
      <p:sp>
        <p:nvSpPr>
          <p:cNvPr id="4" name="TextBox 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1858898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Concerning Performance Isolation</a:t>
            </a:r>
            <a:endParaRPr lang="en-US" dirty="0"/>
          </a:p>
        </p:txBody>
      </p:sp>
      <p:sp>
        <p:nvSpPr>
          <p:cNvPr id="4" name="TextBox 3"/>
          <p:cNvSpPr txBox="1"/>
          <p:nvPr/>
        </p:nvSpPr>
        <p:spPr>
          <a:xfrm>
            <a:off x="304797" y="1696046"/>
            <a:ext cx="8420103" cy="3046988"/>
          </a:xfrm>
          <a:prstGeom prst="rect">
            <a:avLst/>
          </a:prstGeom>
          <a:noFill/>
        </p:spPr>
        <p:txBody>
          <a:bodyPr wrap="square" lIns="0" tIns="0" rIns="0" bIns="0" rtlCol="0">
            <a:spAutoFit/>
          </a:bodyPr>
          <a:lstStyle/>
          <a:p>
            <a:r>
              <a:rPr lang="en-US" b="1" dirty="0" smtClean="0"/>
              <a:t>Fehling et al. [1</a:t>
            </a:r>
            <a:r>
              <a:rPr lang="en-US" b="1" dirty="0"/>
              <a:t>]/ Zhang [8</a:t>
            </a:r>
            <a:r>
              <a:rPr lang="en-US" b="1" dirty="0" smtClean="0"/>
              <a:t>]: </a:t>
            </a:r>
          </a:p>
          <a:p>
            <a:pPr marL="285750" indent="-285750">
              <a:buFont typeface="Arial" pitchFamily="34" charset="0"/>
              <a:buChar char="•"/>
            </a:pPr>
            <a:r>
              <a:rPr lang="en-US" dirty="0" smtClean="0"/>
              <a:t>Tenant placement onto locations with different </a:t>
            </a:r>
            <a:r>
              <a:rPr lang="en-US" dirty="0" err="1" smtClean="0"/>
              <a:t>QoS</a:t>
            </a:r>
            <a:r>
              <a:rPr lang="en-US" dirty="0" smtClean="0"/>
              <a:t>. </a:t>
            </a:r>
          </a:p>
          <a:p>
            <a:pPr marL="285750" indent="-285750">
              <a:buFont typeface="Arial" pitchFamily="34" charset="0"/>
              <a:buChar char="•"/>
            </a:pPr>
            <a:r>
              <a:rPr lang="en-US" dirty="0" smtClean="0"/>
              <a:t>Tenant placement onto a restricted set of nodes with awareness of SLAs.</a:t>
            </a:r>
          </a:p>
          <a:p>
            <a:pPr marL="285750" indent="-285750">
              <a:buFont typeface="Arial" pitchFamily="34" charset="0"/>
              <a:buChar char="•"/>
            </a:pPr>
            <a:r>
              <a:rPr lang="en-US" dirty="0" smtClean="0"/>
              <a:t>Do not guarantee isolation.</a:t>
            </a:r>
          </a:p>
          <a:p>
            <a:endParaRPr lang="en-US" sz="1800" kern="0" dirty="0" smtClean="0">
              <a:ea typeface="Arial Unicode MS" pitchFamily="34" charset="-128"/>
              <a:cs typeface="Arial Unicode MS" pitchFamily="34" charset="-128"/>
            </a:endParaRPr>
          </a:p>
          <a:p>
            <a:r>
              <a:rPr lang="en-US" b="1" dirty="0" smtClean="0"/>
              <a:t>Lin et al. [7]: </a:t>
            </a:r>
          </a:p>
          <a:p>
            <a:pPr marL="285750" indent="-285750">
              <a:buFont typeface="Arial" pitchFamily="34" charset="0"/>
              <a:buChar char="•"/>
            </a:pPr>
            <a:r>
              <a:rPr lang="en-US" dirty="0" smtClean="0"/>
              <a:t>Request Admission Control</a:t>
            </a:r>
          </a:p>
          <a:p>
            <a:pPr marL="285750" indent="-285750">
              <a:buFont typeface="Arial" pitchFamily="34" charset="0"/>
              <a:buChar char="•"/>
            </a:pPr>
            <a:r>
              <a:rPr lang="en-US" dirty="0" smtClean="0"/>
              <a:t>Provide different </a:t>
            </a:r>
            <a:r>
              <a:rPr lang="en-US" dirty="0" err="1" smtClean="0"/>
              <a:t>QoS</a:t>
            </a:r>
            <a:r>
              <a:rPr lang="en-US" dirty="0" smtClean="0"/>
              <a:t> on a tenant’s base</a:t>
            </a:r>
          </a:p>
          <a:p>
            <a:pPr marL="285750" indent="-285750">
              <a:buFont typeface="Arial" pitchFamily="34" charset="0"/>
              <a:buChar char="•"/>
            </a:pPr>
            <a:r>
              <a:rPr lang="en-US" dirty="0" smtClean="0"/>
              <a:t>One test case evaluated the system regarding tenant specific workload changes and their interference. </a:t>
            </a:r>
          </a:p>
          <a:p>
            <a:pPr marL="285750" indent="-285750">
              <a:buFont typeface="Arial" pitchFamily="34" charset="0"/>
              <a:buChar char="•"/>
            </a:pPr>
            <a:r>
              <a:rPr lang="en-US" kern="0" dirty="0" smtClean="0">
                <a:ea typeface="Arial Unicode MS" pitchFamily="34" charset="-128"/>
                <a:cs typeface="Arial Unicode MS" pitchFamily="34" charset="-128"/>
              </a:rPr>
              <a:t>No setup with high utilization for reference workload.</a:t>
            </a:r>
            <a:endParaRPr lang="en-US" sz="1800" kern="0" dirty="0" smtClean="0">
              <a:ea typeface="Arial Unicode MS" pitchFamily="34" charset="-128"/>
              <a:cs typeface="Arial Unicode MS" pitchFamily="34" charset="-128"/>
            </a:endParaRPr>
          </a:p>
        </p:txBody>
      </p:sp>
      <p:sp>
        <p:nvSpPr>
          <p:cNvPr id="5" name="TextBox 4"/>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3660915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375707" y="4881665"/>
            <a:ext cx="2434917" cy="494271"/>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t</a:t>
            </a:r>
            <a:r>
              <a:rPr lang="en-US" sz="1400" kern="0" dirty="0" smtClean="0">
                <a:ea typeface="Arial Unicode MS" pitchFamily="34" charset="-128"/>
                <a:cs typeface="Arial Unicode MS" pitchFamily="34" charset="-128"/>
              </a:rPr>
              <a:t>o non isolated</a:t>
            </a:r>
            <a:endParaRPr lang="en-US" sz="1400" kern="0" dirty="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Recap</a:t>
            </a:r>
            <a:endParaRPr lang="en-US" dirty="0"/>
          </a:p>
        </p:txBody>
      </p:sp>
      <p:grpSp>
        <p:nvGrpSpPr>
          <p:cNvPr id="5" name="Group 4"/>
          <p:cNvGrpSpPr/>
          <p:nvPr/>
        </p:nvGrpSpPr>
        <p:grpSpPr>
          <a:xfrm>
            <a:off x="3012358" y="1897542"/>
            <a:ext cx="2316793" cy="2128390"/>
            <a:chOff x="5164824" y="4737735"/>
            <a:chExt cx="1899443" cy="1744979"/>
          </a:xfrm>
        </p:grpSpPr>
        <p:sp>
          <p:nvSpPr>
            <p:cNvPr id="6" name="Rechteck 129"/>
            <p:cNvSpPr/>
            <p:nvPr/>
          </p:nvSpPr>
          <p:spPr bwMode="gray">
            <a:xfrm>
              <a:off x="5226470" y="4737735"/>
              <a:ext cx="1771122" cy="1744979"/>
            </a:xfrm>
            <a:prstGeom prst="rect">
              <a:avLst/>
            </a:prstGeom>
            <a:no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7" name="Rechteck 122"/>
            <p:cNvSpPr/>
            <p:nvPr/>
          </p:nvSpPr>
          <p:spPr>
            <a:xfrm>
              <a:off x="5164824" y="5935740"/>
              <a:ext cx="1899443" cy="338554"/>
            </a:xfrm>
            <a:prstGeom prst="rect">
              <a:avLst/>
            </a:prstGeom>
          </p:spPr>
          <p:txBody>
            <a:bodyPr wrap="square">
              <a:spAutoFit/>
            </a:bodyPr>
            <a:lstStyle/>
            <a:p>
              <a:pPr marL="157163" indent="-157163" algn="ctr">
                <a:spcBef>
                  <a:spcPct val="50000"/>
                </a:spcBef>
                <a:buClr>
                  <a:srgbClr val="F0AB00"/>
                </a:buClr>
                <a:buSzPct val="80000"/>
              </a:pPr>
              <a:endParaRPr lang="en-US" sz="1600" kern="0" dirty="0" smtClean="0">
                <a:ea typeface="Arial Unicode MS" pitchFamily="34" charset="-128"/>
                <a:cs typeface="Arial Unicode MS" pitchFamily="34" charset="-128"/>
              </a:endParaRPr>
            </a:p>
          </p:txBody>
        </p:sp>
        <p:sp>
          <p:nvSpPr>
            <p:cNvPr id="8" name="Rechteck 11"/>
            <p:cNvSpPr/>
            <p:nvPr/>
          </p:nvSpPr>
          <p:spPr bwMode="gray">
            <a:xfrm>
              <a:off x="5764098" y="4942075"/>
              <a:ext cx="1052111" cy="967590"/>
            </a:xfrm>
            <a:prstGeom prst="rect">
              <a:avLst/>
            </a:prstGeom>
            <a:solidFill>
              <a:srgbClr val="FFFFFF"/>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12" name="Right Arrow 11"/>
          <p:cNvSpPr/>
          <p:nvPr/>
        </p:nvSpPr>
        <p:spPr bwMode="gray">
          <a:xfrm>
            <a:off x="5512983" y="2630314"/>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4" name="Rectangle 53"/>
          <p:cNvSpPr/>
          <p:nvPr/>
        </p:nvSpPr>
        <p:spPr>
          <a:xfrm>
            <a:off x="351296" y="1221161"/>
            <a:ext cx="8792704" cy="461665"/>
          </a:xfrm>
          <a:prstGeom prst="rect">
            <a:avLst/>
          </a:prstGeom>
        </p:spPr>
        <p:txBody>
          <a:bodyPr wrap="square">
            <a:sp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Performance Isolation is a </a:t>
            </a:r>
            <a:r>
              <a:rPr lang="en-US" sz="2400" b="1" kern="0" dirty="0" smtClean="0">
                <a:ea typeface="Arial Unicode MS" pitchFamily="34" charset="-128"/>
                <a:cs typeface="Arial Unicode MS" pitchFamily="34" charset="-128"/>
              </a:rPr>
              <a:t>challenge in shared systems.</a:t>
            </a:r>
            <a:endParaRPr lang="en-US" sz="2400" b="1" kern="0" dirty="0">
              <a:ea typeface="Arial Unicode MS" pitchFamily="34" charset="-128"/>
              <a:cs typeface="Arial Unicode MS" pitchFamily="34" charset="-128"/>
            </a:endParaRPr>
          </a:p>
        </p:txBody>
      </p:sp>
      <p:sp>
        <p:nvSpPr>
          <p:cNvPr id="60" name="Rectangle 59"/>
          <p:cNvSpPr/>
          <p:nvPr/>
        </p:nvSpPr>
        <p:spPr>
          <a:xfrm>
            <a:off x="6207401" y="2892971"/>
            <a:ext cx="2450824" cy="494271"/>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Metrics with expressiveness </a:t>
            </a:r>
            <a:r>
              <a:rPr lang="en-US" sz="1400" kern="0" dirty="0">
                <a:ea typeface="Arial Unicode MS" pitchFamily="34" charset="-128"/>
                <a:cs typeface="Arial Unicode MS" pitchFamily="34" charset="-128"/>
              </a:rPr>
              <a:t>concerning </a:t>
            </a:r>
            <a:r>
              <a:rPr lang="en-US" sz="1400" kern="0" dirty="0" err="1">
                <a:ea typeface="Arial Unicode MS" pitchFamily="34" charset="-128"/>
                <a:cs typeface="Arial Unicode MS" pitchFamily="34" charset="-128"/>
              </a:rPr>
              <a:t>QoS</a:t>
            </a:r>
            <a:endParaRPr lang="en-US" sz="1400" kern="0" dirty="0">
              <a:ea typeface="Arial Unicode MS" pitchFamily="34" charset="-128"/>
              <a:cs typeface="Arial Unicode MS" pitchFamily="34" charset="-128"/>
            </a:endParaRPr>
          </a:p>
        </p:txBody>
      </p:sp>
      <p:sp>
        <p:nvSpPr>
          <p:cNvPr id="61" name="Rectangle 60"/>
          <p:cNvSpPr/>
          <p:nvPr/>
        </p:nvSpPr>
        <p:spPr>
          <a:xfrm>
            <a:off x="6214080" y="4482130"/>
            <a:ext cx="2453669" cy="494271"/>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Metrics with ranking </a:t>
            </a:r>
            <a:r>
              <a:rPr lang="en-US" sz="1400" kern="0" dirty="0">
                <a:ea typeface="Arial Unicode MS" pitchFamily="34" charset="-128"/>
                <a:cs typeface="Arial Unicode MS" pitchFamily="34" charset="-128"/>
              </a:rPr>
              <a:t>capabilities</a:t>
            </a:r>
          </a:p>
        </p:txBody>
      </p:sp>
      <p:sp>
        <p:nvSpPr>
          <p:cNvPr id="64" name="TextBox 6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Conclusion/Related Work</a:t>
            </a:r>
          </a:p>
        </p:txBody>
      </p:sp>
      <p:sp>
        <p:nvSpPr>
          <p:cNvPr id="65" name="Right Arrow 64"/>
          <p:cNvSpPr/>
          <p:nvPr/>
        </p:nvSpPr>
        <p:spPr bwMode="gray">
          <a:xfrm>
            <a:off x="2280129" y="3654125"/>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6" name="Rechteck 155"/>
          <p:cNvSpPr/>
          <p:nvPr/>
        </p:nvSpPr>
        <p:spPr bwMode="gray">
          <a:xfrm>
            <a:off x="286390" y="3185510"/>
            <a:ext cx="1781241" cy="1738611"/>
          </a:xfrm>
          <a:prstGeom prst="rect">
            <a:avLst/>
          </a:prstGeom>
          <a:no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67" name="Rechteck 155"/>
          <p:cNvSpPr/>
          <p:nvPr/>
        </p:nvSpPr>
        <p:spPr bwMode="gray">
          <a:xfrm>
            <a:off x="231270" y="3237398"/>
            <a:ext cx="1781241" cy="1738611"/>
          </a:xfrm>
          <a:prstGeom prst="rect">
            <a:avLst/>
          </a:prstGeom>
          <a:solidFill>
            <a:schemeClr val="bg1"/>
          </a:solid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grpSp>
        <p:nvGrpSpPr>
          <p:cNvPr id="68" name="Group 67"/>
          <p:cNvGrpSpPr/>
          <p:nvPr/>
        </p:nvGrpSpPr>
        <p:grpSpPr>
          <a:xfrm>
            <a:off x="-28574" y="3289286"/>
            <a:ext cx="2107760" cy="1792440"/>
            <a:chOff x="2697339" y="4737734"/>
            <a:chExt cx="2107760" cy="1792440"/>
          </a:xfrm>
        </p:grpSpPr>
        <p:sp>
          <p:nvSpPr>
            <p:cNvPr id="69" name="Rechteck 155"/>
            <p:cNvSpPr/>
            <p:nvPr/>
          </p:nvSpPr>
          <p:spPr bwMode="gray">
            <a:xfrm>
              <a:off x="2902063" y="4737734"/>
              <a:ext cx="1781241" cy="1738611"/>
            </a:xfrm>
            <a:prstGeom prst="rect">
              <a:avLst/>
            </a:prstGeom>
            <a:solidFill>
              <a:schemeClr val="bg1"/>
            </a:solid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70" name="Oval 69"/>
            <p:cNvSpPr/>
            <p:nvPr/>
          </p:nvSpPr>
          <p:spPr bwMode="gray">
            <a:xfrm>
              <a:off x="4062416" y="4870436"/>
              <a:ext cx="474324" cy="464312"/>
            </a:xfrm>
            <a:prstGeom prst="ellipse">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71" name="Group 70"/>
            <p:cNvGrpSpPr/>
            <p:nvPr/>
          </p:nvGrpSpPr>
          <p:grpSpPr>
            <a:xfrm rot="16200000">
              <a:off x="3226625" y="4825231"/>
              <a:ext cx="286867" cy="585700"/>
              <a:chOff x="3143250" y="5022832"/>
              <a:chExt cx="180975" cy="404814"/>
            </a:xfrm>
          </p:grpSpPr>
          <p:cxnSp>
            <p:nvCxnSpPr>
              <p:cNvPr id="76" name="Straight Connector 75"/>
              <p:cNvCxnSpPr/>
              <p:nvPr/>
            </p:nvCxnSpPr>
            <p:spPr>
              <a:xfrm>
                <a:off x="3143250" y="5022832"/>
                <a:ext cx="0" cy="40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143250" y="5427646"/>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324225" y="5022832"/>
                <a:ext cx="0" cy="40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143250" y="5359365"/>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143250" y="5300321"/>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143250" y="5248274"/>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43250" y="5195889"/>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Arrow Connector 71"/>
            <p:cNvCxnSpPr>
              <a:endCxn id="70" idx="2"/>
            </p:cNvCxnSpPr>
            <p:nvPr/>
          </p:nvCxnSpPr>
          <p:spPr>
            <a:xfrm>
              <a:off x="3662909" y="5102592"/>
              <a:ext cx="3995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0" idx="0"/>
              <a:endCxn id="70" idx="4"/>
            </p:cNvCxnSpPr>
            <p:nvPr/>
          </p:nvCxnSpPr>
          <p:spPr>
            <a:xfrm>
              <a:off x="4299578" y="4870436"/>
              <a:ext cx="0" cy="4643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5" descr="Datei:Traffic lights 3 states.sv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6387" y="5222857"/>
              <a:ext cx="223208" cy="581095"/>
            </a:xfrm>
            <a:prstGeom prst="rect">
              <a:avLst/>
            </a:prstGeom>
            <a:noFill/>
            <a:extLst>
              <a:ext uri="{909E8E84-426E-40DD-AFC4-6F175D3DCCD1}">
                <a14:hiddenFill xmlns:a14="http://schemas.microsoft.com/office/drawing/2010/main">
                  <a:solidFill>
                    <a:srgbClr val="FFFFFF"/>
                  </a:solidFill>
                </a14:hiddenFill>
              </a:ext>
            </a:extLst>
          </p:spPr>
        </p:pic>
        <p:sp>
          <p:nvSpPr>
            <p:cNvPr id="75" name="Rechteck 120"/>
            <p:cNvSpPr/>
            <p:nvPr/>
          </p:nvSpPr>
          <p:spPr>
            <a:xfrm>
              <a:off x="2697339" y="5699177"/>
              <a:ext cx="2107760" cy="830997"/>
            </a:xfrm>
            <a:prstGeom prst="rect">
              <a:avLst/>
            </a:prstGeom>
          </p:spPr>
          <p:txBody>
            <a:bodyPr wrap="square">
              <a:spAutoFit/>
            </a:bodyPr>
            <a:lstStyle/>
            <a:p>
              <a:pPr marL="157163" indent="-157163" algn="ctr" fontAlgn="base">
                <a:spcBef>
                  <a:spcPct val="50000"/>
                </a:spcBef>
                <a:spcAft>
                  <a:spcPct val="0"/>
                </a:spcAft>
                <a:buClr>
                  <a:srgbClr val="F0AB00"/>
                </a:buClr>
                <a:buSzPct val="80000"/>
              </a:pPr>
              <a:r>
                <a:rPr lang="en-US" sz="1600" dirty="0" smtClean="0"/>
                <a:t>How to quantify performance isolation methods.    </a:t>
              </a:r>
              <a:endParaRPr lang="en-US" sz="1600" dirty="0"/>
            </a:p>
          </p:txBody>
        </p:sp>
      </p:grpSp>
      <p:sp>
        <p:nvSpPr>
          <p:cNvPr id="56" name="Rectangle 55"/>
          <p:cNvSpPr/>
          <p:nvPr/>
        </p:nvSpPr>
        <p:spPr>
          <a:xfrm>
            <a:off x="6375707" y="5375936"/>
            <a:ext cx="2434917" cy="494271"/>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potential to improve</a:t>
            </a:r>
            <a:endParaRPr lang="en-US" sz="1400" kern="0" dirty="0">
              <a:ea typeface="Arial Unicode MS" pitchFamily="34" charset="-128"/>
              <a:cs typeface="Arial Unicode MS" pitchFamily="34" charset="-128"/>
            </a:endParaRPr>
          </a:p>
        </p:txBody>
      </p:sp>
      <p:sp>
        <p:nvSpPr>
          <p:cNvPr id="83" name="Rechteck 120"/>
          <p:cNvSpPr/>
          <p:nvPr/>
        </p:nvSpPr>
        <p:spPr>
          <a:xfrm>
            <a:off x="2957268" y="3510358"/>
            <a:ext cx="2383248" cy="584775"/>
          </a:xfrm>
          <a:prstGeom prst="rect">
            <a:avLst/>
          </a:prstGeom>
        </p:spPr>
        <p:txBody>
          <a:bodyPr wrap="square">
            <a:spAutoFit/>
          </a:bodyPr>
          <a:lstStyle/>
          <a:p>
            <a:pPr marL="157163" indent="-157163" algn="ctr" fontAlgn="base">
              <a:spcBef>
                <a:spcPct val="50000"/>
              </a:spcBef>
              <a:spcAft>
                <a:spcPct val="0"/>
              </a:spcAft>
              <a:buClr>
                <a:srgbClr val="F0AB00"/>
              </a:buClr>
              <a:buSzPct val="80000"/>
            </a:pPr>
            <a:r>
              <a:rPr lang="en-US" sz="1600" dirty="0" smtClean="0"/>
              <a:t>Observed </a:t>
            </a:r>
            <a:r>
              <a:rPr lang="en-US" sz="1600" dirty="0" err="1" smtClean="0"/>
              <a:t>QoS</a:t>
            </a:r>
            <a:r>
              <a:rPr lang="en-US" sz="1600" dirty="0" smtClean="0"/>
              <a:t> by increasing workload.</a:t>
            </a:r>
            <a:endParaRPr lang="en-US" sz="1600" dirty="0"/>
          </a:p>
        </p:txBody>
      </p:sp>
      <p:grpSp>
        <p:nvGrpSpPr>
          <p:cNvPr id="34" name="Group 33"/>
          <p:cNvGrpSpPr/>
          <p:nvPr/>
        </p:nvGrpSpPr>
        <p:grpSpPr>
          <a:xfrm>
            <a:off x="3015371" y="4181575"/>
            <a:ext cx="2285205" cy="2099371"/>
            <a:chOff x="5164824" y="4737735"/>
            <a:chExt cx="1899443" cy="1744979"/>
          </a:xfrm>
        </p:grpSpPr>
        <p:sp>
          <p:nvSpPr>
            <p:cNvPr id="35" name="Rechteck 129"/>
            <p:cNvSpPr/>
            <p:nvPr/>
          </p:nvSpPr>
          <p:spPr bwMode="gray">
            <a:xfrm>
              <a:off x="5226470" y="4737735"/>
              <a:ext cx="1771122" cy="1744979"/>
            </a:xfrm>
            <a:prstGeom prst="rect">
              <a:avLst/>
            </a:prstGeom>
            <a:no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36" name="Rechteck 122"/>
            <p:cNvSpPr/>
            <p:nvPr/>
          </p:nvSpPr>
          <p:spPr>
            <a:xfrm>
              <a:off x="5164824" y="5935740"/>
              <a:ext cx="1899443" cy="338554"/>
            </a:xfrm>
            <a:prstGeom prst="rect">
              <a:avLst/>
            </a:prstGeom>
          </p:spPr>
          <p:txBody>
            <a:bodyPr wrap="square">
              <a:spAutoFit/>
            </a:bodyPr>
            <a:lstStyle/>
            <a:p>
              <a:pPr marL="157163" indent="-157163" algn="ctr">
                <a:spcBef>
                  <a:spcPct val="50000"/>
                </a:spcBef>
                <a:buClr>
                  <a:srgbClr val="F0AB00"/>
                </a:buClr>
                <a:buSzPct val="80000"/>
              </a:pPr>
              <a:endParaRPr lang="en-US" sz="1600" kern="0" dirty="0" smtClean="0">
                <a:ea typeface="Arial Unicode MS" pitchFamily="34" charset="-128"/>
                <a:cs typeface="Arial Unicode MS" pitchFamily="34" charset="-128"/>
              </a:endParaRPr>
            </a:p>
          </p:txBody>
        </p:sp>
        <p:sp>
          <p:nvSpPr>
            <p:cNvPr id="37" name="Rechteck 11"/>
            <p:cNvSpPr/>
            <p:nvPr/>
          </p:nvSpPr>
          <p:spPr bwMode="gray">
            <a:xfrm>
              <a:off x="5764098" y="4942075"/>
              <a:ext cx="1052111" cy="967590"/>
            </a:xfrm>
            <a:prstGeom prst="rect">
              <a:avLst/>
            </a:prstGeom>
            <a:solidFill>
              <a:srgbClr val="FFFFFF"/>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38" name="Rechteck 120"/>
          <p:cNvSpPr/>
          <p:nvPr/>
        </p:nvSpPr>
        <p:spPr>
          <a:xfrm>
            <a:off x="3015370" y="5758258"/>
            <a:ext cx="2285205" cy="584775"/>
          </a:xfrm>
          <a:prstGeom prst="rect">
            <a:avLst/>
          </a:prstGeom>
        </p:spPr>
        <p:txBody>
          <a:bodyPr wrap="square">
            <a:spAutoFit/>
          </a:bodyPr>
          <a:lstStyle/>
          <a:p>
            <a:pPr marL="157163" indent="-157163" algn="ctr" fontAlgn="base">
              <a:spcBef>
                <a:spcPct val="50000"/>
              </a:spcBef>
              <a:spcAft>
                <a:spcPct val="0"/>
              </a:spcAft>
              <a:buClr>
                <a:srgbClr val="F0AB00"/>
              </a:buClr>
              <a:buSzPct val="80000"/>
            </a:pPr>
            <a:r>
              <a:rPr lang="en-US" sz="1600" dirty="0" smtClean="0"/>
              <a:t>Variable </a:t>
            </a:r>
            <a:r>
              <a:rPr lang="en-US" sz="1600" dirty="0"/>
              <a:t>w</a:t>
            </a:r>
            <a:r>
              <a:rPr lang="en-US" sz="1600" dirty="0" smtClean="0"/>
              <a:t>orkloads and constant </a:t>
            </a:r>
            <a:r>
              <a:rPr lang="en-US" sz="1600" dirty="0" err="1" smtClean="0"/>
              <a:t>QoS</a:t>
            </a:r>
            <a:r>
              <a:rPr lang="en-US" sz="1600" dirty="0" smtClean="0"/>
              <a:t>.</a:t>
            </a:r>
            <a:endParaRPr lang="en-US" sz="1600" dirty="0"/>
          </a:p>
        </p:txBody>
      </p:sp>
      <p:sp>
        <p:nvSpPr>
          <p:cNvPr id="40" name="Right Arrow 39"/>
          <p:cNvSpPr/>
          <p:nvPr/>
        </p:nvSpPr>
        <p:spPr bwMode="gray">
          <a:xfrm>
            <a:off x="5512983" y="4744864"/>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66078" y="2527628"/>
            <a:ext cx="1260138" cy="104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30916" y="1935642"/>
            <a:ext cx="1373928" cy="118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823239" y="4639140"/>
            <a:ext cx="1363209" cy="11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125649" y="4208517"/>
            <a:ext cx="1240599" cy="102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890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Ongoing / Future Work</a:t>
            </a:r>
          </a:p>
        </p:txBody>
      </p:sp>
      <p:sp>
        <p:nvSpPr>
          <p:cNvPr id="32771" name="Text Placeholder 2"/>
          <p:cNvSpPr>
            <a:spLocks noGrp="1"/>
          </p:cNvSpPr>
          <p:nvPr>
            <p:ph type="body" sz="quarter" idx="10"/>
          </p:nvPr>
        </p:nvSpPr>
        <p:spPr>
          <a:xfrm>
            <a:off x="323850" y="1690688"/>
            <a:ext cx="8494713" cy="2033587"/>
          </a:xfrm>
        </p:spPr>
        <p:txBody>
          <a:bodyPr/>
          <a:lstStyle/>
          <a:p>
            <a:pPr marL="0" indent="0"/>
            <a:r>
              <a:rPr lang="en-US" dirty="0" smtClean="0"/>
              <a:t>MT Performance Isolation Benchmark</a:t>
            </a:r>
          </a:p>
          <a:p>
            <a:pPr marL="0" lvl="1" indent="0"/>
            <a:r>
              <a:rPr lang="en-US" dirty="0" smtClean="0"/>
              <a:t>Mapping these approaches to real existing benchmarks/reference application.</a:t>
            </a:r>
          </a:p>
          <a:p>
            <a:pPr marL="0" lvl="1" indent="0"/>
            <a:endParaRPr lang="en-US" dirty="0" smtClean="0"/>
          </a:p>
          <a:p>
            <a:pPr marL="0" indent="0"/>
            <a:r>
              <a:rPr lang="en-US" dirty="0" smtClean="0"/>
              <a:t>MT Performance Isolation Mechanisms</a:t>
            </a:r>
          </a:p>
          <a:p>
            <a:pPr marL="0" lvl="1" indent="0"/>
            <a:r>
              <a:rPr lang="en-US" dirty="0" smtClean="0"/>
              <a:t>Identification + Evaluation of different performance isolation mechanisms</a:t>
            </a:r>
          </a:p>
        </p:txBody>
      </p:sp>
      <p:sp>
        <p:nvSpPr>
          <p:cNvPr id="4" name="TextBox 3"/>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276396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dirty="0" smtClean="0"/>
              <a:t>Isolation and Shared Resources</a:t>
            </a:r>
            <a:endParaRPr lang="en-US" dirty="0"/>
          </a:p>
        </p:txBody>
      </p:sp>
      <p:sp>
        <p:nvSpPr>
          <p:cNvPr id="77" name="Down Arrow 76"/>
          <p:cNvSpPr/>
          <p:nvPr/>
        </p:nvSpPr>
        <p:spPr bwMode="gray">
          <a:xfrm rot="16200000">
            <a:off x="1095228" y="4717574"/>
            <a:ext cx="2111188" cy="540894"/>
          </a:xfrm>
          <a:prstGeom prst="downArrow">
            <a:avLst>
              <a:gd name="adj1" fmla="val 50000"/>
              <a:gd name="adj2" fmla="val 52578"/>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provides</a:t>
            </a:r>
          </a:p>
        </p:txBody>
      </p:sp>
      <p:sp>
        <p:nvSpPr>
          <p:cNvPr id="41" name="TextBox 40"/>
          <p:cNvSpPr txBox="1"/>
          <p:nvPr/>
        </p:nvSpPr>
        <p:spPr>
          <a:xfrm>
            <a:off x="353956" y="5666552"/>
            <a:ext cx="169277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smtClean="0">
                <a:ea typeface="Arial Unicode MS" pitchFamily="34" charset="-128"/>
                <a:cs typeface="Arial Unicode MS" pitchFamily="34" charset="-128"/>
              </a:rPr>
              <a:t>Service Provider</a:t>
            </a:r>
            <a:endParaRPr lang="en-US" sz="1800" kern="0" dirty="0" smtClean="0">
              <a:ea typeface="Arial Unicode MS" pitchFamily="34" charset="-128"/>
              <a:cs typeface="Arial Unicode MS" pitchFamily="34" charset="-128"/>
            </a:endParaRPr>
          </a:p>
        </p:txBody>
      </p:sp>
      <p:sp>
        <p:nvSpPr>
          <p:cNvPr id="30" name="Abgerundete rechteckige Legende 104"/>
          <p:cNvSpPr/>
          <p:nvPr/>
        </p:nvSpPr>
        <p:spPr bwMode="gray">
          <a:xfrm>
            <a:off x="5845307" y="1562130"/>
            <a:ext cx="3041098" cy="661132"/>
          </a:xfrm>
          <a:prstGeom prst="wedgeRoundRectCallout">
            <a:avLst>
              <a:gd name="adj1" fmla="val -56748"/>
              <a:gd name="adj2" fmla="val 64954"/>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184150" marR="0" indent="-184150" algn="ctr" defTabSz="914400" eaLnBrk="1" fontAlgn="base" latinLnBrk="0" hangingPunct="1">
              <a:lnSpc>
                <a:spcPts val="500"/>
              </a:lnSpc>
              <a:spcBef>
                <a:spcPct val="50000"/>
              </a:spcBef>
              <a:spcAft>
                <a:spcPct val="0"/>
              </a:spcAft>
              <a:buClr>
                <a:srgbClr val="F0AB00"/>
              </a:buClr>
              <a:buSzPct val="80000"/>
              <a:tabLst/>
            </a:pPr>
            <a:r>
              <a:rPr lang="en-US" sz="1600" i="1" kern="0" dirty="0" smtClean="0">
                <a:ea typeface="Arial Unicode MS" pitchFamily="34" charset="-128"/>
                <a:cs typeface="Arial Unicode MS" pitchFamily="34" charset="-128"/>
              </a:rPr>
              <a:t>Performance guarantees</a:t>
            </a:r>
          </a:p>
        </p:txBody>
      </p:sp>
      <p:sp>
        <p:nvSpPr>
          <p:cNvPr id="31" name="Abgerundete rechteckige Legende 105"/>
          <p:cNvSpPr/>
          <p:nvPr/>
        </p:nvSpPr>
        <p:spPr bwMode="gray">
          <a:xfrm>
            <a:off x="245513" y="2858631"/>
            <a:ext cx="2909030" cy="1071799"/>
          </a:xfrm>
          <a:prstGeom prst="wedgeRoundRectCallout">
            <a:avLst>
              <a:gd name="adj1" fmla="val -24321"/>
              <a:gd name="adj2" fmla="val 70407"/>
              <a:gd name="adj3" fmla="val 16667"/>
            </a:avLst>
          </a:prstGeom>
          <a:ln>
            <a:solidFill>
              <a:srgbClr val="A26C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L="184150" indent="-184150" algn="ctr" fontAlgn="base">
              <a:spcBef>
                <a:spcPct val="50000"/>
              </a:spcBef>
              <a:spcAft>
                <a:spcPct val="0"/>
              </a:spcAft>
              <a:buClr>
                <a:srgbClr val="F0AB00"/>
              </a:buClr>
              <a:buSzPct val="80000"/>
            </a:pPr>
            <a:r>
              <a:rPr lang="en-US" sz="1600" i="1" dirty="0" smtClean="0">
                <a:sym typeface="Wingdings" pitchFamily="2" charset="2"/>
              </a:rPr>
              <a:t>Different performance isolation methods.</a:t>
            </a: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sym typeface="Wingdings" pitchFamily="2" charset="2"/>
            </a:endParaRPr>
          </a:p>
        </p:txBody>
      </p:sp>
      <p:grpSp>
        <p:nvGrpSpPr>
          <p:cNvPr id="8" name="Group 7"/>
          <p:cNvGrpSpPr/>
          <p:nvPr/>
        </p:nvGrpSpPr>
        <p:grpSpPr>
          <a:xfrm>
            <a:off x="2678611" y="4078829"/>
            <a:ext cx="6246314" cy="1864722"/>
            <a:chOff x="1044341" y="2554799"/>
            <a:chExt cx="7613884" cy="1864722"/>
          </a:xfrm>
        </p:grpSpPr>
        <p:grpSp>
          <p:nvGrpSpPr>
            <p:cNvPr id="95" name="Group 159"/>
            <p:cNvGrpSpPr>
              <a:grpSpLocks/>
            </p:cNvGrpSpPr>
            <p:nvPr/>
          </p:nvGrpSpPr>
          <p:grpSpPr bwMode="auto">
            <a:xfrm>
              <a:off x="1044341" y="3733646"/>
              <a:ext cx="7613884" cy="685875"/>
              <a:chOff x="304800" y="4419600"/>
              <a:chExt cx="8382000" cy="1066800"/>
            </a:xfrm>
          </p:grpSpPr>
          <p:sp>
            <p:nvSpPr>
              <p:cNvPr id="97" name="Rectangle 3"/>
              <p:cNvSpPr/>
              <p:nvPr/>
            </p:nvSpPr>
            <p:spPr>
              <a:xfrm>
                <a:off x="304800" y="4953001"/>
                <a:ext cx="8382000" cy="533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Hardware</a:t>
                </a:r>
              </a:p>
            </p:txBody>
          </p:sp>
          <p:sp>
            <p:nvSpPr>
              <p:cNvPr id="98" name="Rectangle 4"/>
              <p:cNvSpPr/>
              <p:nvPr/>
            </p:nvSpPr>
            <p:spPr>
              <a:xfrm>
                <a:off x="304800" y="4419600"/>
                <a:ext cx="8382000" cy="5334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Virtualization</a:t>
                </a:r>
              </a:p>
            </p:txBody>
          </p:sp>
        </p:grpSp>
        <p:sp>
          <p:nvSpPr>
            <p:cNvPr id="99" name="Rectangle 98"/>
            <p:cNvSpPr/>
            <p:nvPr/>
          </p:nvSpPr>
          <p:spPr>
            <a:xfrm>
              <a:off x="1044341" y="3393118"/>
              <a:ext cx="7613884" cy="3406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Operating System</a:t>
              </a:r>
            </a:p>
          </p:txBody>
        </p:sp>
        <p:sp>
          <p:nvSpPr>
            <p:cNvPr id="103" name="Rectangle 102"/>
            <p:cNvSpPr/>
            <p:nvPr/>
          </p:nvSpPr>
          <p:spPr>
            <a:xfrm>
              <a:off x="1044341" y="2554799"/>
              <a:ext cx="7613884" cy="83284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a:t>Middleware</a:t>
              </a:r>
            </a:p>
          </p:txBody>
        </p:sp>
        <p:sp>
          <p:nvSpPr>
            <p:cNvPr id="104" name="Rounded Rectangle 103"/>
            <p:cNvSpPr/>
            <p:nvPr/>
          </p:nvSpPr>
          <p:spPr>
            <a:xfrm>
              <a:off x="1294455" y="2669099"/>
              <a:ext cx="7086130" cy="371757"/>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Application</a:t>
              </a:r>
            </a:p>
          </p:txBody>
        </p:sp>
      </p:grpSp>
      <p:grpSp>
        <p:nvGrpSpPr>
          <p:cNvPr id="105" name="Group 8"/>
          <p:cNvGrpSpPr>
            <a:grpSpLocks noChangeAspect="1"/>
          </p:cNvGrpSpPr>
          <p:nvPr/>
        </p:nvGrpSpPr>
        <p:grpSpPr bwMode="auto">
          <a:xfrm>
            <a:off x="5476370" y="2881680"/>
            <a:ext cx="644442" cy="790046"/>
            <a:chOff x="2160" y="672"/>
            <a:chExt cx="672" cy="670"/>
          </a:xfrm>
        </p:grpSpPr>
        <p:sp>
          <p:nvSpPr>
            <p:cNvPr id="107"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11"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1"/>
            <p:cNvSpPr>
              <a:spLocks/>
            </p:cNvSpPr>
            <p:nvPr/>
          </p:nvSpPr>
          <p:spPr bwMode="auto">
            <a:xfrm>
              <a:off x="2211" y="725"/>
              <a:ext cx="565"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13"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4"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1"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2"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3"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4"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5"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6"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7"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8"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29"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0"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1"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2"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3"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4"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5"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6"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37"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138" name="Group 154"/>
          <p:cNvGrpSpPr>
            <a:grpSpLocks/>
          </p:cNvGrpSpPr>
          <p:nvPr/>
        </p:nvGrpSpPr>
        <p:grpSpPr bwMode="auto">
          <a:xfrm>
            <a:off x="5414073" y="2350886"/>
            <a:ext cx="761936" cy="464368"/>
            <a:chOff x="3429000" y="695325"/>
            <a:chExt cx="1600200" cy="600075"/>
          </a:xfrm>
          <a:solidFill>
            <a:schemeClr val="accent2"/>
          </a:solidFill>
        </p:grpSpPr>
        <p:sp>
          <p:nvSpPr>
            <p:cNvPr id="139"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140"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141" name="Rectangle 140"/>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42" name="Rectangle 141"/>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43" name="Rectangle 142"/>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cxnSp>
        <p:nvCxnSpPr>
          <p:cNvPr id="144" name="Straight Arrow Connector 143"/>
          <p:cNvCxnSpPr>
            <a:stCxn id="107" idx="2"/>
            <a:endCxn id="104" idx="0"/>
          </p:cNvCxnSpPr>
          <p:nvPr/>
        </p:nvCxnSpPr>
        <p:spPr>
          <a:xfrm flipH="1">
            <a:off x="5790478" y="3671726"/>
            <a:ext cx="8113" cy="521403"/>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145" name="Group 39"/>
          <p:cNvGrpSpPr>
            <a:grpSpLocks noChangeAspect="1"/>
          </p:cNvGrpSpPr>
          <p:nvPr/>
        </p:nvGrpSpPr>
        <p:grpSpPr bwMode="auto">
          <a:xfrm>
            <a:off x="3473820" y="2858631"/>
            <a:ext cx="662837" cy="796625"/>
            <a:chOff x="864" y="672"/>
            <a:chExt cx="672" cy="670"/>
          </a:xfrm>
        </p:grpSpPr>
        <p:sp>
          <p:nvSpPr>
            <p:cNvPr id="146" name="AutoShape 38"/>
            <p:cNvSpPr>
              <a:spLocks noChangeAspect="1" noChangeArrowheads="1" noTextEdit="1"/>
            </p:cNvSpPr>
            <p:nvPr/>
          </p:nvSpPr>
          <p:spPr bwMode="auto">
            <a:xfrm>
              <a:off x="864"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7" name="Freeform 40"/>
            <p:cNvSpPr>
              <a:spLocks/>
            </p:cNvSpPr>
            <p:nvPr/>
          </p:nvSpPr>
          <p:spPr bwMode="auto">
            <a:xfrm>
              <a:off x="864" y="672"/>
              <a:ext cx="670" cy="670"/>
            </a:xfrm>
            <a:custGeom>
              <a:avLst/>
              <a:gdLst>
                <a:gd name="T0" fmla="*/ 0 w 2009"/>
                <a:gd name="T1" fmla="*/ 0 h 2010"/>
                <a:gd name="T2" fmla="*/ 0 w 2009"/>
                <a:gd name="T3" fmla="*/ 0 h 2010"/>
                <a:gd name="T4" fmla="*/ 0 w 2009"/>
                <a:gd name="T5" fmla="*/ 0 h 2010"/>
                <a:gd name="T6" fmla="*/ 0 w 2009"/>
                <a:gd name="T7" fmla="*/ 0 h 2010"/>
                <a:gd name="T8" fmla="*/ 0 w 2009"/>
                <a:gd name="T9" fmla="*/ 0 h 2010"/>
                <a:gd name="T10" fmla="*/ 0 w 2009"/>
                <a:gd name="T11" fmla="*/ 0 h 2010"/>
                <a:gd name="T12" fmla="*/ 0 w 2009"/>
                <a:gd name="T13" fmla="*/ 0 h 2010"/>
                <a:gd name="T14" fmla="*/ 0 w 2009"/>
                <a:gd name="T15" fmla="*/ 0 h 2010"/>
                <a:gd name="T16" fmla="*/ 0 w 2009"/>
                <a:gd name="T17" fmla="*/ 0 h 2010"/>
                <a:gd name="T18" fmla="*/ 0 w 2009"/>
                <a:gd name="T19" fmla="*/ 0 h 2010"/>
                <a:gd name="T20" fmla="*/ 0 w 2009"/>
                <a:gd name="T21" fmla="*/ 1 h 2010"/>
                <a:gd name="T22" fmla="*/ 0 w 2009"/>
                <a:gd name="T23" fmla="*/ 1 h 2010"/>
                <a:gd name="T24" fmla="*/ 0 w 2009"/>
                <a:gd name="T25" fmla="*/ 1 h 2010"/>
                <a:gd name="T26" fmla="*/ 0 w 2009"/>
                <a:gd name="T27" fmla="*/ 1 h 2010"/>
                <a:gd name="T28" fmla="*/ 0 w 2009"/>
                <a:gd name="T29" fmla="*/ 1 h 2010"/>
                <a:gd name="T30" fmla="*/ 0 w 2009"/>
                <a:gd name="T31" fmla="*/ 1 h 2010"/>
                <a:gd name="T32" fmla="*/ 0 w 2009"/>
                <a:gd name="T33" fmla="*/ 1 h 2010"/>
                <a:gd name="T34" fmla="*/ 0 w 2009"/>
                <a:gd name="T35" fmla="*/ 1 h 2010"/>
                <a:gd name="T36" fmla="*/ 0 w 2009"/>
                <a:gd name="T37" fmla="*/ 1 h 2010"/>
                <a:gd name="T38" fmla="*/ 1 w 2009"/>
                <a:gd name="T39" fmla="*/ 1 h 2010"/>
                <a:gd name="T40" fmla="*/ 1 w 2009"/>
                <a:gd name="T41" fmla="*/ 1 h 2010"/>
                <a:gd name="T42" fmla="*/ 1 w 2009"/>
                <a:gd name="T43" fmla="*/ 1 h 2010"/>
                <a:gd name="T44" fmla="*/ 1 w 2009"/>
                <a:gd name="T45" fmla="*/ 1 h 2010"/>
                <a:gd name="T46" fmla="*/ 1 w 2009"/>
                <a:gd name="T47" fmla="*/ 1 h 2010"/>
                <a:gd name="T48" fmla="*/ 1 w 2009"/>
                <a:gd name="T49" fmla="*/ 1 h 2010"/>
                <a:gd name="T50" fmla="*/ 1 w 2009"/>
                <a:gd name="T51" fmla="*/ 1 h 2010"/>
                <a:gd name="T52" fmla="*/ 1 w 2009"/>
                <a:gd name="T53" fmla="*/ 1 h 2010"/>
                <a:gd name="T54" fmla="*/ 1 w 2009"/>
                <a:gd name="T55" fmla="*/ 1 h 2010"/>
                <a:gd name="T56" fmla="*/ 1 w 2009"/>
                <a:gd name="T57" fmla="*/ 0 h 2010"/>
                <a:gd name="T58" fmla="*/ 1 w 2009"/>
                <a:gd name="T59" fmla="*/ 0 h 2010"/>
                <a:gd name="T60" fmla="*/ 1 w 2009"/>
                <a:gd name="T61" fmla="*/ 0 h 2010"/>
                <a:gd name="T62" fmla="*/ 1 w 2009"/>
                <a:gd name="T63" fmla="*/ 0 h 2010"/>
                <a:gd name="T64" fmla="*/ 1 w 2009"/>
                <a:gd name="T65" fmla="*/ 0 h 2010"/>
                <a:gd name="T66" fmla="*/ 1 w 2009"/>
                <a:gd name="T67" fmla="*/ 0 h 2010"/>
                <a:gd name="T68" fmla="*/ 1 w 2009"/>
                <a:gd name="T69" fmla="*/ 0 h 2010"/>
                <a:gd name="T70" fmla="*/ 1 w 2009"/>
                <a:gd name="T71" fmla="*/ 0 h 2010"/>
                <a:gd name="T72" fmla="*/ 1 w 2009"/>
                <a:gd name="T73" fmla="*/ 0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1"/>
            </a:solidFill>
            <a:ln w="9525">
              <a:solidFill>
                <a:schemeClr val="accent1"/>
              </a:solidFill>
              <a:round/>
              <a:headEnd/>
              <a:tailEnd/>
            </a:ln>
          </p:spPr>
          <p:txBody>
            <a:bodyPr/>
            <a:lstStyle/>
            <a:p>
              <a:endParaRPr lang="en-US"/>
            </a:p>
          </p:txBody>
        </p:sp>
        <p:sp>
          <p:nvSpPr>
            <p:cNvPr id="148" name="Freeform 41"/>
            <p:cNvSpPr>
              <a:spLocks/>
            </p:cNvSpPr>
            <p:nvPr/>
          </p:nvSpPr>
          <p:spPr bwMode="auto">
            <a:xfrm>
              <a:off x="899"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42"/>
            <p:cNvSpPr>
              <a:spLocks/>
            </p:cNvSpPr>
            <p:nvPr/>
          </p:nvSpPr>
          <p:spPr bwMode="auto">
            <a:xfrm>
              <a:off x="905" y="724"/>
              <a:ext cx="564" cy="565"/>
            </a:xfrm>
            <a:custGeom>
              <a:avLst/>
              <a:gdLst>
                <a:gd name="T0" fmla="*/ 0 w 1693"/>
                <a:gd name="T1" fmla="*/ 0 h 1694"/>
                <a:gd name="T2" fmla="*/ 0 w 1693"/>
                <a:gd name="T3" fmla="*/ 0 h 1694"/>
                <a:gd name="T4" fmla="*/ 0 w 1693"/>
                <a:gd name="T5" fmla="*/ 0 h 1694"/>
                <a:gd name="T6" fmla="*/ 0 w 1693"/>
                <a:gd name="T7" fmla="*/ 0 h 1694"/>
                <a:gd name="T8" fmla="*/ 0 w 1693"/>
                <a:gd name="T9" fmla="*/ 0 h 1694"/>
                <a:gd name="T10" fmla="*/ 0 w 1693"/>
                <a:gd name="T11" fmla="*/ 0 h 1694"/>
                <a:gd name="T12" fmla="*/ 0 w 1693"/>
                <a:gd name="T13" fmla="*/ 0 h 1694"/>
                <a:gd name="T14" fmla="*/ 0 w 1693"/>
                <a:gd name="T15" fmla="*/ 0 h 1694"/>
                <a:gd name="T16" fmla="*/ 0 w 1693"/>
                <a:gd name="T17" fmla="*/ 0 h 1694"/>
                <a:gd name="T18" fmla="*/ 0 w 1693"/>
                <a:gd name="T19" fmla="*/ 0 h 1694"/>
                <a:gd name="T20" fmla="*/ 0 w 1693"/>
                <a:gd name="T21" fmla="*/ 1 h 1694"/>
                <a:gd name="T22" fmla="*/ 0 w 1693"/>
                <a:gd name="T23" fmla="*/ 1 h 1694"/>
                <a:gd name="T24" fmla="*/ 0 w 1693"/>
                <a:gd name="T25" fmla="*/ 1 h 1694"/>
                <a:gd name="T26" fmla="*/ 0 w 1693"/>
                <a:gd name="T27" fmla="*/ 1 h 1694"/>
                <a:gd name="T28" fmla="*/ 0 w 1693"/>
                <a:gd name="T29" fmla="*/ 1 h 1694"/>
                <a:gd name="T30" fmla="*/ 0 w 1693"/>
                <a:gd name="T31" fmla="*/ 1 h 1694"/>
                <a:gd name="T32" fmla="*/ 0 w 1693"/>
                <a:gd name="T33" fmla="*/ 1 h 1694"/>
                <a:gd name="T34" fmla="*/ 0 w 1693"/>
                <a:gd name="T35" fmla="*/ 1 h 1694"/>
                <a:gd name="T36" fmla="*/ 0 w 1693"/>
                <a:gd name="T37" fmla="*/ 1 h 1694"/>
                <a:gd name="T38" fmla="*/ 1 w 1693"/>
                <a:gd name="T39" fmla="*/ 1 h 1694"/>
                <a:gd name="T40" fmla="*/ 1 w 1693"/>
                <a:gd name="T41" fmla="*/ 1 h 1694"/>
                <a:gd name="T42" fmla="*/ 1 w 1693"/>
                <a:gd name="T43" fmla="*/ 1 h 1694"/>
                <a:gd name="T44" fmla="*/ 1 w 1693"/>
                <a:gd name="T45" fmla="*/ 1 h 1694"/>
                <a:gd name="T46" fmla="*/ 1 w 1693"/>
                <a:gd name="T47" fmla="*/ 1 h 1694"/>
                <a:gd name="T48" fmla="*/ 1 w 1693"/>
                <a:gd name="T49" fmla="*/ 1 h 1694"/>
                <a:gd name="T50" fmla="*/ 1 w 1693"/>
                <a:gd name="T51" fmla="*/ 1 h 1694"/>
                <a:gd name="T52" fmla="*/ 1 w 1693"/>
                <a:gd name="T53" fmla="*/ 1 h 1694"/>
                <a:gd name="T54" fmla="*/ 1 w 1693"/>
                <a:gd name="T55" fmla="*/ 1 h 1694"/>
                <a:gd name="T56" fmla="*/ 1 w 1693"/>
                <a:gd name="T57" fmla="*/ 0 h 1694"/>
                <a:gd name="T58" fmla="*/ 1 w 1693"/>
                <a:gd name="T59" fmla="*/ 0 h 1694"/>
                <a:gd name="T60" fmla="*/ 1 w 1693"/>
                <a:gd name="T61" fmla="*/ 0 h 1694"/>
                <a:gd name="T62" fmla="*/ 1 w 1693"/>
                <a:gd name="T63" fmla="*/ 0 h 1694"/>
                <a:gd name="T64" fmla="*/ 1 w 1693"/>
                <a:gd name="T65" fmla="*/ 0 h 1694"/>
                <a:gd name="T66" fmla="*/ 1 w 1693"/>
                <a:gd name="T67" fmla="*/ 0 h 1694"/>
                <a:gd name="T68" fmla="*/ 1 w 1693"/>
                <a:gd name="T69" fmla="*/ 0 h 1694"/>
                <a:gd name="T70" fmla="*/ 1 w 1693"/>
                <a:gd name="T71" fmla="*/ 0 h 1694"/>
                <a:gd name="T72" fmla="*/ 1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1"/>
            </a:solidFill>
            <a:ln w="9525">
              <a:solidFill>
                <a:schemeClr val="accent1"/>
              </a:solidFill>
              <a:round/>
              <a:headEnd/>
              <a:tailEnd/>
            </a:ln>
          </p:spPr>
          <p:txBody>
            <a:bodyPr/>
            <a:lstStyle/>
            <a:p>
              <a:endParaRPr lang="en-US"/>
            </a:p>
          </p:txBody>
        </p:sp>
        <p:sp>
          <p:nvSpPr>
            <p:cNvPr id="150" name="Rectangle 43"/>
            <p:cNvSpPr>
              <a:spLocks noChangeArrowheads="1"/>
            </p:cNvSpPr>
            <p:nvPr/>
          </p:nvSpPr>
          <p:spPr bwMode="auto">
            <a:xfrm>
              <a:off x="1000"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51" name="Freeform 44"/>
            <p:cNvSpPr>
              <a:spLocks/>
            </p:cNvSpPr>
            <p:nvPr/>
          </p:nvSpPr>
          <p:spPr bwMode="auto">
            <a:xfrm>
              <a:off x="1006"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45"/>
            <p:cNvSpPr>
              <a:spLocks/>
            </p:cNvSpPr>
            <p:nvPr/>
          </p:nvSpPr>
          <p:spPr bwMode="auto">
            <a:xfrm>
              <a:off x="1267"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6"/>
            <p:cNvSpPr>
              <a:spLocks/>
            </p:cNvSpPr>
            <p:nvPr/>
          </p:nvSpPr>
          <p:spPr bwMode="auto">
            <a:xfrm>
              <a:off x="1136"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7"/>
            <p:cNvSpPr>
              <a:spLocks/>
            </p:cNvSpPr>
            <p:nvPr/>
          </p:nvSpPr>
          <p:spPr bwMode="auto">
            <a:xfrm>
              <a:off x="1034"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8"/>
            <p:cNvSpPr>
              <a:spLocks/>
            </p:cNvSpPr>
            <p:nvPr/>
          </p:nvSpPr>
          <p:spPr bwMode="auto">
            <a:xfrm>
              <a:off x="1296"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9"/>
            <p:cNvSpPr>
              <a:spLocks/>
            </p:cNvSpPr>
            <p:nvPr/>
          </p:nvSpPr>
          <p:spPr bwMode="auto">
            <a:xfrm>
              <a:off x="1165"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Rectangle 50"/>
            <p:cNvSpPr>
              <a:spLocks noChangeArrowheads="1"/>
            </p:cNvSpPr>
            <p:nvPr/>
          </p:nvSpPr>
          <p:spPr bwMode="auto">
            <a:xfrm>
              <a:off x="1037"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58" name="Rectangle 51"/>
            <p:cNvSpPr>
              <a:spLocks noChangeArrowheads="1"/>
            </p:cNvSpPr>
            <p:nvPr/>
          </p:nvSpPr>
          <p:spPr bwMode="auto">
            <a:xfrm>
              <a:off x="1095"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59" name="Rectangle 52"/>
            <p:cNvSpPr>
              <a:spLocks noChangeArrowheads="1"/>
            </p:cNvSpPr>
            <p:nvPr/>
          </p:nvSpPr>
          <p:spPr bwMode="auto">
            <a:xfrm>
              <a:off x="1152"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0" name="Rectangle 53"/>
            <p:cNvSpPr>
              <a:spLocks noChangeArrowheads="1"/>
            </p:cNvSpPr>
            <p:nvPr/>
          </p:nvSpPr>
          <p:spPr bwMode="auto">
            <a:xfrm>
              <a:off x="1210"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1" name="Rectangle 54"/>
            <p:cNvSpPr>
              <a:spLocks noChangeArrowheads="1"/>
            </p:cNvSpPr>
            <p:nvPr/>
          </p:nvSpPr>
          <p:spPr bwMode="auto">
            <a:xfrm>
              <a:off x="1268"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2" name="Rectangle 55"/>
            <p:cNvSpPr>
              <a:spLocks noChangeArrowheads="1"/>
            </p:cNvSpPr>
            <p:nvPr/>
          </p:nvSpPr>
          <p:spPr bwMode="auto">
            <a:xfrm>
              <a:off x="1326"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3" name="Rectangle 56"/>
            <p:cNvSpPr>
              <a:spLocks noChangeArrowheads="1"/>
            </p:cNvSpPr>
            <p:nvPr/>
          </p:nvSpPr>
          <p:spPr bwMode="auto">
            <a:xfrm>
              <a:off x="1037"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4" name="Rectangle 57"/>
            <p:cNvSpPr>
              <a:spLocks noChangeArrowheads="1"/>
            </p:cNvSpPr>
            <p:nvPr/>
          </p:nvSpPr>
          <p:spPr bwMode="auto">
            <a:xfrm>
              <a:off x="1095"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5" name="Rectangle 58"/>
            <p:cNvSpPr>
              <a:spLocks noChangeArrowheads="1"/>
            </p:cNvSpPr>
            <p:nvPr/>
          </p:nvSpPr>
          <p:spPr bwMode="auto">
            <a:xfrm>
              <a:off x="1152"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6" name="Rectangle 59"/>
            <p:cNvSpPr>
              <a:spLocks noChangeArrowheads="1"/>
            </p:cNvSpPr>
            <p:nvPr/>
          </p:nvSpPr>
          <p:spPr bwMode="auto">
            <a:xfrm>
              <a:off x="1210"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7" name="Rectangle 60"/>
            <p:cNvSpPr>
              <a:spLocks noChangeArrowheads="1"/>
            </p:cNvSpPr>
            <p:nvPr/>
          </p:nvSpPr>
          <p:spPr bwMode="auto">
            <a:xfrm>
              <a:off x="1268"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8" name="Rectangle 61"/>
            <p:cNvSpPr>
              <a:spLocks noChangeArrowheads="1"/>
            </p:cNvSpPr>
            <p:nvPr/>
          </p:nvSpPr>
          <p:spPr bwMode="auto">
            <a:xfrm>
              <a:off x="1326"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69" name="Rectangle 62"/>
            <p:cNvSpPr>
              <a:spLocks noChangeArrowheads="1"/>
            </p:cNvSpPr>
            <p:nvPr/>
          </p:nvSpPr>
          <p:spPr bwMode="auto">
            <a:xfrm>
              <a:off x="1037"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0" name="Rectangle 63"/>
            <p:cNvSpPr>
              <a:spLocks noChangeArrowheads="1"/>
            </p:cNvSpPr>
            <p:nvPr/>
          </p:nvSpPr>
          <p:spPr bwMode="auto">
            <a:xfrm>
              <a:off x="1095"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1" name="Rectangle 64"/>
            <p:cNvSpPr>
              <a:spLocks noChangeArrowheads="1"/>
            </p:cNvSpPr>
            <p:nvPr/>
          </p:nvSpPr>
          <p:spPr bwMode="auto">
            <a:xfrm>
              <a:off x="1152"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2" name="Rectangle 65"/>
            <p:cNvSpPr>
              <a:spLocks noChangeArrowheads="1"/>
            </p:cNvSpPr>
            <p:nvPr/>
          </p:nvSpPr>
          <p:spPr bwMode="auto">
            <a:xfrm>
              <a:off x="1210"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3" name="Rectangle 66"/>
            <p:cNvSpPr>
              <a:spLocks noChangeArrowheads="1"/>
            </p:cNvSpPr>
            <p:nvPr/>
          </p:nvSpPr>
          <p:spPr bwMode="auto">
            <a:xfrm>
              <a:off x="1268"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74" name="Rectangle 67"/>
            <p:cNvSpPr>
              <a:spLocks noChangeArrowheads="1"/>
            </p:cNvSpPr>
            <p:nvPr/>
          </p:nvSpPr>
          <p:spPr bwMode="auto">
            <a:xfrm>
              <a:off x="1326"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cxnSp>
        <p:nvCxnSpPr>
          <p:cNvPr id="175" name="Straight Arrow Connector 174"/>
          <p:cNvCxnSpPr/>
          <p:nvPr/>
        </p:nvCxnSpPr>
        <p:spPr bwMode="auto">
          <a:xfrm>
            <a:off x="3813803" y="3655256"/>
            <a:ext cx="0" cy="55035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76" name="Group 155"/>
          <p:cNvGrpSpPr/>
          <p:nvPr/>
        </p:nvGrpSpPr>
        <p:grpSpPr bwMode="auto">
          <a:xfrm>
            <a:off x="3380278" y="2368984"/>
            <a:ext cx="807862" cy="446298"/>
            <a:chOff x="1295400" y="685800"/>
            <a:chExt cx="1600200" cy="609600"/>
          </a:xfrm>
          <a:solidFill>
            <a:schemeClr val="accent1"/>
          </a:solidFill>
        </p:grpSpPr>
        <p:sp>
          <p:nvSpPr>
            <p:cNvPr id="177"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178"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179" name="Rectangle 178"/>
            <p:cNvSpPr/>
            <p:nvPr/>
          </p:nvSpPr>
          <p:spPr>
            <a:xfrm>
              <a:off x="19050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0" name="Rectangle 179"/>
            <p:cNvSpPr/>
            <p:nvPr/>
          </p:nvSpPr>
          <p:spPr>
            <a:xfrm>
              <a:off x="20574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1" name="Rectangle 180"/>
            <p:cNvSpPr/>
            <p:nvPr/>
          </p:nvSpPr>
          <p:spPr>
            <a:xfrm>
              <a:off x="22098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nvGrpSpPr>
          <p:cNvPr id="182" name="Group 8"/>
          <p:cNvGrpSpPr>
            <a:grpSpLocks noChangeAspect="1"/>
          </p:cNvGrpSpPr>
          <p:nvPr/>
        </p:nvGrpSpPr>
        <p:grpSpPr bwMode="auto">
          <a:xfrm>
            <a:off x="7443816" y="2876388"/>
            <a:ext cx="644442" cy="790046"/>
            <a:chOff x="2160" y="672"/>
            <a:chExt cx="672" cy="670"/>
          </a:xfrm>
        </p:grpSpPr>
        <p:sp>
          <p:nvSpPr>
            <p:cNvPr id="183"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85"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1"/>
            <p:cNvSpPr>
              <a:spLocks/>
            </p:cNvSpPr>
            <p:nvPr/>
          </p:nvSpPr>
          <p:spPr bwMode="auto">
            <a:xfrm>
              <a:off x="2211" y="725"/>
              <a:ext cx="565"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87"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88"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5"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6"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7"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8"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9"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0"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1"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2"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3"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4"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5"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6"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7"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8"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9"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0"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1"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212" name="Group 154"/>
          <p:cNvGrpSpPr>
            <a:grpSpLocks/>
          </p:cNvGrpSpPr>
          <p:nvPr/>
        </p:nvGrpSpPr>
        <p:grpSpPr bwMode="auto">
          <a:xfrm>
            <a:off x="7381519" y="2345594"/>
            <a:ext cx="761936" cy="464368"/>
            <a:chOff x="3429000" y="695325"/>
            <a:chExt cx="1600200" cy="600075"/>
          </a:xfrm>
          <a:solidFill>
            <a:schemeClr val="accent2"/>
          </a:solidFill>
        </p:grpSpPr>
        <p:sp>
          <p:nvSpPr>
            <p:cNvPr id="213"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14"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15" name="Rectangle 214"/>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16" name="Rectangle 215"/>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17" name="Rectangle 216"/>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cxnSp>
        <p:nvCxnSpPr>
          <p:cNvPr id="219" name="Straight Arrow Connector 218"/>
          <p:cNvCxnSpPr/>
          <p:nvPr/>
        </p:nvCxnSpPr>
        <p:spPr>
          <a:xfrm flipH="1">
            <a:off x="7780527" y="3671726"/>
            <a:ext cx="8113" cy="521403"/>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20" name="Group 155"/>
          <p:cNvGrpSpPr/>
          <p:nvPr/>
        </p:nvGrpSpPr>
        <p:grpSpPr bwMode="auto">
          <a:xfrm>
            <a:off x="3467394" y="2301721"/>
            <a:ext cx="807862" cy="446298"/>
            <a:chOff x="1295400" y="685800"/>
            <a:chExt cx="1600200" cy="609600"/>
          </a:xfrm>
          <a:solidFill>
            <a:schemeClr val="accent1"/>
          </a:solidFill>
        </p:grpSpPr>
        <p:sp>
          <p:nvSpPr>
            <p:cNvPr id="221"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2"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3" name="Rectangle 222"/>
            <p:cNvSpPr/>
            <p:nvPr/>
          </p:nvSpPr>
          <p:spPr>
            <a:xfrm>
              <a:off x="19050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24" name="Rectangle 223"/>
            <p:cNvSpPr/>
            <p:nvPr/>
          </p:nvSpPr>
          <p:spPr>
            <a:xfrm>
              <a:off x="20574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25" name="Rectangle 224"/>
            <p:cNvSpPr/>
            <p:nvPr/>
          </p:nvSpPr>
          <p:spPr>
            <a:xfrm>
              <a:off x="22098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nvGrpSpPr>
          <p:cNvPr id="226" name="Group 155"/>
          <p:cNvGrpSpPr/>
          <p:nvPr/>
        </p:nvGrpSpPr>
        <p:grpSpPr bwMode="auto">
          <a:xfrm>
            <a:off x="3559783" y="2235482"/>
            <a:ext cx="807862" cy="446298"/>
            <a:chOff x="1295400" y="685800"/>
            <a:chExt cx="1600200" cy="609600"/>
          </a:xfrm>
          <a:solidFill>
            <a:schemeClr val="accent1"/>
          </a:solidFill>
        </p:grpSpPr>
        <p:sp>
          <p:nvSpPr>
            <p:cNvPr id="227"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8"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chemeClr val="accent1"/>
              </a:solidFill>
              <a:round/>
              <a:headEnd/>
              <a:tailEnd/>
            </a:ln>
          </p:spPr>
          <p:txBody>
            <a:bodyPr/>
            <a:lstStyle/>
            <a:p>
              <a:pPr fontAlgn="auto">
                <a:spcBef>
                  <a:spcPts val="0"/>
                </a:spcBef>
                <a:spcAft>
                  <a:spcPts val="0"/>
                </a:spcAft>
                <a:defRPr/>
              </a:pPr>
              <a:endParaRPr lang="en-US" sz="800">
                <a:latin typeface="Arial"/>
                <a:cs typeface="+mn-cs"/>
              </a:endParaRPr>
            </a:p>
          </p:txBody>
        </p:sp>
        <p:sp>
          <p:nvSpPr>
            <p:cNvPr id="229" name="Rectangle 228"/>
            <p:cNvSpPr/>
            <p:nvPr/>
          </p:nvSpPr>
          <p:spPr>
            <a:xfrm>
              <a:off x="19050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30" name="Rectangle 229"/>
            <p:cNvSpPr/>
            <p:nvPr/>
          </p:nvSpPr>
          <p:spPr>
            <a:xfrm>
              <a:off x="20574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31" name="Rectangle 230"/>
            <p:cNvSpPr/>
            <p:nvPr/>
          </p:nvSpPr>
          <p:spPr>
            <a:xfrm>
              <a:off x="2209800" y="1066800"/>
              <a:ext cx="76200" cy="76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sp>
        <p:nvSpPr>
          <p:cNvPr id="27" name="AutoShape 3"/>
          <p:cNvSpPr>
            <a:spLocks noChangeAspect="1" noChangeArrowheads="1" noTextEdit="1"/>
          </p:cNvSpPr>
          <p:nvPr/>
        </p:nvSpPr>
        <p:spPr bwMode="auto">
          <a:xfrm>
            <a:off x="125961" y="4114830"/>
            <a:ext cx="1500188"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03" name="Group 2102"/>
          <p:cNvGrpSpPr/>
          <p:nvPr/>
        </p:nvGrpSpPr>
        <p:grpSpPr>
          <a:xfrm>
            <a:off x="541337" y="4179123"/>
            <a:ext cx="987425" cy="1374775"/>
            <a:chOff x="47625" y="2616993"/>
            <a:chExt cx="987425" cy="1374775"/>
          </a:xfrm>
        </p:grpSpPr>
        <p:sp>
          <p:nvSpPr>
            <p:cNvPr id="241" name="Freeform 14"/>
            <p:cNvSpPr>
              <a:spLocks/>
            </p:cNvSpPr>
            <p:nvPr/>
          </p:nvSpPr>
          <p:spPr bwMode="auto">
            <a:xfrm>
              <a:off x="463550" y="2632868"/>
              <a:ext cx="274638" cy="141287"/>
            </a:xfrm>
            <a:custGeom>
              <a:avLst/>
              <a:gdLst>
                <a:gd name="T0" fmla="*/ 233 w 520"/>
                <a:gd name="T1" fmla="*/ 75 h 180"/>
                <a:gd name="T2" fmla="*/ 241 w 520"/>
                <a:gd name="T3" fmla="*/ 76 h 180"/>
                <a:gd name="T4" fmla="*/ 262 w 520"/>
                <a:gd name="T5" fmla="*/ 82 h 180"/>
                <a:gd name="T6" fmla="*/ 292 w 520"/>
                <a:gd name="T7" fmla="*/ 89 h 180"/>
                <a:gd name="T8" fmla="*/ 330 w 520"/>
                <a:gd name="T9" fmla="*/ 98 h 180"/>
                <a:gd name="T10" fmla="*/ 367 w 520"/>
                <a:gd name="T11" fmla="*/ 110 h 180"/>
                <a:gd name="T12" fmla="*/ 403 w 520"/>
                <a:gd name="T13" fmla="*/ 124 h 180"/>
                <a:gd name="T14" fmla="*/ 434 w 520"/>
                <a:gd name="T15" fmla="*/ 141 h 180"/>
                <a:gd name="T16" fmla="*/ 453 w 520"/>
                <a:gd name="T17" fmla="*/ 160 h 180"/>
                <a:gd name="T18" fmla="*/ 468 w 520"/>
                <a:gd name="T19" fmla="*/ 173 h 180"/>
                <a:gd name="T20" fmla="*/ 485 w 520"/>
                <a:gd name="T21" fmla="*/ 174 h 180"/>
                <a:gd name="T22" fmla="*/ 500 w 520"/>
                <a:gd name="T23" fmla="*/ 166 h 180"/>
                <a:gd name="T24" fmla="*/ 513 w 520"/>
                <a:gd name="T25" fmla="*/ 149 h 180"/>
                <a:gd name="T26" fmla="*/ 520 w 520"/>
                <a:gd name="T27" fmla="*/ 129 h 180"/>
                <a:gd name="T28" fmla="*/ 518 w 520"/>
                <a:gd name="T29" fmla="*/ 106 h 180"/>
                <a:gd name="T30" fmla="*/ 506 w 520"/>
                <a:gd name="T31" fmla="*/ 83 h 180"/>
                <a:gd name="T32" fmla="*/ 480 w 520"/>
                <a:gd name="T33" fmla="*/ 61 h 180"/>
                <a:gd name="T34" fmla="*/ 462 w 520"/>
                <a:gd name="T35" fmla="*/ 51 h 180"/>
                <a:gd name="T36" fmla="*/ 441 w 520"/>
                <a:gd name="T37" fmla="*/ 42 h 180"/>
                <a:gd name="T38" fmla="*/ 419 w 520"/>
                <a:gd name="T39" fmla="*/ 33 h 180"/>
                <a:gd name="T40" fmla="*/ 394 w 520"/>
                <a:gd name="T41" fmla="*/ 25 h 180"/>
                <a:gd name="T42" fmla="*/ 367 w 520"/>
                <a:gd name="T43" fmla="*/ 18 h 180"/>
                <a:gd name="T44" fmla="*/ 339 w 520"/>
                <a:gd name="T45" fmla="*/ 12 h 180"/>
                <a:gd name="T46" fmla="*/ 310 w 520"/>
                <a:gd name="T47" fmla="*/ 7 h 180"/>
                <a:gd name="T48" fmla="*/ 283 w 520"/>
                <a:gd name="T49" fmla="*/ 2 h 180"/>
                <a:gd name="T50" fmla="*/ 252 w 520"/>
                <a:gd name="T51" fmla="*/ 0 h 180"/>
                <a:gd name="T52" fmla="*/ 224 w 520"/>
                <a:gd name="T53" fmla="*/ 0 h 180"/>
                <a:gd name="T54" fmla="*/ 195 w 520"/>
                <a:gd name="T55" fmla="*/ 1 h 180"/>
                <a:gd name="T56" fmla="*/ 167 w 520"/>
                <a:gd name="T57" fmla="*/ 4 h 180"/>
                <a:gd name="T58" fmla="*/ 141 w 520"/>
                <a:gd name="T59" fmla="*/ 10 h 180"/>
                <a:gd name="T60" fmla="*/ 116 w 520"/>
                <a:gd name="T61" fmla="*/ 17 h 180"/>
                <a:gd name="T62" fmla="*/ 93 w 520"/>
                <a:gd name="T63" fmla="*/ 27 h 180"/>
                <a:gd name="T64" fmla="*/ 72 w 520"/>
                <a:gd name="T65" fmla="*/ 39 h 180"/>
                <a:gd name="T66" fmla="*/ 38 w 520"/>
                <a:gd name="T67" fmla="*/ 65 h 180"/>
                <a:gd name="T68" fmla="*/ 16 w 520"/>
                <a:gd name="T69" fmla="*/ 89 h 180"/>
                <a:gd name="T70" fmla="*/ 4 w 520"/>
                <a:gd name="T71" fmla="*/ 110 h 180"/>
                <a:gd name="T72" fmla="*/ 0 w 520"/>
                <a:gd name="T73" fmla="*/ 128 h 180"/>
                <a:gd name="T74" fmla="*/ 2 w 520"/>
                <a:gd name="T75" fmla="*/ 144 h 180"/>
                <a:gd name="T76" fmla="*/ 8 w 520"/>
                <a:gd name="T77" fmla="*/ 157 h 180"/>
                <a:gd name="T78" fmla="*/ 18 w 520"/>
                <a:gd name="T79" fmla="*/ 167 h 180"/>
                <a:gd name="T80" fmla="*/ 29 w 520"/>
                <a:gd name="T81" fmla="*/ 174 h 180"/>
                <a:gd name="T82" fmla="*/ 40 w 520"/>
                <a:gd name="T83" fmla="*/ 178 h 180"/>
                <a:gd name="T84" fmla="*/ 48 w 520"/>
                <a:gd name="T85" fmla="*/ 180 h 180"/>
                <a:gd name="T86" fmla="*/ 57 w 520"/>
                <a:gd name="T87" fmla="*/ 179 h 180"/>
                <a:gd name="T88" fmla="*/ 63 w 520"/>
                <a:gd name="T89" fmla="*/ 176 h 180"/>
                <a:gd name="T90" fmla="*/ 68 w 520"/>
                <a:gd name="T91" fmla="*/ 170 h 180"/>
                <a:gd name="T92" fmla="*/ 72 w 520"/>
                <a:gd name="T93" fmla="*/ 161 h 180"/>
                <a:gd name="T94" fmla="*/ 73 w 520"/>
                <a:gd name="T95" fmla="*/ 149 h 180"/>
                <a:gd name="T96" fmla="*/ 72 w 520"/>
                <a:gd name="T97" fmla="*/ 135 h 180"/>
                <a:gd name="T98" fmla="*/ 72 w 520"/>
                <a:gd name="T99" fmla="*/ 121 h 180"/>
                <a:gd name="T100" fmla="*/ 77 w 520"/>
                <a:gd name="T101" fmla="*/ 107 h 180"/>
                <a:gd name="T102" fmla="*/ 88 w 520"/>
                <a:gd name="T103" fmla="*/ 96 h 180"/>
                <a:gd name="T104" fmla="*/ 105 w 520"/>
                <a:gd name="T105" fmla="*/ 87 h 180"/>
                <a:gd name="T106" fmla="*/ 129 w 520"/>
                <a:gd name="T107" fmla="*/ 79 h 180"/>
                <a:gd name="T108" fmla="*/ 156 w 520"/>
                <a:gd name="T109" fmla="*/ 74 h 180"/>
                <a:gd name="T110" fmla="*/ 191 w 520"/>
                <a:gd name="T111" fmla="*/ 73 h 180"/>
                <a:gd name="T112" fmla="*/ 233 w 520"/>
                <a:gd name="T113"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0" h="180">
                  <a:moveTo>
                    <a:pt x="233" y="75"/>
                  </a:moveTo>
                  <a:lnTo>
                    <a:pt x="241" y="76"/>
                  </a:lnTo>
                  <a:lnTo>
                    <a:pt x="262" y="82"/>
                  </a:lnTo>
                  <a:lnTo>
                    <a:pt x="292" y="89"/>
                  </a:lnTo>
                  <a:lnTo>
                    <a:pt x="330" y="98"/>
                  </a:lnTo>
                  <a:lnTo>
                    <a:pt x="367" y="110"/>
                  </a:lnTo>
                  <a:lnTo>
                    <a:pt x="403" y="124"/>
                  </a:lnTo>
                  <a:lnTo>
                    <a:pt x="434" y="141"/>
                  </a:lnTo>
                  <a:lnTo>
                    <a:pt x="453" y="160"/>
                  </a:lnTo>
                  <a:lnTo>
                    <a:pt x="468" y="173"/>
                  </a:lnTo>
                  <a:lnTo>
                    <a:pt x="485" y="174"/>
                  </a:lnTo>
                  <a:lnTo>
                    <a:pt x="500" y="166"/>
                  </a:lnTo>
                  <a:lnTo>
                    <a:pt x="513" y="149"/>
                  </a:lnTo>
                  <a:lnTo>
                    <a:pt x="520" y="129"/>
                  </a:lnTo>
                  <a:lnTo>
                    <a:pt x="518" y="106"/>
                  </a:lnTo>
                  <a:lnTo>
                    <a:pt x="506" y="83"/>
                  </a:lnTo>
                  <a:lnTo>
                    <a:pt x="480" y="61"/>
                  </a:lnTo>
                  <a:lnTo>
                    <a:pt x="462" y="51"/>
                  </a:lnTo>
                  <a:lnTo>
                    <a:pt x="441" y="42"/>
                  </a:lnTo>
                  <a:lnTo>
                    <a:pt x="419" y="33"/>
                  </a:lnTo>
                  <a:lnTo>
                    <a:pt x="394" y="25"/>
                  </a:lnTo>
                  <a:lnTo>
                    <a:pt x="367" y="18"/>
                  </a:lnTo>
                  <a:lnTo>
                    <a:pt x="339" y="12"/>
                  </a:lnTo>
                  <a:lnTo>
                    <a:pt x="310" y="7"/>
                  </a:lnTo>
                  <a:lnTo>
                    <a:pt x="283" y="2"/>
                  </a:lnTo>
                  <a:lnTo>
                    <a:pt x="252" y="0"/>
                  </a:lnTo>
                  <a:lnTo>
                    <a:pt x="224" y="0"/>
                  </a:lnTo>
                  <a:lnTo>
                    <a:pt x="195" y="1"/>
                  </a:lnTo>
                  <a:lnTo>
                    <a:pt x="167" y="4"/>
                  </a:lnTo>
                  <a:lnTo>
                    <a:pt x="141" y="10"/>
                  </a:lnTo>
                  <a:lnTo>
                    <a:pt x="116" y="17"/>
                  </a:lnTo>
                  <a:lnTo>
                    <a:pt x="93" y="27"/>
                  </a:lnTo>
                  <a:lnTo>
                    <a:pt x="72" y="39"/>
                  </a:lnTo>
                  <a:lnTo>
                    <a:pt x="38" y="65"/>
                  </a:lnTo>
                  <a:lnTo>
                    <a:pt x="16" y="89"/>
                  </a:lnTo>
                  <a:lnTo>
                    <a:pt x="4" y="110"/>
                  </a:lnTo>
                  <a:lnTo>
                    <a:pt x="0" y="128"/>
                  </a:lnTo>
                  <a:lnTo>
                    <a:pt x="2" y="144"/>
                  </a:lnTo>
                  <a:lnTo>
                    <a:pt x="8" y="157"/>
                  </a:lnTo>
                  <a:lnTo>
                    <a:pt x="18" y="167"/>
                  </a:lnTo>
                  <a:lnTo>
                    <a:pt x="29" y="174"/>
                  </a:lnTo>
                  <a:lnTo>
                    <a:pt x="40" y="178"/>
                  </a:lnTo>
                  <a:lnTo>
                    <a:pt x="48" y="180"/>
                  </a:lnTo>
                  <a:lnTo>
                    <a:pt x="57" y="179"/>
                  </a:lnTo>
                  <a:lnTo>
                    <a:pt x="63" y="176"/>
                  </a:lnTo>
                  <a:lnTo>
                    <a:pt x="68" y="170"/>
                  </a:lnTo>
                  <a:lnTo>
                    <a:pt x="72" y="161"/>
                  </a:lnTo>
                  <a:lnTo>
                    <a:pt x="73" y="149"/>
                  </a:lnTo>
                  <a:lnTo>
                    <a:pt x="72" y="135"/>
                  </a:lnTo>
                  <a:lnTo>
                    <a:pt x="72" y="121"/>
                  </a:lnTo>
                  <a:lnTo>
                    <a:pt x="77" y="107"/>
                  </a:lnTo>
                  <a:lnTo>
                    <a:pt x="88" y="96"/>
                  </a:lnTo>
                  <a:lnTo>
                    <a:pt x="105" y="87"/>
                  </a:lnTo>
                  <a:lnTo>
                    <a:pt x="129" y="79"/>
                  </a:lnTo>
                  <a:lnTo>
                    <a:pt x="156" y="74"/>
                  </a:lnTo>
                  <a:lnTo>
                    <a:pt x="191" y="73"/>
                  </a:lnTo>
                  <a:lnTo>
                    <a:pt x="23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5"/>
            <p:cNvSpPr>
              <a:spLocks/>
            </p:cNvSpPr>
            <p:nvPr/>
          </p:nvSpPr>
          <p:spPr bwMode="auto">
            <a:xfrm>
              <a:off x="465138" y="2636043"/>
              <a:ext cx="268288" cy="133350"/>
            </a:xfrm>
            <a:custGeom>
              <a:avLst/>
              <a:gdLst>
                <a:gd name="T0" fmla="*/ 64 w 505"/>
                <a:gd name="T1" fmla="*/ 107 h 167"/>
                <a:gd name="T2" fmla="*/ 84 w 505"/>
                <a:gd name="T3" fmla="*/ 82 h 167"/>
                <a:gd name="T4" fmla="*/ 126 w 505"/>
                <a:gd name="T5" fmla="*/ 64 h 167"/>
                <a:gd name="T6" fmla="*/ 190 w 505"/>
                <a:gd name="T7" fmla="*/ 60 h 167"/>
                <a:gd name="T8" fmla="*/ 245 w 505"/>
                <a:gd name="T9" fmla="*/ 68 h 167"/>
                <a:gd name="T10" fmla="*/ 301 w 505"/>
                <a:gd name="T11" fmla="*/ 82 h 167"/>
                <a:gd name="T12" fmla="*/ 372 w 505"/>
                <a:gd name="T13" fmla="*/ 102 h 167"/>
                <a:gd name="T14" fmla="*/ 430 w 505"/>
                <a:gd name="T15" fmla="*/ 129 h 167"/>
                <a:gd name="T16" fmla="*/ 456 w 505"/>
                <a:gd name="T17" fmla="*/ 155 h 167"/>
                <a:gd name="T18" fmla="*/ 474 w 505"/>
                <a:gd name="T19" fmla="*/ 161 h 167"/>
                <a:gd name="T20" fmla="*/ 491 w 505"/>
                <a:gd name="T21" fmla="*/ 154 h 167"/>
                <a:gd name="T22" fmla="*/ 502 w 505"/>
                <a:gd name="T23" fmla="*/ 136 h 167"/>
                <a:gd name="T24" fmla="*/ 505 w 505"/>
                <a:gd name="T25" fmla="*/ 117 h 167"/>
                <a:gd name="T26" fmla="*/ 502 w 505"/>
                <a:gd name="T27" fmla="*/ 99 h 167"/>
                <a:gd name="T28" fmla="*/ 492 w 505"/>
                <a:gd name="T29" fmla="*/ 82 h 167"/>
                <a:gd name="T30" fmla="*/ 474 w 505"/>
                <a:gd name="T31" fmla="*/ 63 h 167"/>
                <a:gd name="T32" fmla="*/ 444 w 505"/>
                <a:gd name="T33" fmla="*/ 45 h 167"/>
                <a:gd name="T34" fmla="*/ 398 w 505"/>
                <a:gd name="T35" fmla="*/ 27 h 167"/>
                <a:gd name="T36" fmla="*/ 345 w 505"/>
                <a:gd name="T37" fmla="*/ 12 h 167"/>
                <a:gd name="T38" fmla="*/ 287 w 505"/>
                <a:gd name="T39" fmla="*/ 3 h 167"/>
                <a:gd name="T40" fmla="*/ 231 w 505"/>
                <a:gd name="T41" fmla="*/ 0 h 167"/>
                <a:gd name="T42" fmla="*/ 180 w 505"/>
                <a:gd name="T43" fmla="*/ 3 h 167"/>
                <a:gd name="T44" fmla="*/ 133 w 505"/>
                <a:gd name="T45" fmla="*/ 11 h 167"/>
                <a:gd name="T46" fmla="*/ 90 w 505"/>
                <a:gd name="T47" fmla="*/ 26 h 167"/>
                <a:gd name="T48" fmla="*/ 61 w 505"/>
                <a:gd name="T49" fmla="*/ 43 h 167"/>
                <a:gd name="T50" fmla="*/ 43 w 505"/>
                <a:gd name="T51" fmla="*/ 58 h 167"/>
                <a:gd name="T52" fmla="*/ 28 w 505"/>
                <a:gd name="T53" fmla="*/ 72 h 167"/>
                <a:gd name="T54" fmla="*/ 15 w 505"/>
                <a:gd name="T55" fmla="*/ 87 h 167"/>
                <a:gd name="T56" fmla="*/ 3 w 505"/>
                <a:gd name="T57" fmla="*/ 108 h 167"/>
                <a:gd name="T58" fmla="*/ 1 w 505"/>
                <a:gd name="T59" fmla="*/ 132 h 167"/>
                <a:gd name="T60" fmla="*/ 7 w 505"/>
                <a:gd name="T61" fmla="*/ 146 h 167"/>
                <a:gd name="T62" fmla="*/ 18 w 505"/>
                <a:gd name="T63" fmla="*/ 159 h 167"/>
                <a:gd name="T64" fmla="*/ 41 w 505"/>
                <a:gd name="T65" fmla="*/ 167 h 167"/>
                <a:gd name="T66" fmla="*/ 59 w 505"/>
                <a:gd name="T67"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5" h="167">
                  <a:moveTo>
                    <a:pt x="61" y="121"/>
                  </a:moveTo>
                  <a:lnTo>
                    <a:pt x="64" y="107"/>
                  </a:lnTo>
                  <a:lnTo>
                    <a:pt x="72" y="94"/>
                  </a:lnTo>
                  <a:lnTo>
                    <a:pt x="84" y="82"/>
                  </a:lnTo>
                  <a:lnTo>
                    <a:pt x="102" y="71"/>
                  </a:lnTo>
                  <a:lnTo>
                    <a:pt x="126" y="64"/>
                  </a:lnTo>
                  <a:lnTo>
                    <a:pt x="155" y="60"/>
                  </a:lnTo>
                  <a:lnTo>
                    <a:pt x="190" y="60"/>
                  </a:lnTo>
                  <a:lnTo>
                    <a:pt x="229" y="65"/>
                  </a:lnTo>
                  <a:lnTo>
                    <a:pt x="245" y="68"/>
                  </a:lnTo>
                  <a:lnTo>
                    <a:pt x="270" y="73"/>
                  </a:lnTo>
                  <a:lnTo>
                    <a:pt x="301" y="82"/>
                  </a:lnTo>
                  <a:lnTo>
                    <a:pt x="337" y="91"/>
                  </a:lnTo>
                  <a:lnTo>
                    <a:pt x="372" y="102"/>
                  </a:lnTo>
                  <a:lnTo>
                    <a:pt x="403" y="115"/>
                  </a:lnTo>
                  <a:lnTo>
                    <a:pt x="430" y="129"/>
                  </a:lnTo>
                  <a:lnTo>
                    <a:pt x="448" y="145"/>
                  </a:lnTo>
                  <a:lnTo>
                    <a:pt x="456" y="155"/>
                  </a:lnTo>
                  <a:lnTo>
                    <a:pt x="464" y="159"/>
                  </a:lnTo>
                  <a:lnTo>
                    <a:pt x="474" y="161"/>
                  </a:lnTo>
                  <a:lnTo>
                    <a:pt x="482" y="159"/>
                  </a:lnTo>
                  <a:lnTo>
                    <a:pt x="491" y="154"/>
                  </a:lnTo>
                  <a:lnTo>
                    <a:pt x="498" y="146"/>
                  </a:lnTo>
                  <a:lnTo>
                    <a:pt x="502" y="136"/>
                  </a:lnTo>
                  <a:lnTo>
                    <a:pt x="505" y="125"/>
                  </a:lnTo>
                  <a:lnTo>
                    <a:pt x="505" y="117"/>
                  </a:lnTo>
                  <a:lnTo>
                    <a:pt x="505" y="108"/>
                  </a:lnTo>
                  <a:lnTo>
                    <a:pt x="502" y="99"/>
                  </a:lnTo>
                  <a:lnTo>
                    <a:pt x="498" y="90"/>
                  </a:lnTo>
                  <a:lnTo>
                    <a:pt x="492" y="82"/>
                  </a:lnTo>
                  <a:lnTo>
                    <a:pt x="484" y="72"/>
                  </a:lnTo>
                  <a:lnTo>
                    <a:pt x="474" y="63"/>
                  </a:lnTo>
                  <a:lnTo>
                    <a:pt x="462" y="55"/>
                  </a:lnTo>
                  <a:lnTo>
                    <a:pt x="444" y="45"/>
                  </a:lnTo>
                  <a:lnTo>
                    <a:pt x="421" y="36"/>
                  </a:lnTo>
                  <a:lnTo>
                    <a:pt x="398" y="27"/>
                  </a:lnTo>
                  <a:lnTo>
                    <a:pt x="373" y="19"/>
                  </a:lnTo>
                  <a:lnTo>
                    <a:pt x="345" y="12"/>
                  </a:lnTo>
                  <a:lnTo>
                    <a:pt x="316" y="7"/>
                  </a:lnTo>
                  <a:lnTo>
                    <a:pt x="287" y="3"/>
                  </a:lnTo>
                  <a:lnTo>
                    <a:pt x="258" y="1"/>
                  </a:lnTo>
                  <a:lnTo>
                    <a:pt x="231" y="0"/>
                  </a:lnTo>
                  <a:lnTo>
                    <a:pt x="205" y="1"/>
                  </a:lnTo>
                  <a:lnTo>
                    <a:pt x="180" y="3"/>
                  </a:lnTo>
                  <a:lnTo>
                    <a:pt x="155" y="6"/>
                  </a:lnTo>
                  <a:lnTo>
                    <a:pt x="133" y="11"/>
                  </a:lnTo>
                  <a:lnTo>
                    <a:pt x="111" y="18"/>
                  </a:lnTo>
                  <a:lnTo>
                    <a:pt x="90" y="26"/>
                  </a:lnTo>
                  <a:lnTo>
                    <a:pt x="72" y="36"/>
                  </a:lnTo>
                  <a:lnTo>
                    <a:pt x="61" y="43"/>
                  </a:lnTo>
                  <a:lnTo>
                    <a:pt x="51" y="51"/>
                  </a:lnTo>
                  <a:lnTo>
                    <a:pt x="43" y="58"/>
                  </a:lnTo>
                  <a:lnTo>
                    <a:pt x="34" y="65"/>
                  </a:lnTo>
                  <a:lnTo>
                    <a:pt x="28" y="72"/>
                  </a:lnTo>
                  <a:lnTo>
                    <a:pt x="21" y="80"/>
                  </a:lnTo>
                  <a:lnTo>
                    <a:pt x="15" y="87"/>
                  </a:lnTo>
                  <a:lnTo>
                    <a:pt x="11" y="94"/>
                  </a:lnTo>
                  <a:lnTo>
                    <a:pt x="3" y="108"/>
                  </a:lnTo>
                  <a:lnTo>
                    <a:pt x="0" y="121"/>
                  </a:lnTo>
                  <a:lnTo>
                    <a:pt x="1" y="132"/>
                  </a:lnTo>
                  <a:lnTo>
                    <a:pt x="4" y="140"/>
                  </a:lnTo>
                  <a:lnTo>
                    <a:pt x="7" y="146"/>
                  </a:lnTo>
                  <a:lnTo>
                    <a:pt x="12" y="153"/>
                  </a:lnTo>
                  <a:lnTo>
                    <a:pt x="18" y="159"/>
                  </a:lnTo>
                  <a:lnTo>
                    <a:pt x="25" y="163"/>
                  </a:lnTo>
                  <a:lnTo>
                    <a:pt x="41" y="167"/>
                  </a:lnTo>
                  <a:lnTo>
                    <a:pt x="53" y="161"/>
                  </a:lnTo>
                  <a:lnTo>
                    <a:pt x="59" y="145"/>
                  </a:lnTo>
                  <a:lnTo>
                    <a:pt x="61" y="121"/>
                  </a:lnTo>
                  <a:close/>
                </a:path>
              </a:pathLst>
            </a:custGeom>
            <a:solidFill>
              <a:srgbClr val="D1B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6"/>
            <p:cNvSpPr>
              <a:spLocks/>
            </p:cNvSpPr>
            <p:nvPr/>
          </p:nvSpPr>
          <p:spPr bwMode="auto">
            <a:xfrm>
              <a:off x="469900" y="2640806"/>
              <a:ext cx="260350" cy="120650"/>
            </a:xfrm>
            <a:custGeom>
              <a:avLst/>
              <a:gdLst>
                <a:gd name="T0" fmla="*/ 53 w 491"/>
                <a:gd name="T1" fmla="*/ 94 h 153"/>
                <a:gd name="T2" fmla="*/ 78 w 491"/>
                <a:gd name="T3" fmla="*/ 70 h 153"/>
                <a:gd name="T4" fmla="*/ 122 w 491"/>
                <a:gd name="T5" fmla="*/ 53 h 153"/>
                <a:gd name="T6" fmla="*/ 186 w 491"/>
                <a:gd name="T7" fmla="*/ 50 h 153"/>
                <a:gd name="T8" fmla="*/ 248 w 491"/>
                <a:gd name="T9" fmla="*/ 60 h 153"/>
                <a:gd name="T10" fmla="*/ 308 w 491"/>
                <a:gd name="T11" fmla="*/ 74 h 153"/>
                <a:gd name="T12" fmla="*/ 373 w 491"/>
                <a:gd name="T13" fmla="*/ 94 h 153"/>
                <a:gd name="T14" fmla="*/ 425 w 491"/>
                <a:gd name="T15" fmla="*/ 118 h 153"/>
                <a:gd name="T16" fmla="*/ 448 w 491"/>
                <a:gd name="T17" fmla="*/ 139 h 153"/>
                <a:gd name="T18" fmla="*/ 466 w 491"/>
                <a:gd name="T19" fmla="*/ 146 h 153"/>
                <a:gd name="T20" fmla="*/ 481 w 491"/>
                <a:gd name="T21" fmla="*/ 140 h 153"/>
                <a:gd name="T22" fmla="*/ 491 w 491"/>
                <a:gd name="T23" fmla="*/ 124 h 153"/>
                <a:gd name="T24" fmla="*/ 490 w 491"/>
                <a:gd name="T25" fmla="*/ 105 h 153"/>
                <a:gd name="T26" fmla="*/ 483 w 491"/>
                <a:gd name="T27" fmla="*/ 89 h 153"/>
                <a:gd name="T28" fmla="*/ 472 w 491"/>
                <a:gd name="T29" fmla="*/ 73 h 153"/>
                <a:gd name="T30" fmla="*/ 454 w 491"/>
                <a:gd name="T31" fmla="*/ 56 h 153"/>
                <a:gd name="T32" fmla="*/ 425 w 491"/>
                <a:gd name="T33" fmla="*/ 39 h 153"/>
                <a:gd name="T34" fmla="*/ 382 w 491"/>
                <a:gd name="T35" fmla="*/ 22 h 153"/>
                <a:gd name="T36" fmla="*/ 332 w 491"/>
                <a:gd name="T37" fmla="*/ 9 h 153"/>
                <a:gd name="T38" fmla="*/ 276 w 491"/>
                <a:gd name="T39" fmla="*/ 1 h 153"/>
                <a:gd name="T40" fmla="*/ 222 w 491"/>
                <a:gd name="T41" fmla="*/ 0 h 153"/>
                <a:gd name="T42" fmla="*/ 172 w 491"/>
                <a:gd name="T43" fmla="*/ 3 h 153"/>
                <a:gd name="T44" fmla="*/ 128 w 491"/>
                <a:gd name="T45" fmla="*/ 11 h 153"/>
                <a:gd name="T46" fmla="*/ 89 w 491"/>
                <a:gd name="T47" fmla="*/ 23 h 153"/>
                <a:gd name="T48" fmla="*/ 63 w 491"/>
                <a:gd name="T49" fmla="*/ 38 h 153"/>
                <a:gd name="T50" fmla="*/ 45 w 491"/>
                <a:gd name="T51" fmla="*/ 51 h 153"/>
                <a:gd name="T52" fmla="*/ 31 w 491"/>
                <a:gd name="T53" fmla="*/ 64 h 153"/>
                <a:gd name="T54" fmla="*/ 18 w 491"/>
                <a:gd name="T55" fmla="*/ 78 h 153"/>
                <a:gd name="T56" fmla="*/ 4 w 491"/>
                <a:gd name="T57" fmla="*/ 98 h 153"/>
                <a:gd name="T58" fmla="*/ 0 w 491"/>
                <a:gd name="T59" fmla="*/ 121 h 153"/>
                <a:gd name="T60" fmla="*/ 4 w 491"/>
                <a:gd name="T61" fmla="*/ 133 h 153"/>
                <a:gd name="T62" fmla="*/ 11 w 491"/>
                <a:gd name="T63" fmla="*/ 147 h 153"/>
                <a:gd name="T64" fmla="*/ 33 w 491"/>
                <a:gd name="T65" fmla="*/ 153 h 153"/>
                <a:gd name="T66" fmla="*/ 45 w 491"/>
                <a:gd name="T67" fmla="*/ 1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153">
                  <a:moveTo>
                    <a:pt x="49" y="106"/>
                  </a:moveTo>
                  <a:lnTo>
                    <a:pt x="53" y="94"/>
                  </a:lnTo>
                  <a:lnTo>
                    <a:pt x="63" y="81"/>
                  </a:lnTo>
                  <a:lnTo>
                    <a:pt x="78" y="70"/>
                  </a:lnTo>
                  <a:lnTo>
                    <a:pt x="97" y="60"/>
                  </a:lnTo>
                  <a:lnTo>
                    <a:pt x="122" y="53"/>
                  </a:lnTo>
                  <a:lnTo>
                    <a:pt x="151" y="50"/>
                  </a:lnTo>
                  <a:lnTo>
                    <a:pt x="186" y="50"/>
                  </a:lnTo>
                  <a:lnTo>
                    <a:pt x="225" y="55"/>
                  </a:lnTo>
                  <a:lnTo>
                    <a:pt x="248" y="60"/>
                  </a:lnTo>
                  <a:lnTo>
                    <a:pt x="276" y="66"/>
                  </a:lnTo>
                  <a:lnTo>
                    <a:pt x="308" y="74"/>
                  </a:lnTo>
                  <a:lnTo>
                    <a:pt x="341" y="83"/>
                  </a:lnTo>
                  <a:lnTo>
                    <a:pt x="373" y="94"/>
                  </a:lnTo>
                  <a:lnTo>
                    <a:pt x="402" y="105"/>
                  </a:lnTo>
                  <a:lnTo>
                    <a:pt x="425" y="118"/>
                  </a:lnTo>
                  <a:lnTo>
                    <a:pt x="440" y="131"/>
                  </a:lnTo>
                  <a:lnTo>
                    <a:pt x="448" y="139"/>
                  </a:lnTo>
                  <a:lnTo>
                    <a:pt x="456" y="144"/>
                  </a:lnTo>
                  <a:lnTo>
                    <a:pt x="466" y="146"/>
                  </a:lnTo>
                  <a:lnTo>
                    <a:pt x="474" y="144"/>
                  </a:lnTo>
                  <a:lnTo>
                    <a:pt x="481" y="140"/>
                  </a:lnTo>
                  <a:lnTo>
                    <a:pt x="487" y="133"/>
                  </a:lnTo>
                  <a:lnTo>
                    <a:pt x="491" y="124"/>
                  </a:lnTo>
                  <a:lnTo>
                    <a:pt x="491" y="112"/>
                  </a:lnTo>
                  <a:lnTo>
                    <a:pt x="490" y="105"/>
                  </a:lnTo>
                  <a:lnTo>
                    <a:pt x="487" y="97"/>
                  </a:lnTo>
                  <a:lnTo>
                    <a:pt x="483" y="89"/>
                  </a:lnTo>
                  <a:lnTo>
                    <a:pt x="479" y="81"/>
                  </a:lnTo>
                  <a:lnTo>
                    <a:pt x="472" y="73"/>
                  </a:lnTo>
                  <a:lnTo>
                    <a:pt x="463" y="64"/>
                  </a:lnTo>
                  <a:lnTo>
                    <a:pt x="454" y="56"/>
                  </a:lnTo>
                  <a:lnTo>
                    <a:pt x="443" y="49"/>
                  </a:lnTo>
                  <a:lnTo>
                    <a:pt x="425" y="39"/>
                  </a:lnTo>
                  <a:lnTo>
                    <a:pt x="404" y="30"/>
                  </a:lnTo>
                  <a:lnTo>
                    <a:pt x="382" y="22"/>
                  </a:lnTo>
                  <a:lnTo>
                    <a:pt x="357" y="15"/>
                  </a:lnTo>
                  <a:lnTo>
                    <a:pt x="332" y="9"/>
                  </a:lnTo>
                  <a:lnTo>
                    <a:pt x="304" y="4"/>
                  </a:lnTo>
                  <a:lnTo>
                    <a:pt x="276" y="1"/>
                  </a:lnTo>
                  <a:lnTo>
                    <a:pt x="248" y="0"/>
                  </a:lnTo>
                  <a:lnTo>
                    <a:pt x="222" y="0"/>
                  </a:lnTo>
                  <a:lnTo>
                    <a:pt x="197" y="1"/>
                  </a:lnTo>
                  <a:lnTo>
                    <a:pt x="172" y="3"/>
                  </a:lnTo>
                  <a:lnTo>
                    <a:pt x="150" y="6"/>
                  </a:lnTo>
                  <a:lnTo>
                    <a:pt x="128" y="11"/>
                  </a:lnTo>
                  <a:lnTo>
                    <a:pt x="108" y="16"/>
                  </a:lnTo>
                  <a:lnTo>
                    <a:pt x="89" y="23"/>
                  </a:lnTo>
                  <a:lnTo>
                    <a:pt x="72" y="32"/>
                  </a:lnTo>
                  <a:lnTo>
                    <a:pt x="63" y="38"/>
                  </a:lnTo>
                  <a:lnTo>
                    <a:pt x="53" y="45"/>
                  </a:lnTo>
                  <a:lnTo>
                    <a:pt x="45" y="51"/>
                  </a:lnTo>
                  <a:lnTo>
                    <a:pt x="38" y="57"/>
                  </a:lnTo>
                  <a:lnTo>
                    <a:pt x="31" y="64"/>
                  </a:lnTo>
                  <a:lnTo>
                    <a:pt x="24" y="71"/>
                  </a:lnTo>
                  <a:lnTo>
                    <a:pt x="18" y="78"/>
                  </a:lnTo>
                  <a:lnTo>
                    <a:pt x="13" y="84"/>
                  </a:lnTo>
                  <a:lnTo>
                    <a:pt x="4" y="98"/>
                  </a:lnTo>
                  <a:lnTo>
                    <a:pt x="0" y="111"/>
                  </a:lnTo>
                  <a:lnTo>
                    <a:pt x="0" y="121"/>
                  </a:lnTo>
                  <a:lnTo>
                    <a:pt x="2" y="128"/>
                  </a:lnTo>
                  <a:lnTo>
                    <a:pt x="4" y="133"/>
                  </a:lnTo>
                  <a:lnTo>
                    <a:pt x="7" y="139"/>
                  </a:lnTo>
                  <a:lnTo>
                    <a:pt x="11" y="147"/>
                  </a:lnTo>
                  <a:lnTo>
                    <a:pt x="20" y="152"/>
                  </a:lnTo>
                  <a:lnTo>
                    <a:pt x="33" y="153"/>
                  </a:lnTo>
                  <a:lnTo>
                    <a:pt x="40" y="144"/>
                  </a:lnTo>
                  <a:lnTo>
                    <a:pt x="45" y="128"/>
                  </a:lnTo>
                  <a:lnTo>
                    <a:pt x="49" y="106"/>
                  </a:lnTo>
                  <a:close/>
                </a:path>
              </a:pathLst>
            </a:custGeom>
            <a:solidFill>
              <a:srgbClr val="A07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
            <p:cNvSpPr>
              <a:spLocks/>
            </p:cNvSpPr>
            <p:nvPr/>
          </p:nvSpPr>
          <p:spPr bwMode="auto">
            <a:xfrm>
              <a:off x="473075" y="2642393"/>
              <a:ext cx="254000" cy="114300"/>
            </a:xfrm>
            <a:custGeom>
              <a:avLst/>
              <a:gdLst>
                <a:gd name="T0" fmla="*/ 45 w 481"/>
                <a:gd name="T1" fmla="*/ 82 h 143"/>
                <a:gd name="T2" fmla="*/ 73 w 481"/>
                <a:gd name="T3" fmla="*/ 59 h 143"/>
                <a:gd name="T4" fmla="*/ 119 w 481"/>
                <a:gd name="T5" fmla="*/ 44 h 143"/>
                <a:gd name="T6" fmla="*/ 183 w 481"/>
                <a:gd name="T7" fmla="*/ 41 h 143"/>
                <a:gd name="T8" fmla="*/ 252 w 481"/>
                <a:gd name="T9" fmla="*/ 53 h 143"/>
                <a:gd name="T10" fmla="*/ 317 w 481"/>
                <a:gd name="T11" fmla="*/ 70 h 143"/>
                <a:gd name="T12" fmla="*/ 377 w 481"/>
                <a:gd name="T13" fmla="*/ 88 h 143"/>
                <a:gd name="T14" fmla="*/ 423 w 481"/>
                <a:gd name="T15" fmla="*/ 108 h 143"/>
                <a:gd name="T16" fmla="*/ 444 w 481"/>
                <a:gd name="T17" fmla="*/ 126 h 143"/>
                <a:gd name="T18" fmla="*/ 460 w 481"/>
                <a:gd name="T19" fmla="*/ 133 h 143"/>
                <a:gd name="T20" fmla="*/ 474 w 481"/>
                <a:gd name="T21" fmla="*/ 128 h 143"/>
                <a:gd name="T22" fmla="*/ 481 w 481"/>
                <a:gd name="T23" fmla="*/ 113 h 143"/>
                <a:gd name="T24" fmla="*/ 475 w 481"/>
                <a:gd name="T25" fmla="*/ 94 h 143"/>
                <a:gd name="T26" fmla="*/ 467 w 481"/>
                <a:gd name="T27" fmla="*/ 81 h 143"/>
                <a:gd name="T28" fmla="*/ 455 w 481"/>
                <a:gd name="T29" fmla="*/ 65 h 143"/>
                <a:gd name="T30" fmla="*/ 437 w 481"/>
                <a:gd name="T31" fmla="*/ 52 h 143"/>
                <a:gd name="T32" fmla="*/ 407 w 481"/>
                <a:gd name="T33" fmla="*/ 36 h 143"/>
                <a:gd name="T34" fmla="*/ 367 w 481"/>
                <a:gd name="T35" fmla="*/ 19 h 143"/>
                <a:gd name="T36" fmla="*/ 320 w 481"/>
                <a:gd name="T37" fmla="*/ 7 h 143"/>
                <a:gd name="T38" fmla="*/ 269 w 481"/>
                <a:gd name="T39" fmla="*/ 0 h 143"/>
                <a:gd name="T40" fmla="*/ 216 w 481"/>
                <a:gd name="T41" fmla="*/ 1 h 143"/>
                <a:gd name="T42" fmla="*/ 167 w 481"/>
                <a:gd name="T43" fmla="*/ 5 h 143"/>
                <a:gd name="T44" fmla="*/ 126 w 481"/>
                <a:gd name="T45" fmla="*/ 12 h 143"/>
                <a:gd name="T46" fmla="*/ 90 w 481"/>
                <a:gd name="T47" fmla="*/ 23 h 143"/>
                <a:gd name="T48" fmla="*/ 65 w 481"/>
                <a:gd name="T49" fmla="*/ 36 h 143"/>
                <a:gd name="T50" fmla="*/ 50 w 481"/>
                <a:gd name="T51" fmla="*/ 46 h 143"/>
                <a:gd name="T52" fmla="*/ 34 w 481"/>
                <a:gd name="T53" fmla="*/ 57 h 143"/>
                <a:gd name="T54" fmla="*/ 22 w 481"/>
                <a:gd name="T55" fmla="*/ 70 h 143"/>
                <a:gd name="T56" fmla="*/ 7 w 481"/>
                <a:gd name="T57" fmla="*/ 91 h 143"/>
                <a:gd name="T58" fmla="*/ 0 w 481"/>
                <a:gd name="T59" fmla="*/ 113 h 143"/>
                <a:gd name="T60" fmla="*/ 2 w 481"/>
                <a:gd name="T61" fmla="*/ 122 h 143"/>
                <a:gd name="T62" fmla="*/ 9 w 481"/>
                <a:gd name="T63" fmla="*/ 137 h 143"/>
                <a:gd name="T64" fmla="*/ 27 w 481"/>
                <a:gd name="T65" fmla="*/ 143 h 143"/>
                <a:gd name="T66" fmla="*/ 32 w 481"/>
                <a:gd name="T67" fmla="*/ 1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143">
                  <a:moveTo>
                    <a:pt x="39" y="93"/>
                  </a:moveTo>
                  <a:lnTo>
                    <a:pt x="45" y="82"/>
                  </a:lnTo>
                  <a:lnTo>
                    <a:pt x="57" y="70"/>
                  </a:lnTo>
                  <a:lnTo>
                    <a:pt x="73" y="59"/>
                  </a:lnTo>
                  <a:lnTo>
                    <a:pt x="94" y="50"/>
                  </a:lnTo>
                  <a:lnTo>
                    <a:pt x="119" y="44"/>
                  </a:lnTo>
                  <a:lnTo>
                    <a:pt x="149" y="41"/>
                  </a:lnTo>
                  <a:lnTo>
                    <a:pt x="183" y="41"/>
                  </a:lnTo>
                  <a:lnTo>
                    <a:pt x="222" y="47"/>
                  </a:lnTo>
                  <a:lnTo>
                    <a:pt x="252" y="53"/>
                  </a:lnTo>
                  <a:lnTo>
                    <a:pt x="285" y="61"/>
                  </a:lnTo>
                  <a:lnTo>
                    <a:pt x="317" y="70"/>
                  </a:lnTo>
                  <a:lnTo>
                    <a:pt x="349" y="79"/>
                  </a:lnTo>
                  <a:lnTo>
                    <a:pt x="377" y="88"/>
                  </a:lnTo>
                  <a:lnTo>
                    <a:pt x="402" y="98"/>
                  </a:lnTo>
                  <a:lnTo>
                    <a:pt x="423" y="108"/>
                  </a:lnTo>
                  <a:lnTo>
                    <a:pt x="435" y="119"/>
                  </a:lnTo>
                  <a:lnTo>
                    <a:pt x="444" y="126"/>
                  </a:lnTo>
                  <a:lnTo>
                    <a:pt x="452" y="131"/>
                  </a:lnTo>
                  <a:lnTo>
                    <a:pt x="460" y="133"/>
                  </a:lnTo>
                  <a:lnTo>
                    <a:pt x="468" y="132"/>
                  </a:lnTo>
                  <a:lnTo>
                    <a:pt x="474" y="128"/>
                  </a:lnTo>
                  <a:lnTo>
                    <a:pt x="480" y="122"/>
                  </a:lnTo>
                  <a:lnTo>
                    <a:pt x="481" y="113"/>
                  </a:lnTo>
                  <a:lnTo>
                    <a:pt x="478" y="101"/>
                  </a:lnTo>
                  <a:lnTo>
                    <a:pt x="475" y="94"/>
                  </a:lnTo>
                  <a:lnTo>
                    <a:pt x="471" y="88"/>
                  </a:lnTo>
                  <a:lnTo>
                    <a:pt x="467" y="81"/>
                  </a:lnTo>
                  <a:lnTo>
                    <a:pt x="462" y="73"/>
                  </a:lnTo>
                  <a:lnTo>
                    <a:pt x="455" y="65"/>
                  </a:lnTo>
                  <a:lnTo>
                    <a:pt x="446" y="58"/>
                  </a:lnTo>
                  <a:lnTo>
                    <a:pt x="437" y="52"/>
                  </a:lnTo>
                  <a:lnTo>
                    <a:pt x="425" y="45"/>
                  </a:lnTo>
                  <a:lnTo>
                    <a:pt x="407" y="36"/>
                  </a:lnTo>
                  <a:lnTo>
                    <a:pt x="388" y="27"/>
                  </a:lnTo>
                  <a:lnTo>
                    <a:pt x="367" y="19"/>
                  </a:lnTo>
                  <a:lnTo>
                    <a:pt x="344" y="12"/>
                  </a:lnTo>
                  <a:lnTo>
                    <a:pt x="320" y="7"/>
                  </a:lnTo>
                  <a:lnTo>
                    <a:pt x="295" y="3"/>
                  </a:lnTo>
                  <a:lnTo>
                    <a:pt x="269" y="0"/>
                  </a:lnTo>
                  <a:lnTo>
                    <a:pt x="242" y="0"/>
                  </a:lnTo>
                  <a:lnTo>
                    <a:pt x="216" y="1"/>
                  </a:lnTo>
                  <a:lnTo>
                    <a:pt x="191" y="3"/>
                  </a:lnTo>
                  <a:lnTo>
                    <a:pt x="167" y="5"/>
                  </a:lnTo>
                  <a:lnTo>
                    <a:pt x="147" y="8"/>
                  </a:lnTo>
                  <a:lnTo>
                    <a:pt x="126" y="12"/>
                  </a:lnTo>
                  <a:lnTo>
                    <a:pt x="108" y="17"/>
                  </a:lnTo>
                  <a:lnTo>
                    <a:pt x="90" y="23"/>
                  </a:lnTo>
                  <a:lnTo>
                    <a:pt x="75" y="31"/>
                  </a:lnTo>
                  <a:lnTo>
                    <a:pt x="65" y="36"/>
                  </a:lnTo>
                  <a:lnTo>
                    <a:pt x="57" y="41"/>
                  </a:lnTo>
                  <a:lnTo>
                    <a:pt x="50" y="46"/>
                  </a:lnTo>
                  <a:lnTo>
                    <a:pt x="41" y="51"/>
                  </a:lnTo>
                  <a:lnTo>
                    <a:pt x="34" y="57"/>
                  </a:lnTo>
                  <a:lnTo>
                    <a:pt x="29" y="63"/>
                  </a:lnTo>
                  <a:lnTo>
                    <a:pt x="22" y="70"/>
                  </a:lnTo>
                  <a:lnTo>
                    <a:pt x="16" y="76"/>
                  </a:lnTo>
                  <a:lnTo>
                    <a:pt x="7" y="91"/>
                  </a:lnTo>
                  <a:lnTo>
                    <a:pt x="1" y="104"/>
                  </a:lnTo>
                  <a:lnTo>
                    <a:pt x="0" y="113"/>
                  </a:lnTo>
                  <a:lnTo>
                    <a:pt x="1" y="118"/>
                  </a:lnTo>
                  <a:lnTo>
                    <a:pt x="2" y="122"/>
                  </a:lnTo>
                  <a:lnTo>
                    <a:pt x="4" y="129"/>
                  </a:lnTo>
                  <a:lnTo>
                    <a:pt x="9" y="137"/>
                  </a:lnTo>
                  <a:lnTo>
                    <a:pt x="18" y="143"/>
                  </a:lnTo>
                  <a:lnTo>
                    <a:pt x="27" y="143"/>
                  </a:lnTo>
                  <a:lnTo>
                    <a:pt x="30" y="131"/>
                  </a:lnTo>
                  <a:lnTo>
                    <a:pt x="32" y="114"/>
                  </a:lnTo>
                  <a:lnTo>
                    <a:pt x="39" y="93"/>
                  </a:lnTo>
                  <a:close/>
                </a:path>
              </a:pathLst>
            </a:custGeom>
            <a:solidFill>
              <a:srgbClr val="72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8"/>
            <p:cNvSpPr>
              <a:spLocks/>
            </p:cNvSpPr>
            <p:nvPr/>
          </p:nvSpPr>
          <p:spPr bwMode="auto">
            <a:xfrm>
              <a:off x="476250" y="2645568"/>
              <a:ext cx="249238" cy="106362"/>
            </a:xfrm>
            <a:custGeom>
              <a:avLst/>
              <a:gdLst>
                <a:gd name="T0" fmla="*/ 0 w 470"/>
                <a:gd name="T1" fmla="*/ 109 h 133"/>
                <a:gd name="T2" fmla="*/ 0 w 470"/>
                <a:gd name="T3" fmla="*/ 112 h 133"/>
                <a:gd name="T4" fmla="*/ 1 w 470"/>
                <a:gd name="T5" fmla="*/ 119 h 133"/>
                <a:gd name="T6" fmla="*/ 4 w 470"/>
                <a:gd name="T7" fmla="*/ 127 h 133"/>
                <a:gd name="T8" fmla="*/ 13 w 470"/>
                <a:gd name="T9" fmla="*/ 133 h 133"/>
                <a:gd name="T10" fmla="*/ 20 w 470"/>
                <a:gd name="T11" fmla="*/ 130 h 133"/>
                <a:gd name="T12" fmla="*/ 19 w 470"/>
                <a:gd name="T13" fmla="*/ 118 h 133"/>
                <a:gd name="T14" fmla="*/ 18 w 470"/>
                <a:gd name="T15" fmla="*/ 100 h 133"/>
                <a:gd name="T16" fmla="*/ 26 w 470"/>
                <a:gd name="T17" fmla="*/ 80 h 133"/>
                <a:gd name="T18" fmla="*/ 36 w 470"/>
                <a:gd name="T19" fmla="*/ 70 h 133"/>
                <a:gd name="T20" fmla="*/ 50 w 470"/>
                <a:gd name="T21" fmla="*/ 58 h 133"/>
                <a:gd name="T22" fmla="*/ 68 w 470"/>
                <a:gd name="T23" fmla="*/ 49 h 133"/>
                <a:gd name="T24" fmla="*/ 90 w 470"/>
                <a:gd name="T25" fmla="*/ 40 h 133"/>
                <a:gd name="T26" fmla="*/ 116 w 470"/>
                <a:gd name="T27" fmla="*/ 34 h 133"/>
                <a:gd name="T28" fmla="*/ 145 w 470"/>
                <a:gd name="T29" fmla="*/ 31 h 133"/>
                <a:gd name="T30" fmla="*/ 180 w 470"/>
                <a:gd name="T31" fmla="*/ 33 h 133"/>
                <a:gd name="T32" fmla="*/ 217 w 470"/>
                <a:gd name="T33" fmla="*/ 39 h 133"/>
                <a:gd name="T34" fmla="*/ 256 w 470"/>
                <a:gd name="T35" fmla="*/ 48 h 133"/>
                <a:gd name="T36" fmla="*/ 292 w 470"/>
                <a:gd name="T37" fmla="*/ 56 h 133"/>
                <a:gd name="T38" fmla="*/ 326 w 470"/>
                <a:gd name="T39" fmla="*/ 66 h 133"/>
                <a:gd name="T40" fmla="*/ 355 w 470"/>
                <a:gd name="T41" fmla="*/ 74 h 133"/>
                <a:gd name="T42" fmla="*/ 381 w 470"/>
                <a:gd name="T43" fmla="*/ 82 h 133"/>
                <a:gd name="T44" fmla="*/ 402 w 470"/>
                <a:gd name="T45" fmla="*/ 90 h 133"/>
                <a:gd name="T46" fmla="*/ 418 w 470"/>
                <a:gd name="T47" fmla="*/ 98 h 133"/>
                <a:gd name="T48" fmla="*/ 428 w 470"/>
                <a:gd name="T49" fmla="*/ 106 h 133"/>
                <a:gd name="T50" fmla="*/ 437 w 470"/>
                <a:gd name="T51" fmla="*/ 113 h 133"/>
                <a:gd name="T52" fmla="*/ 445 w 470"/>
                <a:gd name="T53" fmla="*/ 118 h 133"/>
                <a:gd name="T54" fmla="*/ 453 w 470"/>
                <a:gd name="T55" fmla="*/ 120 h 133"/>
                <a:gd name="T56" fmla="*/ 461 w 470"/>
                <a:gd name="T57" fmla="*/ 119 h 133"/>
                <a:gd name="T58" fmla="*/ 467 w 470"/>
                <a:gd name="T59" fmla="*/ 116 h 133"/>
                <a:gd name="T60" fmla="*/ 470 w 470"/>
                <a:gd name="T61" fmla="*/ 110 h 133"/>
                <a:gd name="T62" fmla="*/ 470 w 470"/>
                <a:gd name="T63" fmla="*/ 102 h 133"/>
                <a:gd name="T64" fmla="*/ 464 w 470"/>
                <a:gd name="T65" fmla="*/ 90 h 133"/>
                <a:gd name="T66" fmla="*/ 460 w 470"/>
                <a:gd name="T67" fmla="*/ 83 h 133"/>
                <a:gd name="T68" fmla="*/ 453 w 470"/>
                <a:gd name="T69" fmla="*/ 76 h 133"/>
                <a:gd name="T70" fmla="*/ 445 w 470"/>
                <a:gd name="T71" fmla="*/ 68 h 133"/>
                <a:gd name="T72" fmla="*/ 437 w 470"/>
                <a:gd name="T73" fmla="*/ 59 h 133"/>
                <a:gd name="T74" fmla="*/ 425 w 470"/>
                <a:gd name="T75" fmla="*/ 51 h 133"/>
                <a:gd name="T76" fmla="*/ 413 w 470"/>
                <a:gd name="T77" fmla="*/ 43 h 133"/>
                <a:gd name="T78" fmla="*/ 399 w 470"/>
                <a:gd name="T79" fmla="*/ 36 h 133"/>
                <a:gd name="T80" fmla="*/ 384 w 470"/>
                <a:gd name="T81" fmla="*/ 29 h 133"/>
                <a:gd name="T82" fmla="*/ 369 w 470"/>
                <a:gd name="T83" fmla="*/ 22 h 133"/>
                <a:gd name="T84" fmla="*/ 351 w 470"/>
                <a:gd name="T85" fmla="*/ 16 h 133"/>
                <a:gd name="T86" fmla="*/ 334 w 470"/>
                <a:gd name="T87" fmla="*/ 11 h 133"/>
                <a:gd name="T88" fmla="*/ 314 w 470"/>
                <a:gd name="T89" fmla="*/ 7 h 133"/>
                <a:gd name="T90" fmla="*/ 295 w 470"/>
                <a:gd name="T91" fmla="*/ 3 h 133"/>
                <a:gd name="T92" fmla="*/ 276 w 470"/>
                <a:gd name="T93" fmla="*/ 1 h 133"/>
                <a:gd name="T94" fmla="*/ 255 w 470"/>
                <a:gd name="T95" fmla="*/ 0 h 133"/>
                <a:gd name="T96" fmla="*/ 234 w 470"/>
                <a:gd name="T97" fmla="*/ 1 h 133"/>
                <a:gd name="T98" fmla="*/ 195 w 470"/>
                <a:gd name="T99" fmla="*/ 4 h 133"/>
                <a:gd name="T100" fmla="*/ 160 w 470"/>
                <a:gd name="T101" fmla="*/ 8 h 133"/>
                <a:gd name="T102" fmla="*/ 130 w 470"/>
                <a:gd name="T103" fmla="*/ 12 h 133"/>
                <a:gd name="T104" fmla="*/ 104 w 470"/>
                <a:gd name="T105" fmla="*/ 19 h 133"/>
                <a:gd name="T106" fmla="*/ 80 w 470"/>
                <a:gd name="T107" fmla="*/ 27 h 133"/>
                <a:gd name="T108" fmla="*/ 58 w 470"/>
                <a:gd name="T109" fmla="*/ 37 h 133"/>
                <a:gd name="T110" fmla="*/ 38 w 470"/>
                <a:gd name="T111" fmla="*/ 51 h 133"/>
                <a:gd name="T112" fmla="*/ 20 w 470"/>
                <a:gd name="T113" fmla="*/ 68 h 133"/>
                <a:gd name="T114" fmla="*/ 8 w 470"/>
                <a:gd name="T115" fmla="*/ 84 h 133"/>
                <a:gd name="T116" fmla="*/ 2 w 470"/>
                <a:gd name="T117" fmla="*/ 97 h 133"/>
                <a:gd name="T118" fmla="*/ 0 w 470"/>
                <a:gd name="T119" fmla="*/ 106 h 133"/>
                <a:gd name="T120" fmla="*/ 0 w 470"/>
                <a:gd name="T121"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0" h="133">
                  <a:moveTo>
                    <a:pt x="0" y="109"/>
                  </a:moveTo>
                  <a:lnTo>
                    <a:pt x="0" y="112"/>
                  </a:lnTo>
                  <a:lnTo>
                    <a:pt x="1" y="119"/>
                  </a:lnTo>
                  <a:lnTo>
                    <a:pt x="4" y="127"/>
                  </a:lnTo>
                  <a:lnTo>
                    <a:pt x="13" y="133"/>
                  </a:lnTo>
                  <a:lnTo>
                    <a:pt x="20" y="130"/>
                  </a:lnTo>
                  <a:lnTo>
                    <a:pt x="19" y="118"/>
                  </a:lnTo>
                  <a:lnTo>
                    <a:pt x="18" y="100"/>
                  </a:lnTo>
                  <a:lnTo>
                    <a:pt x="26" y="80"/>
                  </a:lnTo>
                  <a:lnTo>
                    <a:pt x="36" y="70"/>
                  </a:lnTo>
                  <a:lnTo>
                    <a:pt x="50" y="58"/>
                  </a:lnTo>
                  <a:lnTo>
                    <a:pt x="68" y="49"/>
                  </a:lnTo>
                  <a:lnTo>
                    <a:pt x="90" y="40"/>
                  </a:lnTo>
                  <a:lnTo>
                    <a:pt x="116" y="34"/>
                  </a:lnTo>
                  <a:lnTo>
                    <a:pt x="145" y="31"/>
                  </a:lnTo>
                  <a:lnTo>
                    <a:pt x="180" y="33"/>
                  </a:lnTo>
                  <a:lnTo>
                    <a:pt x="217" y="39"/>
                  </a:lnTo>
                  <a:lnTo>
                    <a:pt x="256" y="48"/>
                  </a:lnTo>
                  <a:lnTo>
                    <a:pt x="292" y="56"/>
                  </a:lnTo>
                  <a:lnTo>
                    <a:pt x="326" y="66"/>
                  </a:lnTo>
                  <a:lnTo>
                    <a:pt x="355" y="74"/>
                  </a:lnTo>
                  <a:lnTo>
                    <a:pt x="381" y="82"/>
                  </a:lnTo>
                  <a:lnTo>
                    <a:pt x="402" y="90"/>
                  </a:lnTo>
                  <a:lnTo>
                    <a:pt x="418" y="98"/>
                  </a:lnTo>
                  <a:lnTo>
                    <a:pt x="428" y="106"/>
                  </a:lnTo>
                  <a:lnTo>
                    <a:pt x="437" y="113"/>
                  </a:lnTo>
                  <a:lnTo>
                    <a:pt x="445" y="118"/>
                  </a:lnTo>
                  <a:lnTo>
                    <a:pt x="453" y="120"/>
                  </a:lnTo>
                  <a:lnTo>
                    <a:pt x="461" y="119"/>
                  </a:lnTo>
                  <a:lnTo>
                    <a:pt x="467" y="116"/>
                  </a:lnTo>
                  <a:lnTo>
                    <a:pt x="470" y="110"/>
                  </a:lnTo>
                  <a:lnTo>
                    <a:pt x="470" y="102"/>
                  </a:lnTo>
                  <a:lnTo>
                    <a:pt x="464" y="90"/>
                  </a:lnTo>
                  <a:lnTo>
                    <a:pt x="460" y="83"/>
                  </a:lnTo>
                  <a:lnTo>
                    <a:pt x="453" y="76"/>
                  </a:lnTo>
                  <a:lnTo>
                    <a:pt x="445" y="68"/>
                  </a:lnTo>
                  <a:lnTo>
                    <a:pt x="437" y="59"/>
                  </a:lnTo>
                  <a:lnTo>
                    <a:pt x="425" y="51"/>
                  </a:lnTo>
                  <a:lnTo>
                    <a:pt x="413" y="43"/>
                  </a:lnTo>
                  <a:lnTo>
                    <a:pt x="399" y="36"/>
                  </a:lnTo>
                  <a:lnTo>
                    <a:pt x="384" y="29"/>
                  </a:lnTo>
                  <a:lnTo>
                    <a:pt x="369" y="22"/>
                  </a:lnTo>
                  <a:lnTo>
                    <a:pt x="351" y="16"/>
                  </a:lnTo>
                  <a:lnTo>
                    <a:pt x="334" y="11"/>
                  </a:lnTo>
                  <a:lnTo>
                    <a:pt x="314" y="7"/>
                  </a:lnTo>
                  <a:lnTo>
                    <a:pt x="295" y="3"/>
                  </a:lnTo>
                  <a:lnTo>
                    <a:pt x="276" y="1"/>
                  </a:lnTo>
                  <a:lnTo>
                    <a:pt x="255" y="0"/>
                  </a:lnTo>
                  <a:lnTo>
                    <a:pt x="234" y="1"/>
                  </a:lnTo>
                  <a:lnTo>
                    <a:pt x="195" y="4"/>
                  </a:lnTo>
                  <a:lnTo>
                    <a:pt x="160" y="8"/>
                  </a:lnTo>
                  <a:lnTo>
                    <a:pt x="130" y="12"/>
                  </a:lnTo>
                  <a:lnTo>
                    <a:pt x="104" y="19"/>
                  </a:lnTo>
                  <a:lnTo>
                    <a:pt x="80" y="27"/>
                  </a:lnTo>
                  <a:lnTo>
                    <a:pt x="58" y="37"/>
                  </a:lnTo>
                  <a:lnTo>
                    <a:pt x="38" y="51"/>
                  </a:lnTo>
                  <a:lnTo>
                    <a:pt x="20" y="68"/>
                  </a:lnTo>
                  <a:lnTo>
                    <a:pt x="8" y="84"/>
                  </a:lnTo>
                  <a:lnTo>
                    <a:pt x="2" y="97"/>
                  </a:lnTo>
                  <a:lnTo>
                    <a:pt x="0" y="106"/>
                  </a:lnTo>
                  <a:lnTo>
                    <a:pt x="0" y="109"/>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9"/>
            <p:cNvSpPr>
              <a:spLocks/>
            </p:cNvSpPr>
            <p:nvPr/>
          </p:nvSpPr>
          <p:spPr bwMode="auto">
            <a:xfrm>
              <a:off x="784225" y="3755231"/>
              <a:ext cx="207963" cy="173037"/>
            </a:xfrm>
            <a:custGeom>
              <a:avLst/>
              <a:gdLst>
                <a:gd name="T0" fmla="*/ 11 w 394"/>
                <a:gd name="T1" fmla="*/ 133 h 217"/>
                <a:gd name="T2" fmla="*/ 12 w 394"/>
                <a:gd name="T3" fmla="*/ 132 h 217"/>
                <a:gd name="T4" fmla="*/ 15 w 394"/>
                <a:gd name="T5" fmla="*/ 128 h 217"/>
                <a:gd name="T6" fmla="*/ 21 w 394"/>
                <a:gd name="T7" fmla="*/ 123 h 217"/>
                <a:gd name="T8" fmla="*/ 27 w 394"/>
                <a:gd name="T9" fmla="*/ 116 h 217"/>
                <a:gd name="T10" fmla="*/ 37 w 394"/>
                <a:gd name="T11" fmla="*/ 108 h 217"/>
                <a:gd name="T12" fmla="*/ 47 w 394"/>
                <a:gd name="T13" fmla="*/ 97 h 217"/>
                <a:gd name="T14" fmla="*/ 61 w 394"/>
                <a:gd name="T15" fmla="*/ 87 h 217"/>
                <a:gd name="T16" fmla="*/ 75 w 394"/>
                <a:gd name="T17" fmla="*/ 76 h 217"/>
                <a:gd name="T18" fmla="*/ 90 w 394"/>
                <a:gd name="T19" fmla="*/ 65 h 217"/>
                <a:gd name="T20" fmla="*/ 107 w 394"/>
                <a:gd name="T21" fmla="*/ 54 h 217"/>
                <a:gd name="T22" fmla="*/ 126 w 394"/>
                <a:gd name="T23" fmla="*/ 43 h 217"/>
                <a:gd name="T24" fmla="*/ 145 w 394"/>
                <a:gd name="T25" fmla="*/ 33 h 217"/>
                <a:gd name="T26" fmla="*/ 166 w 394"/>
                <a:gd name="T27" fmla="*/ 23 h 217"/>
                <a:gd name="T28" fmla="*/ 188 w 394"/>
                <a:gd name="T29" fmla="*/ 15 h 217"/>
                <a:gd name="T30" fmla="*/ 212 w 394"/>
                <a:gd name="T31" fmla="*/ 8 h 217"/>
                <a:gd name="T32" fmla="*/ 236 w 394"/>
                <a:gd name="T33" fmla="*/ 3 h 217"/>
                <a:gd name="T34" fmla="*/ 259 w 394"/>
                <a:gd name="T35" fmla="*/ 0 h 217"/>
                <a:gd name="T36" fmla="*/ 283 w 394"/>
                <a:gd name="T37" fmla="*/ 0 h 217"/>
                <a:gd name="T38" fmla="*/ 305 w 394"/>
                <a:gd name="T39" fmla="*/ 2 h 217"/>
                <a:gd name="T40" fmla="*/ 324 w 394"/>
                <a:gd name="T41" fmla="*/ 6 h 217"/>
                <a:gd name="T42" fmla="*/ 342 w 394"/>
                <a:gd name="T43" fmla="*/ 12 h 217"/>
                <a:gd name="T44" fmla="*/ 359 w 394"/>
                <a:gd name="T45" fmla="*/ 19 h 217"/>
                <a:gd name="T46" fmla="*/ 371 w 394"/>
                <a:gd name="T47" fmla="*/ 30 h 217"/>
                <a:gd name="T48" fmla="*/ 383 w 394"/>
                <a:gd name="T49" fmla="*/ 40 h 217"/>
                <a:gd name="T50" fmla="*/ 389 w 394"/>
                <a:gd name="T51" fmla="*/ 53 h 217"/>
                <a:gd name="T52" fmla="*/ 394 w 394"/>
                <a:gd name="T53" fmla="*/ 66 h 217"/>
                <a:gd name="T54" fmla="*/ 394 w 394"/>
                <a:gd name="T55" fmla="*/ 80 h 217"/>
                <a:gd name="T56" fmla="*/ 389 w 394"/>
                <a:gd name="T57" fmla="*/ 95 h 217"/>
                <a:gd name="T58" fmla="*/ 380 w 394"/>
                <a:gd name="T59" fmla="*/ 111 h 217"/>
                <a:gd name="T60" fmla="*/ 367 w 394"/>
                <a:gd name="T61" fmla="*/ 127 h 217"/>
                <a:gd name="T62" fmla="*/ 348 w 394"/>
                <a:gd name="T63" fmla="*/ 143 h 217"/>
                <a:gd name="T64" fmla="*/ 324 w 394"/>
                <a:gd name="T65" fmla="*/ 159 h 217"/>
                <a:gd name="T66" fmla="*/ 297 w 394"/>
                <a:gd name="T67" fmla="*/ 174 h 217"/>
                <a:gd name="T68" fmla="*/ 267 w 394"/>
                <a:gd name="T69" fmla="*/ 187 h 217"/>
                <a:gd name="T70" fmla="*/ 237 w 394"/>
                <a:gd name="T71" fmla="*/ 198 h 217"/>
                <a:gd name="T72" fmla="*/ 206 w 394"/>
                <a:gd name="T73" fmla="*/ 206 h 217"/>
                <a:gd name="T74" fmla="*/ 175 w 394"/>
                <a:gd name="T75" fmla="*/ 212 h 217"/>
                <a:gd name="T76" fmla="*/ 145 w 394"/>
                <a:gd name="T77" fmla="*/ 215 h 217"/>
                <a:gd name="T78" fmla="*/ 116 w 394"/>
                <a:gd name="T79" fmla="*/ 217 h 217"/>
                <a:gd name="T80" fmla="*/ 90 w 394"/>
                <a:gd name="T81" fmla="*/ 216 h 217"/>
                <a:gd name="T82" fmla="*/ 65 w 394"/>
                <a:gd name="T83" fmla="*/ 213 h 217"/>
                <a:gd name="T84" fmla="*/ 44 w 394"/>
                <a:gd name="T85" fmla="*/ 208 h 217"/>
                <a:gd name="T86" fmla="*/ 26 w 394"/>
                <a:gd name="T87" fmla="*/ 201 h 217"/>
                <a:gd name="T88" fmla="*/ 12 w 394"/>
                <a:gd name="T89" fmla="*/ 192 h 217"/>
                <a:gd name="T90" fmla="*/ 4 w 394"/>
                <a:gd name="T91" fmla="*/ 180 h 217"/>
                <a:gd name="T92" fmla="*/ 0 w 394"/>
                <a:gd name="T93" fmla="*/ 166 h 217"/>
                <a:gd name="T94" fmla="*/ 3 w 394"/>
                <a:gd name="T95" fmla="*/ 151 h 217"/>
                <a:gd name="T96" fmla="*/ 11 w 394"/>
                <a:gd name="T97" fmla="*/ 13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4" h="217">
                  <a:moveTo>
                    <a:pt x="11" y="133"/>
                  </a:moveTo>
                  <a:lnTo>
                    <a:pt x="12" y="132"/>
                  </a:lnTo>
                  <a:lnTo>
                    <a:pt x="15" y="128"/>
                  </a:lnTo>
                  <a:lnTo>
                    <a:pt x="21" y="123"/>
                  </a:lnTo>
                  <a:lnTo>
                    <a:pt x="27" y="116"/>
                  </a:lnTo>
                  <a:lnTo>
                    <a:pt x="37" y="108"/>
                  </a:lnTo>
                  <a:lnTo>
                    <a:pt x="47" y="97"/>
                  </a:lnTo>
                  <a:lnTo>
                    <a:pt x="61" y="87"/>
                  </a:lnTo>
                  <a:lnTo>
                    <a:pt x="75" y="76"/>
                  </a:lnTo>
                  <a:lnTo>
                    <a:pt x="90" y="65"/>
                  </a:lnTo>
                  <a:lnTo>
                    <a:pt x="107" y="54"/>
                  </a:lnTo>
                  <a:lnTo>
                    <a:pt x="126" y="43"/>
                  </a:lnTo>
                  <a:lnTo>
                    <a:pt x="145" y="33"/>
                  </a:lnTo>
                  <a:lnTo>
                    <a:pt x="166" y="23"/>
                  </a:lnTo>
                  <a:lnTo>
                    <a:pt x="188" y="15"/>
                  </a:lnTo>
                  <a:lnTo>
                    <a:pt x="212" y="8"/>
                  </a:lnTo>
                  <a:lnTo>
                    <a:pt x="236" y="3"/>
                  </a:lnTo>
                  <a:lnTo>
                    <a:pt x="259" y="0"/>
                  </a:lnTo>
                  <a:lnTo>
                    <a:pt x="283" y="0"/>
                  </a:lnTo>
                  <a:lnTo>
                    <a:pt x="305" y="2"/>
                  </a:lnTo>
                  <a:lnTo>
                    <a:pt x="324" y="6"/>
                  </a:lnTo>
                  <a:lnTo>
                    <a:pt x="342" y="12"/>
                  </a:lnTo>
                  <a:lnTo>
                    <a:pt x="359" y="19"/>
                  </a:lnTo>
                  <a:lnTo>
                    <a:pt x="371" y="30"/>
                  </a:lnTo>
                  <a:lnTo>
                    <a:pt x="383" y="40"/>
                  </a:lnTo>
                  <a:lnTo>
                    <a:pt x="389" y="53"/>
                  </a:lnTo>
                  <a:lnTo>
                    <a:pt x="394" y="66"/>
                  </a:lnTo>
                  <a:lnTo>
                    <a:pt x="394" y="80"/>
                  </a:lnTo>
                  <a:lnTo>
                    <a:pt x="389" y="95"/>
                  </a:lnTo>
                  <a:lnTo>
                    <a:pt x="380" y="111"/>
                  </a:lnTo>
                  <a:lnTo>
                    <a:pt x="367" y="127"/>
                  </a:lnTo>
                  <a:lnTo>
                    <a:pt x="348" y="143"/>
                  </a:lnTo>
                  <a:lnTo>
                    <a:pt x="324" y="159"/>
                  </a:lnTo>
                  <a:lnTo>
                    <a:pt x="297" y="174"/>
                  </a:lnTo>
                  <a:lnTo>
                    <a:pt x="267" y="187"/>
                  </a:lnTo>
                  <a:lnTo>
                    <a:pt x="237" y="198"/>
                  </a:lnTo>
                  <a:lnTo>
                    <a:pt x="206" y="206"/>
                  </a:lnTo>
                  <a:lnTo>
                    <a:pt x="175" y="212"/>
                  </a:lnTo>
                  <a:lnTo>
                    <a:pt x="145" y="215"/>
                  </a:lnTo>
                  <a:lnTo>
                    <a:pt x="116" y="217"/>
                  </a:lnTo>
                  <a:lnTo>
                    <a:pt x="90" y="216"/>
                  </a:lnTo>
                  <a:lnTo>
                    <a:pt x="65" y="213"/>
                  </a:lnTo>
                  <a:lnTo>
                    <a:pt x="44" y="208"/>
                  </a:lnTo>
                  <a:lnTo>
                    <a:pt x="26" y="201"/>
                  </a:lnTo>
                  <a:lnTo>
                    <a:pt x="12" y="192"/>
                  </a:lnTo>
                  <a:lnTo>
                    <a:pt x="4" y="180"/>
                  </a:lnTo>
                  <a:lnTo>
                    <a:pt x="0" y="166"/>
                  </a:lnTo>
                  <a:lnTo>
                    <a:pt x="3" y="151"/>
                  </a:lnTo>
                  <a:lnTo>
                    <a:pt x="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0"/>
            <p:cNvSpPr>
              <a:spLocks/>
            </p:cNvSpPr>
            <p:nvPr/>
          </p:nvSpPr>
          <p:spPr bwMode="auto">
            <a:xfrm>
              <a:off x="795338" y="3763168"/>
              <a:ext cx="192088" cy="155575"/>
            </a:xfrm>
            <a:custGeom>
              <a:avLst/>
              <a:gdLst>
                <a:gd name="T0" fmla="*/ 10 w 361"/>
                <a:gd name="T1" fmla="*/ 122 h 198"/>
                <a:gd name="T2" fmla="*/ 14 w 361"/>
                <a:gd name="T3" fmla="*/ 118 h 198"/>
                <a:gd name="T4" fmla="*/ 25 w 361"/>
                <a:gd name="T5" fmla="*/ 107 h 198"/>
                <a:gd name="T6" fmla="*/ 43 w 361"/>
                <a:gd name="T7" fmla="*/ 89 h 198"/>
                <a:gd name="T8" fmla="*/ 68 w 361"/>
                <a:gd name="T9" fmla="*/ 70 h 198"/>
                <a:gd name="T10" fmla="*/ 97 w 361"/>
                <a:gd name="T11" fmla="*/ 50 h 198"/>
                <a:gd name="T12" fmla="*/ 133 w 361"/>
                <a:gd name="T13" fmla="*/ 31 h 198"/>
                <a:gd name="T14" fmla="*/ 172 w 361"/>
                <a:gd name="T15" fmla="*/ 14 h 198"/>
                <a:gd name="T16" fmla="*/ 215 w 361"/>
                <a:gd name="T17" fmla="*/ 3 h 198"/>
                <a:gd name="T18" fmla="*/ 258 w 361"/>
                <a:gd name="T19" fmla="*/ 0 h 198"/>
                <a:gd name="T20" fmla="*/ 297 w 361"/>
                <a:gd name="T21" fmla="*/ 6 h 198"/>
                <a:gd name="T22" fmla="*/ 329 w 361"/>
                <a:gd name="T23" fmla="*/ 19 h 198"/>
                <a:gd name="T24" fmla="*/ 349 w 361"/>
                <a:gd name="T25" fmla="*/ 38 h 198"/>
                <a:gd name="T26" fmla="*/ 361 w 361"/>
                <a:gd name="T27" fmla="*/ 60 h 198"/>
                <a:gd name="T28" fmla="*/ 356 w 361"/>
                <a:gd name="T29" fmla="*/ 87 h 198"/>
                <a:gd name="T30" fmla="*/ 336 w 361"/>
                <a:gd name="T31" fmla="*/ 116 h 198"/>
                <a:gd name="T32" fmla="*/ 297 w 361"/>
                <a:gd name="T33" fmla="*/ 145 h 198"/>
                <a:gd name="T34" fmla="*/ 272 w 361"/>
                <a:gd name="T35" fmla="*/ 159 h 198"/>
                <a:gd name="T36" fmla="*/ 244 w 361"/>
                <a:gd name="T37" fmla="*/ 171 h 198"/>
                <a:gd name="T38" fmla="*/ 216 w 361"/>
                <a:gd name="T39" fmla="*/ 181 h 198"/>
                <a:gd name="T40" fmla="*/ 189 w 361"/>
                <a:gd name="T41" fmla="*/ 188 h 198"/>
                <a:gd name="T42" fmla="*/ 161 w 361"/>
                <a:gd name="T43" fmla="*/ 193 h 198"/>
                <a:gd name="T44" fmla="*/ 133 w 361"/>
                <a:gd name="T45" fmla="*/ 197 h 198"/>
                <a:gd name="T46" fmla="*/ 107 w 361"/>
                <a:gd name="T47" fmla="*/ 198 h 198"/>
                <a:gd name="T48" fmla="*/ 82 w 361"/>
                <a:gd name="T49" fmla="*/ 197 h 198"/>
                <a:gd name="T50" fmla="*/ 60 w 361"/>
                <a:gd name="T51" fmla="*/ 195 h 198"/>
                <a:gd name="T52" fmla="*/ 40 w 361"/>
                <a:gd name="T53" fmla="*/ 190 h 198"/>
                <a:gd name="T54" fmla="*/ 24 w 361"/>
                <a:gd name="T55" fmla="*/ 184 h 198"/>
                <a:gd name="T56" fmla="*/ 11 w 361"/>
                <a:gd name="T57" fmla="*/ 176 h 198"/>
                <a:gd name="T58" fmla="*/ 3 w 361"/>
                <a:gd name="T59" fmla="*/ 164 h 198"/>
                <a:gd name="T60" fmla="*/ 0 w 361"/>
                <a:gd name="T61" fmla="*/ 152 h 198"/>
                <a:gd name="T62" fmla="*/ 1 w 361"/>
                <a:gd name="T63" fmla="*/ 138 h 198"/>
                <a:gd name="T64" fmla="*/ 10 w 361"/>
                <a:gd name="T65" fmla="*/ 12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198">
                  <a:moveTo>
                    <a:pt x="10" y="122"/>
                  </a:moveTo>
                  <a:lnTo>
                    <a:pt x="14" y="118"/>
                  </a:lnTo>
                  <a:lnTo>
                    <a:pt x="25" y="107"/>
                  </a:lnTo>
                  <a:lnTo>
                    <a:pt x="43" y="89"/>
                  </a:lnTo>
                  <a:lnTo>
                    <a:pt x="68" y="70"/>
                  </a:lnTo>
                  <a:lnTo>
                    <a:pt x="97" y="50"/>
                  </a:lnTo>
                  <a:lnTo>
                    <a:pt x="133" y="31"/>
                  </a:lnTo>
                  <a:lnTo>
                    <a:pt x="172" y="14"/>
                  </a:lnTo>
                  <a:lnTo>
                    <a:pt x="215" y="3"/>
                  </a:lnTo>
                  <a:lnTo>
                    <a:pt x="258" y="0"/>
                  </a:lnTo>
                  <a:lnTo>
                    <a:pt x="297" y="6"/>
                  </a:lnTo>
                  <a:lnTo>
                    <a:pt x="329" y="19"/>
                  </a:lnTo>
                  <a:lnTo>
                    <a:pt x="349" y="38"/>
                  </a:lnTo>
                  <a:lnTo>
                    <a:pt x="361" y="60"/>
                  </a:lnTo>
                  <a:lnTo>
                    <a:pt x="356" y="87"/>
                  </a:lnTo>
                  <a:lnTo>
                    <a:pt x="336" y="116"/>
                  </a:lnTo>
                  <a:lnTo>
                    <a:pt x="297" y="145"/>
                  </a:lnTo>
                  <a:lnTo>
                    <a:pt x="272" y="159"/>
                  </a:lnTo>
                  <a:lnTo>
                    <a:pt x="244" y="171"/>
                  </a:lnTo>
                  <a:lnTo>
                    <a:pt x="216" y="181"/>
                  </a:lnTo>
                  <a:lnTo>
                    <a:pt x="189" y="188"/>
                  </a:lnTo>
                  <a:lnTo>
                    <a:pt x="161" y="193"/>
                  </a:lnTo>
                  <a:lnTo>
                    <a:pt x="133" y="197"/>
                  </a:lnTo>
                  <a:lnTo>
                    <a:pt x="107" y="198"/>
                  </a:lnTo>
                  <a:lnTo>
                    <a:pt x="82" y="197"/>
                  </a:lnTo>
                  <a:lnTo>
                    <a:pt x="60" y="195"/>
                  </a:lnTo>
                  <a:lnTo>
                    <a:pt x="40" y="190"/>
                  </a:lnTo>
                  <a:lnTo>
                    <a:pt x="24" y="184"/>
                  </a:lnTo>
                  <a:lnTo>
                    <a:pt x="11" y="176"/>
                  </a:lnTo>
                  <a:lnTo>
                    <a:pt x="3" y="164"/>
                  </a:lnTo>
                  <a:lnTo>
                    <a:pt x="0" y="152"/>
                  </a:lnTo>
                  <a:lnTo>
                    <a:pt x="1" y="138"/>
                  </a:lnTo>
                  <a:lnTo>
                    <a:pt x="10" y="122"/>
                  </a:lnTo>
                  <a:close/>
                </a:path>
              </a:pathLst>
            </a:custGeom>
            <a:solidFill>
              <a:srgbClr val="ED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1"/>
            <p:cNvSpPr>
              <a:spLocks/>
            </p:cNvSpPr>
            <p:nvPr/>
          </p:nvSpPr>
          <p:spPr bwMode="auto">
            <a:xfrm>
              <a:off x="801688" y="3771106"/>
              <a:ext cx="174625" cy="141287"/>
            </a:xfrm>
            <a:custGeom>
              <a:avLst/>
              <a:gdLst>
                <a:gd name="T0" fmla="*/ 10 w 329"/>
                <a:gd name="T1" fmla="*/ 110 h 179"/>
                <a:gd name="T2" fmla="*/ 14 w 329"/>
                <a:gd name="T3" fmla="*/ 106 h 179"/>
                <a:gd name="T4" fmla="*/ 24 w 329"/>
                <a:gd name="T5" fmla="*/ 96 h 179"/>
                <a:gd name="T6" fmla="*/ 40 w 329"/>
                <a:gd name="T7" fmla="*/ 80 h 179"/>
                <a:gd name="T8" fmla="*/ 62 w 329"/>
                <a:gd name="T9" fmla="*/ 63 h 179"/>
                <a:gd name="T10" fmla="*/ 89 w 329"/>
                <a:gd name="T11" fmla="*/ 44 h 179"/>
                <a:gd name="T12" fmla="*/ 121 w 329"/>
                <a:gd name="T13" fmla="*/ 27 h 179"/>
                <a:gd name="T14" fmla="*/ 157 w 329"/>
                <a:gd name="T15" fmla="*/ 13 h 179"/>
                <a:gd name="T16" fmla="*/ 196 w 329"/>
                <a:gd name="T17" fmla="*/ 2 h 179"/>
                <a:gd name="T18" fmla="*/ 236 w 329"/>
                <a:gd name="T19" fmla="*/ 0 h 179"/>
                <a:gd name="T20" fmla="*/ 271 w 329"/>
                <a:gd name="T21" fmla="*/ 5 h 179"/>
                <a:gd name="T22" fmla="*/ 298 w 329"/>
                <a:gd name="T23" fmla="*/ 17 h 179"/>
                <a:gd name="T24" fmla="*/ 319 w 329"/>
                <a:gd name="T25" fmla="*/ 34 h 179"/>
                <a:gd name="T26" fmla="*/ 329 w 329"/>
                <a:gd name="T27" fmla="*/ 55 h 179"/>
                <a:gd name="T28" fmla="*/ 325 w 329"/>
                <a:gd name="T29" fmla="*/ 78 h 179"/>
                <a:gd name="T30" fmla="*/ 307 w 329"/>
                <a:gd name="T31" fmla="*/ 105 h 179"/>
                <a:gd name="T32" fmla="*/ 271 w 329"/>
                <a:gd name="T33" fmla="*/ 131 h 179"/>
                <a:gd name="T34" fmla="*/ 247 w 329"/>
                <a:gd name="T35" fmla="*/ 143 h 179"/>
                <a:gd name="T36" fmla="*/ 223 w 329"/>
                <a:gd name="T37" fmla="*/ 154 h 179"/>
                <a:gd name="T38" fmla="*/ 197 w 329"/>
                <a:gd name="T39" fmla="*/ 163 h 179"/>
                <a:gd name="T40" fmla="*/ 172 w 329"/>
                <a:gd name="T41" fmla="*/ 170 h 179"/>
                <a:gd name="T42" fmla="*/ 146 w 329"/>
                <a:gd name="T43" fmla="*/ 174 h 179"/>
                <a:gd name="T44" fmla="*/ 121 w 329"/>
                <a:gd name="T45" fmla="*/ 177 h 179"/>
                <a:gd name="T46" fmla="*/ 97 w 329"/>
                <a:gd name="T47" fmla="*/ 179 h 179"/>
                <a:gd name="T48" fmla="*/ 75 w 329"/>
                <a:gd name="T49" fmla="*/ 178 h 179"/>
                <a:gd name="T50" fmla="*/ 54 w 329"/>
                <a:gd name="T51" fmla="*/ 176 h 179"/>
                <a:gd name="T52" fmla="*/ 37 w 329"/>
                <a:gd name="T53" fmla="*/ 172 h 179"/>
                <a:gd name="T54" fmla="*/ 22 w 329"/>
                <a:gd name="T55" fmla="*/ 166 h 179"/>
                <a:gd name="T56" fmla="*/ 11 w 329"/>
                <a:gd name="T57" fmla="*/ 157 h 179"/>
                <a:gd name="T58" fmla="*/ 3 w 329"/>
                <a:gd name="T59" fmla="*/ 148 h 179"/>
                <a:gd name="T60" fmla="*/ 0 w 329"/>
                <a:gd name="T61" fmla="*/ 137 h 179"/>
                <a:gd name="T62" fmla="*/ 3 w 329"/>
                <a:gd name="T63" fmla="*/ 124 h 179"/>
                <a:gd name="T64" fmla="*/ 10 w 329"/>
                <a:gd name="T65" fmla="*/ 11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179">
                  <a:moveTo>
                    <a:pt x="10" y="110"/>
                  </a:moveTo>
                  <a:lnTo>
                    <a:pt x="14" y="106"/>
                  </a:lnTo>
                  <a:lnTo>
                    <a:pt x="24" y="96"/>
                  </a:lnTo>
                  <a:lnTo>
                    <a:pt x="40" y="80"/>
                  </a:lnTo>
                  <a:lnTo>
                    <a:pt x="62" y="63"/>
                  </a:lnTo>
                  <a:lnTo>
                    <a:pt x="89" y="44"/>
                  </a:lnTo>
                  <a:lnTo>
                    <a:pt x="121" y="27"/>
                  </a:lnTo>
                  <a:lnTo>
                    <a:pt x="157" y="13"/>
                  </a:lnTo>
                  <a:lnTo>
                    <a:pt x="196" y="2"/>
                  </a:lnTo>
                  <a:lnTo>
                    <a:pt x="236" y="0"/>
                  </a:lnTo>
                  <a:lnTo>
                    <a:pt x="271" y="5"/>
                  </a:lnTo>
                  <a:lnTo>
                    <a:pt x="298" y="17"/>
                  </a:lnTo>
                  <a:lnTo>
                    <a:pt x="319" y="34"/>
                  </a:lnTo>
                  <a:lnTo>
                    <a:pt x="329" y="55"/>
                  </a:lnTo>
                  <a:lnTo>
                    <a:pt x="325" y="78"/>
                  </a:lnTo>
                  <a:lnTo>
                    <a:pt x="307" y="105"/>
                  </a:lnTo>
                  <a:lnTo>
                    <a:pt x="271" y="131"/>
                  </a:lnTo>
                  <a:lnTo>
                    <a:pt x="247" y="143"/>
                  </a:lnTo>
                  <a:lnTo>
                    <a:pt x="223" y="154"/>
                  </a:lnTo>
                  <a:lnTo>
                    <a:pt x="197" y="163"/>
                  </a:lnTo>
                  <a:lnTo>
                    <a:pt x="172" y="170"/>
                  </a:lnTo>
                  <a:lnTo>
                    <a:pt x="146" y="174"/>
                  </a:lnTo>
                  <a:lnTo>
                    <a:pt x="121" y="177"/>
                  </a:lnTo>
                  <a:lnTo>
                    <a:pt x="97" y="179"/>
                  </a:lnTo>
                  <a:lnTo>
                    <a:pt x="75" y="178"/>
                  </a:lnTo>
                  <a:lnTo>
                    <a:pt x="54" y="176"/>
                  </a:lnTo>
                  <a:lnTo>
                    <a:pt x="37" y="172"/>
                  </a:lnTo>
                  <a:lnTo>
                    <a:pt x="22" y="166"/>
                  </a:lnTo>
                  <a:lnTo>
                    <a:pt x="11" y="157"/>
                  </a:lnTo>
                  <a:lnTo>
                    <a:pt x="3" y="148"/>
                  </a:lnTo>
                  <a:lnTo>
                    <a:pt x="0" y="137"/>
                  </a:lnTo>
                  <a:lnTo>
                    <a:pt x="3" y="124"/>
                  </a:lnTo>
                  <a:lnTo>
                    <a:pt x="10" y="110"/>
                  </a:lnTo>
                  <a:close/>
                </a:path>
              </a:pathLst>
            </a:custGeom>
            <a:solidFill>
              <a:srgbClr val="D6B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2"/>
            <p:cNvSpPr>
              <a:spLocks/>
            </p:cNvSpPr>
            <p:nvPr/>
          </p:nvSpPr>
          <p:spPr bwMode="auto">
            <a:xfrm>
              <a:off x="811213" y="3779043"/>
              <a:ext cx="155575" cy="125412"/>
            </a:xfrm>
            <a:custGeom>
              <a:avLst/>
              <a:gdLst>
                <a:gd name="T0" fmla="*/ 8 w 295"/>
                <a:gd name="T1" fmla="*/ 97 h 158"/>
                <a:gd name="T2" fmla="*/ 11 w 295"/>
                <a:gd name="T3" fmla="*/ 94 h 158"/>
                <a:gd name="T4" fmla="*/ 20 w 295"/>
                <a:gd name="T5" fmla="*/ 84 h 158"/>
                <a:gd name="T6" fmla="*/ 36 w 295"/>
                <a:gd name="T7" fmla="*/ 70 h 158"/>
                <a:gd name="T8" fmla="*/ 55 w 295"/>
                <a:gd name="T9" fmla="*/ 55 h 158"/>
                <a:gd name="T10" fmla="*/ 80 w 295"/>
                <a:gd name="T11" fmla="*/ 38 h 158"/>
                <a:gd name="T12" fmla="*/ 109 w 295"/>
                <a:gd name="T13" fmla="*/ 23 h 158"/>
                <a:gd name="T14" fmla="*/ 141 w 295"/>
                <a:gd name="T15" fmla="*/ 10 h 158"/>
                <a:gd name="T16" fmla="*/ 176 w 295"/>
                <a:gd name="T17" fmla="*/ 2 h 158"/>
                <a:gd name="T18" fmla="*/ 212 w 295"/>
                <a:gd name="T19" fmla="*/ 0 h 158"/>
                <a:gd name="T20" fmla="*/ 242 w 295"/>
                <a:gd name="T21" fmla="*/ 4 h 158"/>
                <a:gd name="T22" fmla="*/ 269 w 295"/>
                <a:gd name="T23" fmla="*/ 14 h 158"/>
                <a:gd name="T24" fmla="*/ 287 w 295"/>
                <a:gd name="T25" fmla="*/ 29 h 158"/>
                <a:gd name="T26" fmla="*/ 295 w 295"/>
                <a:gd name="T27" fmla="*/ 47 h 158"/>
                <a:gd name="T28" fmla="*/ 291 w 295"/>
                <a:gd name="T29" fmla="*/ 69 h 158"/>
                <a:gd name="T30" fmla="*/ 274 w 295"/>
                <a:gd name="T31" fmla="*/ 92 h 158"/>
                <a:gd name="T32" fmla="*/ 242 w 295"/>
                <a:gd name="T33" fmla="*/ 116 h 158"/>
                <a:gd name="T34" fmla="*/ 222 w 295"/>
                <a:gd name="T35" fmla="*/ 127 h 158"/>
                <a:gd name="T36" fmla="*/ 199 w 295"/>
                <a:gd name="T37" fmla="*/ 136 h 158"/>
                <a:gd name="T38" fmla="*/ 177 w 295"/>
                <a:gd name="T39" fmla="*/ 143 h 158"/>
                <a:gd name="T40" fmla="*/ 154 w 295"/>
                <a:gd name="T41" fmla="*/ 150 h 158"/>
                <a:gd name="T42" fmla="*/ 131 w 295"/>
                <a:gd name="T43" fmla="*/ 155 h 158"/>
                <a:gd name="T44" fmla="*/ 108 w 295"/>
                <a:gd name="T45" fmla="*/ 157 h 158"/>
                <a:gd name="T46" fmla="*/ 87 w 295"/>
                <a:gd name="T47" fmla="*/ 158 h 158"/>
                <a:gd name="T48" fmla="*/ 68 w 295"/>
                <a:gd name="T49" fmla="*/ 158 h 158"/>
                <a:gd name="T50" fmla="*/ 48 w 295"/>
                <a:gd name="T51" fmla="*/ 156 h 158"/>
                <a:gd name="T52" fmla="*/ 33 w 295"/>
                <a:gd name="T53" fmla="*/ 152 h 158"/>
                <a:gd name="T54" fmla="*/ 19 w 295"/>
                <a:gd name="T55" fmla="*/ 146 h 158"/>
                <a:gd name="T56" fmla="*/ 9 w 295"/>
                <a:gd name="T57" fmla="*/ 139 h 158"/>
                <a:gd name="T58" fmla="*/ 2 w 295"/>
                <a:gd name="T59" fmla="*/ 131 h 158"/>
                <a:gd name="T60" fmla="*/ 0 w 295"/>
                <a:gd name="T61" fmla="*/ 121 h 158"/>
                <a:gd name="T62" fmla="*/ 1 w 295"/>
                <a:gd name="T63" fmla="*/ 110 h 158"/>
                <a:gd name="T64" fmla="*/ 8 w 295"/>
                <a:gd name="T65"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158">
                  <a:moveTo>
                    <a:pt x="8" y="97"/>
                  </a:moveTo>
                  <a:lnTo>
                    <a:pt x="11" y="94"/>
                  </a:lnTo>
                  <a:lnTo>
                    <a:pt x="20" y="84"/>
                  </a:lnTo>
                  <a:lnTo>
                    <a:pt x="36" y="70"/>
                  </a:lnTo>
                  <a:lnTo>
                    <a:pt x="55" y="55"/>
                  </a:lnTo>
                  <a:lnTo>
                    <a:pt x="80" y="38"/>
                  </a:lnTo>
                  <a:lnTo>
                    <a:pt x="109" y="23"/>
                  </a:lnTo>
                  <a:lnTo>
                    <a:pt x="141" y="10"/>
                  </a:lnTo>
                  <a:lnTo>
                    <a:pt x="176" y="2"/>
                  </a:lnTo>
                  <a:lnTo>
                    <a:pt x="212" y="0"/>
                  </a:lnTo>
                  <a:lnTo>
                    <a:pt x="242" y="4"/>
                  </a:lnTo>
                  <a:lnTo>
                    <a:pt x="269" y="14"/>
                  </a:lnTo>
                  <a:lnTo>
                    <a:pt x="287" y="29"/>
                  </a:lnTo>
                  <a:lnTo>
                    <a:pt x="295" y="47"/>
                  </a:lnTo>
                  <a:lnTo>
                    <a:pt x="291" y="69"/>
                  </a:lnTo>
                  <a:lnTo>
                    <a:pt x="274" y="92"/>
                  </a:lnTo>
                  <a:lnTo>
                    <a:pt x="242" y="116"/>
                  </a:lnTo>
                  <a:lnTo>
                    <a:pt x="222" y="127"/>
                  </a:lnTo>
                  <a:lnTo>
                    <a:pt x="199" y="136"/>
                  </a:lnTo>
                  <a:lnTo>
                    <a:pt x="177" y="143"/>
                  </a:lnTo>
                  <a:lnTo>
                    <a:pt x="154" y="150"/>
                  </a:lnTo>
                  <a:lnTo>
                    <a:pt x="131" y="155"/>
                  </a:lnTo>
                  <a:lnTo>
                    <a:pt x="108" y="157"/>
                  </a:lnTo>
                  <a:lnTo>
                    <a:pt x="87" y="158"/>
                  </a:lnTo>
                  <a:lnTo>
                    <a:pt x="68" y="158"/>
                  </a:lnTo>
                  <a:lnTo>
                    <a:pt x="48" y="156"/>
                  </a:lnTo>
                  <a:lnTo>
                    <a:pt x="33" y="152"/>
                  </a:lnTo>
                  <a:lnTo>
                    <a:pt x="19" y="146"/>
                  </a:lnTo>
                  <a:lnTo>
                    <a:pt x="9" y="139"/>
                  </a:lnTo>
                  <a:lnTo>
                    <a:pt x="2" y="131"/>
                  </a:lnTo>
                  <a:lnTo>
                    <a:pt x="0" y="121"/>
                  </a:lnTo>
                  <a:lnTo>
                    <a:pt x="1" y="110"/>
                  </a:lnTo>
                  <a:lnTo>
                    <a:pt x="8" y="97"/>
                  </a:lnTo>
                  <a:close/>
                </a:path>
              </a:pathLst>
            </a:custGeom>
            <a:solidFill>
              <a:srgbClr val="C19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3"/>
            <p:cNvSpPr>
              <a:spLocks/>
            </p:cNvSpPr>
            <p:nvPr/>
          </p:nvSpPr>
          <p:spPr bwMode="auto">
            <a:xfrm>
              <a:off x="819150" y="3785393"/>
              <a:ext cx="138113" cy="111125"/>
            </a:xfrm>
            <a:custGeom>
              <a:avLst/>
              <a:gdLst>
                <a:gd name="T0" fmla="*/ 9 w 262"/>
                <a:gd name="T1" fmla="*/ 86 h 140"/>
                <a:gd name="T2" fmla="*/ 11 w 262"/>
                <a:gd name="T3" fmla="*/ 83 h 140"/>
                <a:gd name="T4" fmla="*/ 20 w 262"/>
                <a:gd name="T5" fmla="*/ 75 h 140"/>
                <a:gd name="T6" fmla="*/ 32 w 262"/>
                <a:gd name="T7" fmla="*/ 62 h 140"/>
                <a:gd name="T8" fmla="*/ 50 w 262"/>
                <a:gd name="T9" fmla="*/ 49 h 140"/>
                <a:gd name="T10" fmla="*/ 71 w 262"/>
                <a:gd name="T11" fmla="*/ 34 h 140"/>
                <a:gd name="T12" fmla="*/ 97 w 262"/>
                <a:gd name="T13" fmla="*/ 21 h 140"/>
                <a:gd name="T14" fmla="*/ 125 w 262"/>
                <a:gd name="T15" fmla="*/ 10 h 140"/>
                <a:gd name="T16" fmla="*/ 157 w 262"/>
                <a:gd name="T17" fmla="*/ 2 h 140"/>
                <a:gd name="T18" fmla="*/ 189 w 262"/>
                <a:gd name="T19" fmla="*/ 0 h 140"/>
                <a:gd name="T20" fmla="*/ 217 w 262"/>
                <a:gd name="T21" fmla="*/ 4 h 140"/>
                <a:gd name="T22" fmla="*/ 239 w 262"/>
                <a:gd name="T23" fmla="*/ 13 h 140"/>
                <a:gd name="T24" fmla="*/ 256 w 262"/>
                <a:gd name="T25" fmla="*/ 26 h 140"/>
                <a:gd name="T26" fmla="*/ 262 w 262"/>
                <a:gd name="T27" fmla="*/ 42 h 140"/>
                <a:gd name="T28" fmla="*/ 260 w 262"/>
                <a:gd name="T29" fmla="*/ 60 h 140"/>
                <a:gd name="T30" fmla="*/ 246 w 262"/>
                <a:gd name="T31" fmla="*/ 81 h 140"/>
                <a:gd name="T32" fmla="*/ 217 w 262"/>
                <a:gd name="T33" fmla="*/ 102 h 140"/>
                <a:gd name="T34" fmla="*/ 199 w 262"/>
                <a:gd name="T35" fmla="*/ 112 h 140"/>
                <a:gd name="T36" fmla="*/ 178 w 262"/>
                <a:gd name="T37" fmla="*/ 120 h 140"/>
                <a:gd name="T38" fmla="*/ 158 w 262"/>
                <a:gd name="T39" fmla="*/ 126 h 140"/>
                <a:gd name="T40" fmla="*/ 138 w 262"/>
                <a:gd name="T41" fmla="*/ 132 h 140"/>
                <a:gd name="T42" fmla="*/ 117 w 262"/>
                <a:gd name="T43" fmla="*/ 135 h 140"/>
                <a:gd name="T44" fmla="*/ 97 w 262"/>
                <a:gd name="T45" fmla="*/ 138 h 140"/>
                <a:gd name="T46" fmla="*/ 78 w 262"/>
                <a:gd name="T47" fmla="*/ 140 h 140"/>
                <a:gd name="T48" fmla="*/ 60 w 262"/>
                <a:gd name="T49" fmla="*/ 138 h 140"/>
                <a:gd name="T50" fmla="*/ 43 w 262"/>
                <a:gd name="T51" fmla="*/ 136 h 140"/>
                <a:gd name="T52" fmla="*/ 29 w 262"/>
                <a:gd name="T53" fmla="*/ 133 h 140"/>
                <a:gd name="T54" fmla="*/ 18 w 262"/>
                <a:gd name="T55" fmla="*/ 129 h 140"/>
                <a:gd name="T56" fmla="*/ 9 w 262"/>
                <a:gd name="T57" fmla="*/ 123 h 140"/>
                <a:gd name="T58" fmla="*/ 3 w 262"/>
                <a:gd name="T59" fmla="*/ 116 h 140"/>
                <a:gd name="T60" fmla="*/ 0 w 262"/>
                <a:gd name="T61" fmla="*/ 107 h 140"/>
                <a:gd name="T62" fmla="*/ 3 w 262"/>
                <a:gd name="T63" fmla="*/ 97 h 140"/>
                <a:gd name="T64" fmla="*/ 9 w 262"/>
                <a:gd name="T65"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140">
                  <a:moveTo>
                    <a:pt x="9" y="86"/>
                  </a:moveTo>
                  <a:lnTo>
                    <a:pt x="11" y="83"/>
                  </a:lnTo>
                  <a:lnTo>
                    <a:pt x="20" y="75"/>
                  </a:lnTo>
                  <a:lnTo>
                    <a:pt x="32" y="62"/>
                  </a:lnTo>
                  <a:lnTo>
                    <a:pt x="50" y="49"/>
                  </a:lnTo>
                  <a:lnTo>
                    <a:pt x="71" y="34"/>
                  </a:lnTo>
                  <a:lnTo>
                    <a:pt x="97" y="21"/>
                  </a:lnTo>
                  <a:lnTo>
                    <a:pt x="125" y="10"/>
                  </a:lnTo>
                  <a:lnTo>
                    <a:pt x="157" y="2"/>
                  </a:lnTo>
                  <a:lnTo>
                    <a:pt x="189" y="0"/>
                  </a:lnTo>
                  <a:lnTo>
                    <a:pt x="217" y="4"/>
                  </a:lnTo>
                  <a:lnTo>
                    <a:pt x="239" y="13"/>
                  </a:lnTo>
                  <a:lnTo>
                    <a:pt x="256" y="26"/>
                  </a:lnTo>
                  <a:lnTo>
                    <a:pt x="262" y="42"/>
                  </a:lnTo>
                  <a:lnTo>
                    <a:pt x="260" y="60"/>
                  </a:lnTo>
                  <a:lnTo>
                    <a:pt x="246" y="81"/>
                  </a:lnTo>
                  <a:lnTo>
                    <a:pt x="217" y="102"/>
                  </a:lnTo>
                  <a:lnTo>
                    <a:pt x="199" y="112"/>
                  </a:lnTo>
                  <a:lnTo>
                    <a:pt x="178" y="120"/>
                  </a:lnTo>
                  <a:lnTo>
                    <a:pt x="158" y="126"/>
                  </a:lnTo>
                  <a:lnTo>
                    <a:pt x="138" y="132"/>
                  </a:lnTo>
                  <a:lnTo>
                    <a:pt x="117" y="135"/>
                  </a:lnTo>
                  <a:lnTo>
                    <a:pt x="97" y="138"/>
                  </a:lnTo>
                  <a:lnTo>
                    <a:pt x="78" y="140"/>
                  </a:lnTo>
                  <a:lnTo>
                    <a:pt x="60" y="138"/>
                  </a:lnTo>
                  <a:lnTo>
                    <a:pt x="43" y="136"/>
                  </a:lnTo>
                  <a:lnTo>
                    <a:pt x="29" y="133"/>
                  </a:lnTo>
                  <a:lnTo>
                    <a:pt x="18" y="129"/>
                  </a:lnTo>
                  <a:lnTo>
                    <a:pt x="9" y="123"/>
                  </a:lnTo>
                  <a:lnTo>
                    <a:pt x="3" y="116"/>
                  </a:lnTo>
                  <a:lnTo>
                    <a:pt x="0" y="107"/>
                  </a:lnTo>
                  <a:lnTo>
                    <a:pt x="3" y="97"/>
                  </a:lnTo>
                  <a:lnTo>
                    <a:pt x="9" y="86"/>
                  </a:lnTo>
                  <a:close/>
                </a:path>
              </a:pathLst>
            </a:custGeom>
            <a:solidFill>
              <a:srgbClr val="AF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4"/>
            <p:cNvSpPr>
              <a:spLocks/>
            </p:cNvSpPr>
            <p:nvPr/>
          </p:nvSpPr>
          <p:spPr bwMode="auto">
            <a:xfrm>
              <a:off x="73025" y="3077368"/>
              <a:ext cx="906463" cy="865187"/>
            </a:xfrm>
            <a:custGeom>
              <a:avLst/>
              <a:gdLst>
                <a:gd name="T0" fmla="*/ 0 w 1713"/>
                <a:gd name="T1" fmla="*/ 558 h 1089"/>
                <a:gd name="T2" fmla="*/ 3 w 1713"/>
                <a:gd name="T3" fmla="*/ 535 h 1089"/>
                <a:gd name="T4" fmla="*/ 11 w 1713"/>
                <a:gd name="T5" fmla="*/ 492 h 1089"/>
                <a:gd name="T6" fmla="*/ 31 w 1713"/>
                <a:gd name="T7" fmla="*/ 435 h 1089"/>
                <a:gd name="T8" fmla="*/ 64 w 1713"/>
                <a:gd name="T9" fmla="*/ 366 h 1089"/>
                <a:gd name="T10" fmla="*/ 115 w 1713"/>
                <a:gd name="T11" fmla="*/ 292 h 1089"/>
                <a:gd name="T12" fmla="*/ 189 w 1713"/>
                <a:gd name="T13" fmla="*/ 215 h 1089"/>
                <a:gd name="T14" fmla="*/ 290 w 1713"/>
                <a:gd name="T15" fmla="*/ 141 h 1089"/>
                <a:gd name="T16" fmla="*/ 438 w 1713"/>
                <a:gd name="T17" fmla="*/ 66 h 1089"/>
                <a:gd name="T18" fmla="*/ 597 w 1713"/>
                <a:gd name="T19" fmla="*/ 15 h 1089"/>
                <a:gd name="T20" fmla="*/ 734 w 1713"/>
                <a:gd name="T21" fmla="*/ 0 h 1089"/>
                <a:gd name="T22" fmla="*/ 853 w 1713"/>
                <a:gd name="T23" fmla="*/ 12 h 1089"/>
                <a:gd name="T24" fmla="*/ 956 w 1713"/>
                <a:gd name="T25" fmla="*/ 43 h 1089"/>
                <a:gd name="T26" fmla="*/ 1046 w 1713"/>
                <a:gd name="T27" fmla="*/ 86 h 1089"/>
                <a:gd name="T28" fmla="*/ 1125 w 1713"/>
                <a:gd name="T29" fmla="*/ 132 h 1089"/>
                <a:gd name="T30" fmla="*/ 1196 w 1713"/>
                <a:gd name="T31" fmla="*/ 173 h 1089"/>
                <a:gd name="T32" fmla="*/ 1262 w 1713"/>
                <a:gd name="T33" fmla="*/ 207 h 1089"/>
                <a:gd name="T34" fmla="*/ 1333 w 1713"/>
                <a:gd name="T35" fmla="*/ 254 h 1089"/>
                <a:gd name="T36" fmla="*/ 1407 w 1713"/>
                <a:gd name="T37" fmla="*/ 315 h 1089"/>
                <a:gd name="T38" fmla="*/ 1480 w 1713"/>
                <a:gd name="T39" fmla="*/ 384 h 1089"/>
                <a:gd name="T40" fmla="*/ 1549 w 1713"/>
                <a:gd name="T41" fmla="*/ 458 h 1089"/>
                <a:gd name="T42" fmla="*/ 1612 w 1713"/>
                <a:gd name="T43" fmla="*/ 531 h 1089"/>
                <a:gd name="T44" fmla="*/ 1662 w 1713"/>
                <a:gd name="T45" fmla="*/ 598 h 1089"/>
                <a:gd name="T46" fmla="*/ 1698 w 1713"/>
                <a:gd name="T47" fmla="*/ 655 h 1089"/>
                <a:gd name="T48" fmla="*/ 1713 w 1713"/>
                <a:gd name="T49" fmla="*/ 699 h 1089"/>
                <a:gd name="T50" fmla="*/ 1691 w 1713"/>
                <a:gd name="T51" fmla="*/ 741 h 1089"/>
                <a:gd name="T52" fmla="*/ 1640 w 1713"/>
                <a:gd name="T53" fmla="*/ 780 h 1089"/>
                <a:gd name="T54" fmla="*/ 1567 w 1713"/>
                <a:gd name="T55" fmla="*/ 820 h 1089"/>
                <a:gd name="T56" fmla="*/ 1483 w 1713"/>
                <a:gd name="T57" fmla="*/ 859 h 1089"/>
                <a:gd name="T58" fmla="*/ 1395 w 1713"/>
                <a:gd name="T59" fmla="*/ 898 h 1089"/>
                <a:gd name="T60" fmla="*/ 1316 w 1713"/>
                <a:gd name="T61" fmla="*/ 936 h 1089"/>
                <a:gd name="T62" fmla="*/ 1253 w 1713"/>
                <a:gd name="T63" fmla="*/ 976 h 1089"/>
                <a:gd name="T64" fmla="*/ 1207 w 1713"/>
                <a:gd name="T65" fmla="*/ 1013 h 1089"/>
                <a:gd name="T66" fmla="*/ 1147 w 1713"/>
                <a:gd name="T67" fmla="*/ 1044 h 1089"/>
                <a:gd name="T68" fmla="*/ 1070 w 1713"/>
                <a:gd name="T69" fmla="*/ 1066 h 1089"/>
                <a:gd name="T70" fmla="*/ 979 w 1713"/>
                <a:gd name="T71" fmla="*/ 1080 h 1089"/>
                <a:gd name="T72" fmla="*/ 880 w 1713"/>
                <a:gd name="T73" fmla="*/ 1087 h 1089"/>
                <a:gd name="T74" fmla="*/ 778 w 1713"/>
                <a:gd name="T75" fmla="*/ 1088 h 1089"/>
                <a:gd name="T76" fmla="*/ 676 w 1713"/>
                <a:gd name="T77" fmla="*/ 1083 h 1089"/>
                <a:gd name="T78" fmla="*/ 580 w 1713"/>
                <a:gd name="T79" fmla="*/ 1071 h 1089"/>
                <a:gd name="T80" fmla="*/ 493 w 1713"/>
                <a:gd name="T81" fmla="*/ 1054 h 1089"/>
                <a:gd name="T82" fmla="*/ 408 w 1713"/>
                <a:gd name="T83" fmla="*/ 1018 h 1089"/>
                <a:gd name="T84" fmla="*/ 326 w 1713"/>
                <a:gd name="T85" fmla="*/ 969 h 1089"/>
                <a:gd name="T86" fmla="*/ 248 w 1713"/>
                <a:gd name="T87" fmla="*/ 907 h 1089"/>
                <a:gd name="T88" fmla="*/ 178 w 1713"/>
                <a:gd name="T89" fmla="*/ 836 h 1089"/>
                <a:gd name="T90" fmla="*/ 114 w 1713"/>
                <a:gd name="T91" fmla="*/ 759 h 1089"/>
                <a:gd name="T92" fmla="*/ 61 w 1713"/>
                <a:gd name="T93" fmla="*/ 680 h 1089"/>
                <a:gd name="T94" fmla="*/ 17 w 1713"/>
                <a:gd name="T95" fmla="*/ 60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3" h="1089">
                  <a:moveTo>
                    <a:pt x="0" y="561"/>
                  </a:moveTo>
                  <a:lnTo>
                    <a:pt x="0" y="558"/>
                  </a:lnTo>
                  <a:lnTo>
                    <a:pt x="2" y="549"/>
                  </a:lnTo>
                  <a:lnTo>
                    <a:pt x="3" y="535"/>
                  </a:lnTo>
                  <a:lnTo>
                    <a:pt x="6" y="516"/>
                  </a:lnTo>
                  <a:lnTo>
                    <a:pt x="11" y="492"/>
                  </a:lnTo>
                  <a:lnTo>
                    <a:pt x="20" y="465"/>
                  </a:lnTo>
                  <a:lnTo>
                    <a:pt x="31" y="435"/>
                  </a:lnTo>
                  <a:lnTo>
                    <a:pt x="45" y="401"/>
                  </a:lnTo>
                  <a:lnTo>
                    <a:pt x="64" y="366"/>
                  </a:lnTo>
                  <a:lnTo>
                    <a:pt x="88" y="329"/>
                  </a:lnTo>
                  <a:lnTo>
                    <a:pt x="115" y="292"/>
                  </a:lnTo>
                  <a:lnTo>
                    <a:pt x="150" y="253"/>
                  </a:lnTo>
                  <a:lnTo>
                    <a:pt x="189" y="215"/>
                  </a:lnTo>
                  <a:lnTo>
                    <a:pt x="236" y="177"/>
                  </a:lnTo>
                  <a:lnTo>
                    <a:pt x="290" y="141"/>
                  </a:lnTo>
                  <a:lnTo>
                    <a:pt x="351" y="106"/>
                  </a:lnTo>
                  <a:lnTo>
                    <a:pt x="438" y="66"/>
                  </a:lnTo>
                  <a:lnTo>
                    <a:pt x="520" y="35"/>
                  </a:lnTo>
                  <a:lnTo>
                    <a:pt x="597" y="15"/>
                  </a:lnTo>
                  <a:lnTo>
                    <a:pt x="667" y="4"/>
                  </a:lnTo>
                  <a:lnTo>
                    <a:pt x="734" y="0"/>
                  </a:lnTo>
                  <a:lnTo>
                    <a:pt x="795" y="3"/>
                  </a:lnTo>
                  <a:lnTo>
                    <a:pt x="853" y="12"/>
                  </a:lnTo>
                  <a:lnTo>
                    <a:pt x="906" y="26"/>
                  </a:lnTo>
                  <a:lnTo>
                    <a:pt x="956" y="43"/>
                  </a:lnTo>
                  <a:lnTo>
                    <a:pt x="1003" y="64"/>
                  </a:lnTo>
                  <a:lnTo>
                    <a:pt x="1046" y="86"/>
                  </a:lnTo>
                  <a:lnTo>
                    <a:pt x="1088" y="108"/>
                  </a:lnTo>
                  <a:lnTo>
                    <a:pt x="1125" y="132"/>
                  </a:lnTo>
                  <a:lnTo>
                    <a:pt x="1161" y="153"/>
                  </a:lnTo>
                  <a:lnTo>
                    <a:pt x="1196" y="173"/>
                  </a:lnTo>
                  <a:lnTo>
                    <a:pt x="1229" y="189"/>
                  </a:lnTo>
                  <a:lnTo>
                    <a:pt x="1262" y="207"/>
                  </a:lnTo>
                  <a:lnTo>
                    <a:pt x="1297" y="228"/>
                  </a:lnTo>
                  <a:lnTo>
                    <a:pt x="1333" y="254"/>
                  </a:lnTo>
                  <a:lnTo>
                    <a:pt x="1370" y="283"/>
                  </a:lnTo>
                  <a:lnTo>
                    <a:pt x="1407" y="315"/>
                  </a:lnTo>
                  <a:lnTo>
                    <a:pt x="1444" y="348"/>
                  </a:lnTo>
                  <a:lnTo>
                    <a:pt x="1480" y="384"/>
                  </a:lnTo>
                  <a:lnTo>
                    <a:pt x="1516" y="420"/>
                  </a:lnTo>
                  <a:lnTo>
                    <a:pt x="1549" y="458"/>
                  </a:lnTo>
                  <a:lnTo>
                    <a:pt x="1581" y="494"/>
                  </a:lnTo>
                  <a:lnTo>
                    <a:pt x="1612" y="531"/>
                  </a:lnTo>
                  <a:lnTo>
                    <a:pt x="1638" y="565"/>
                  </a:lnTo>
                  <a:lnTo>
                    <a:pt x="1662" y="598"/>
                  </a:lnTo>
                  <a:lnTo>
                    <a:pt x="1681" y="628"/>
                  </a:lnTo>
                  <a:lnTo>
                    <a:pt x="1698" y="655"/>
                  </a:lnTo>
                  <a:lnTo>
                    <a:pt x="1709" y="678"/>
                  </a:lnTo>
                  <a:lnTo>
                    <a:pt x="1713" y="699"/>
                  </a:lnTo>
                  <a:lnTo>
                    <a:pt x="1706" y="719"/>
                  </a:lnTo>
                  <a:lnTo>
                    <a:pt x="1691" y="741"/>
                  </a:lnTo>
                  <a:lnTo>
                    <a:pt x="1669" y="761"/>
                  </a:lnTo>
                  <a:lnTo>
                    <a:pt x="1640" y="780"/>
                  </a:lnTo>
                  <a:lnTo>
                    <a:pt x="1605" y="800"/>
                  </a:lnTo>
                  <a:lnTo>
                    <a:pt x="1567" y="820"/>
                  </a:lnTo>
                  <a:lnTo>
                    <a:pt x="1526" y="839"/>
                  </a:lnTo>
                  <a:lnTo>
                    <a:pt x="1483" y="859"/>
                  </a:lnTo>
                  <a:lnTo>
                    <a:pt x="1438" y="878"/>
                  </a:lnTo>
                  <a:lnTo>
                    <a:pt x="1395" y="898"/>
                  </a:lnTo>
                  <a:lnTo>
                    <a:pt x="1354" y="917"/>
                  </a:lnTo>
                  <a:lnTo>
                    <a:pt x="1316" y="936"/>
                  </a:lnTo>
                  <a:lnTo>
                    <a:pt x="1282" y="956"/>
                  </a:lnTo>
                  <a:lnTo>
                    <a:pt x="1253" y="976"/>
                  </a:lnTo>
                  <a:lnTo>
                    <a:pt x="1229" y="995"/>
                  </a:lnTo>
                  <a:lnTo>
                    <a:pt x="1207" y="1013"/>
                  </a:lnTo>
                  <a:lnTo>
                    <a:pt x="1179" y="1029"/>
                  </a:lnTo>
                  <a:lnTo>
                    <a:pt x="1147" y="1044"/>
                  </a:lnTo>
                  <a:lnTo>
                    <a:pt x="1110" y="1056"/>
                  </a:lnTo>
                  <a:lnTo>
                    <a:pt x="1070" y="1066"/>
                  </a:lnTo>
                  <a:lnTo>
                    <a:pt x="1025" y="1074"/>
                  </a:lnTo>
                  <a:lnTo>
                    <a:pt x="979" y="1080"/>
                  </a:lnTo>
                  <a:lnTo>
                    <a:pt x="931" y="1085"/>
                  </a:lnTo>
                  <a:lnTo>
                    <a:pt x="880" y="1087"/>
                  </a:lnTo>
                  <a:lnTo>
                    <a:pt x="830" y="1089"/>
                  </a:lnTo>
                  <a:lnTo>
                    <a:pt x="778" y="1088"/>
                  </a:lnTo>
                  <a:lnTo>
                    <a:pt x="727" y="1086"/>
                  </a:lnTo>
                  <a:lnTo>
                    <a:pt x="676" y="1083"/>
                  </a:lnTo>
                  <a:lnTo>
                    <a:pt x="627" y="1078"/>
                  </a:lnTo>
                  <a:lnTo>
                    <a:pt x="580" y="1071"/>
                  </a:lnTo>
                  <a:lnTo>
                    <a:pt x="536" y="1064"/>
                  </a:lnTo>
                  <a:lnTo>
                    <a:pt x="493" y="1054"/>
                  </a:lnTo>
                  <a:lnTo>
                    <a:pt x="450" y="1039"/>
                  </a:lnTo>
                  <a:lnTo>
                    <a:pt x="408" y="1018"/>
                  </a:lnTo>
                  <a:lnTo>
                    <a:pt x="366" y="996"/>
                  </a:lnTo>
                  <a:lnTo>
                    <a:pt x="326" y="969"/>
                  </a:lnTo>
                  <a:lnTo>
                    <a:pt x="286" y="939"/>
                  </a:lnTo>
                  <a:lnTo>
                    <a:pt x="248" y="907"/>
                  </a:lnTo>
                  <a:lnTo>
                    <a:pt x="212" y="872"/>
                  </a:lnTo>
                  <a:lnTo>
                    <a:pt x="178" y="836"/>
                  </a:lnTo>
                  <a:lnTo>
                    <a:pt x="144" y="798"/>
                  </a:lnTo>
                  <a:lnTo>
                    <a:pt x="114" y="759"/>
                  </a:lnTo>
                  <a:lnTo>
                    <a:pt x="86" y="719"/>
                  </a:lnTo>
                  <a:lnTo>
                    <a:pt x="61" y="680"/>
                  </a:lnTo>
                  <a:lnTo>
                    <a:pt x="38" y="639"/>
                  </a:lnTo>
                  <a:lnTo>
                    <a:pt x="17" y="600"/>
                  </a:lnTo>
                  <a:lnTo>
                    <a:pt x="0" y="5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
            <p:cNvSpPr>
              <a:spLocks/>
            </p:cNvSpPr>
            <p:nvPr/>
          </p:nvSpPr>
          <p:spPr bwMode="auto">
            <a:xfrm>
              <a:off x="88900" y="3101181"/>
              <a:ext cx="876300" cy="828675"/>
            </a:xfrm>
            <a:custGeom>
              <a:avLst/>
              <a:gdLst>
                <a:gd name="T0" fmla="*/ 419 w 1657"/>
                <a:gd name="T1" fmla="*/ 57 h 1044"/>
                <a:gd name="T2" fmla="*/ 567 w 1657"/>
                <a:gd name="T3" fmla="*/ 13 h 1044"/>
                <a:gd name="T4" fmla="*/ 699 w 1657"/>
                <a:gd name="T5" fmla="*/ 0 h 1044"/>
                <a:gd name="T6" fmla="*/ 814 w 1657"/>
                <a:gd name="T7" fmla="*/ 10 h 1044"/>
                <a:gd name="T8" fmla="*/ 917 w 1657"/>
                <a:gd name="T9" fmla="*/ 39 h 1044"/>
                <a:gd name="T10" fmla="*/ 1008 w 1657"/>
                <a:gd name="T11" fmla="*/ 77 h 1044"/>
                <a:gd name="T12" fmla="*/ 1087 w 1657"/>
                <a:gd name="T13" fmla="*/ 119 h 1044"/>
                <a:gd name="T14" fmla="*/ 1158 w 1657"/>
                <a:gd name="T15" fmla="*/ 156 h 1044"/>
                <a:gd name="T16" fmla="*/ 1222 w 1657"/>
                <a:gd name="T17" fmla="*/ 189 h 1044"/>
                <a:gd name="T18" fmla="*/ 1291 w 1657"/>
                <a:gd name="T19" fmla="*/ 234 h 1044"/>
                <a:gd name="T20" fmla="*/ 1362 w 1657"/>
                <a:gd name="T21" fmla="*/ 293 h 1044"/>
                <a:gd name="T22" fmla="*/ 1433 w 1657"/>
                <a:gd name="T23" fmla="*/ 361 h 1044"/>
                <a:gd name="T24" fmla="*/ 1499 w 1657"/>
                <a:gd name="T25" fmla="*/ 432 h 1044"/>
                <a:gd name="T26" fmla="*/ 1559 w 1657"/>
                <a:gd name="T27" fmla="*/ 503 h 1044"/>
                <a:gd name="T28" fmla="*/ 1609 w 1657"/>
                <a:gd name="T29" fmla="*/ 568 h 1044"/>
                <a:gd name="T30" fmla="*/ 1643 w 1657"/>
                <a:gd name="T31" fmla="*/ 623 h 1044"/>
                <a:gd name="T32" fmla="*/ 1657 w 1657"/>
                <a:gd name="T33" fmla="*/ 666 h 1044"/>
                <a:gd name="T34" fmla="*/ 1638 w 1657"/>
                <a:gd name="T35" fmla="*/ 706 h 1044"/>
                <a:gd name="T36" fmla="*/ 1587 w 1657"/>
                <a:gd name="T37" fmla="*/ 745 h 1044"/>
                <a:gd name="T38" fmla="*/ 1517 w 1657"/>
                <a:gd name="T39" fmla="*/ 783 h 1044"/>
                <a:gd name="T40" fmla="*/ 1435 w 1657"/>
                <a:gd name="T41" fmla="*/ 821 h 1044"/>
                <a:gd name="T42" fmla="*/ 1351 w 1657"/>
                <a:gd name="T43" fmla="*/ 859 h 1044"/>
                <a:gd name="T44" fmla="*/ 1273 w 1657"/>
                <a:gd name="T45" fmla="*/ 896 h 1044"/>
                <a:gd name="T46" fmla="*/ 1212 w 1657"/>
                <a:gd name="T47" fmla="*/ 934 h 1044"/>
                <a:gd name="T48" fmla="*/ 1168 w 1657"/>
                <a:gd name="T49" fmla="*/ 971 h 1044"/>
                <a:gd name="T50" fmla="*/ 1109 w 1657"/>
                <a:gd name="T51" fmla="*/ 1000 h 1044"/>
                <a:gd name="T52" fmla="*/ 1035 w 1657"/>
                <a:gd name="T53" fmla="*/ 1022 h 1044"/>
                <a:gd name="T54" fmla="*/ 947 w 1657"/>
                <a:gd name="T55" fmla="*/ 1036 h 1044"/>
                <a:gd name="T56" fmla="*/ 852 w 1657"/>
                <a:gd name="T57" fmla="*/ 1043 h 1044"/>
                <a:gd name="T58" fmla="*/ 752 w 1657"/>
                <a:gd name="T59" fmla="*/ 1043 h 1044"/>
                <a:gd name="T60" fmla="*/ 653 w 1657"/>
                <a:gd name="T61" fmla="*/ 1038 h 1044"/>
                <a:gd name="T62" fmla="*/ 560 w 1657"/>
                <a:gd name="T63" fmla="*/ 1027 h 1044"/>
                <a:gd name="T64" fmla="*/ 476 w 1657"/>
                <a:gd name="T65" fmla="*/ 1010 h 1044"/>
                <a:gd name="T66" fmla="*/ 397 w 1657"/>
                <a:gd name="T67" fmla="*/ 978 h 1044"/>
                <a:gd name="T68" fmla="*/ 319 w 1657"/>
                <a:gd name="T69" fmla="*/ 932 h 1044"/>
                <a:gd name="T70" fmla="*/ 245 w 1657"/>
                <a:gd name="T71" fmla="*/ 873 h 1044"/>
                <a:gd name="T72" fmla="*/ 177 w 1657"/>
                <a:gd name="T73" fmla="*/ 807 h 1044"/>
                <a:gd name="T74" fmla="*/ 118 w 1657"/>
                <a:gd name="T75" fmla="*/ 734 h 1044"/>
                <a:gd name="T76" fmla="*/ 65 w 1657"/>
                <a:gd name="T77" fmla="*/ 659 h 1044"/>
                <a:gd name="T78" fmla="*/ 22 w 1657"/>
                <a:gd name="T79" fmla="*/ 583 h 1044"/>
                <a:gd name="T80" fmla="*/ 4 w 1657"/>
                <a:gd name="T81" fmla="*/ 542 h 1044"/>
                <a:gd name="T82" fmla="*/ 1 w 1657"/>
                <a:gd name="T83" fmla="*/ 536 h 1044"/>
                <a:gd name="T84" fmla="*/ 0 w 1657"/>
                <a:gd name="T85" fmla="*/ 528 h 1044"/>
                <a:gd name="T86" fmla="*/ 1 w 1657"/>
                <a:gd name="T87" fmla="*/ 505 h 1044"/>
                <a:gd name="T88" fmla="*/ 10 w 1657"/>
                <a:gd name="T89" fmla="*/ 462 h 1044"/>
                <a:gd name="T90" fmla="*/ 28 w 1657"/>
                <a:gd name="T91" fmla="*/ 406 h 1044"/>
                <a:gd name="T92" fmla="*/ 60 w 1657"/>
                <a:gd name="T93" fmla="*/ 340 h 1044"/>
                <a:gd name="T94" fmla="*/ 109 w 1657"/>
                <a:gd name="T95" fmla="*/ 268 h 1044"/>
                <a:gd name="T96" fmla="*/ 180 w 1657"/>
                <a:gd name="T97" fmla="*/ 195 h 1044"/>
                <a:gd name="T98" fmla="*/ 279 w 1657"/>
                <a:gd name="T99" fmla="*/ 125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7" h="1044">
                  <a:moveTo>
                    <a:pt x="338" y="92"/>
                  </a:moveTo>
                  <a:lnTo>
                    <a:pt x="419" y="57"/>
                  </a:lnTo>
                  <a:lnTo>
                    <a:pt x="495" y="31"/>
                  </a:lnTo>
                  <a:lnTo>
                    <a:pt x="567" y="13"/>
                  </a:lnTo>
                  <a:lnTo>
                    <a:pt x="635" y="3"/>
                  </a:lnTo>
                  <a:lnTo>
                    <a:pt x="699" y="0"/>
                  </a:lnTo>
                  <a:lnTo>
                    <a:pt x="759" y="3"/>
                  </a:lnTo>
                  <a:lnTo>
                    <a:pt x="814" y="10"/>
                  </a:lnTo>
                  <a:lnTo>
                    <a:pt x="868" y="23"/>
                  </a:lnTo>
                  <a:lnTo>
                    <a:pt x="917" y="39"/>
                  </a:lnTo>
                  <a:lnTo>
                    <a:pt x="964" y="57"/>
                  </a:lnTo>
                  <a:lnTo>
                    <a:pt x="1008" y="77"/>
                  </a:lnTo>
                  <a:lnTo>
                    <a:pt x="1048" y="98"/>
                  </a:lnTo>
                  <a:lnTo>
                    <a:pt x="1087" y="119"/>
                  </a:lnTo>
                  <a:lnTo>
                    <a:pt x="1123" y="138"/>
                  </a:lnTo>
                  <a:lnTo>
                    <a:pt x="1158" y="156"/>
                  </a:lnTo>
                  <a:lnTo>
                    <a:pt x="1190" y="173"/>
                  </a:lnTo>
                  <a:lnTo>
                    <a:pt x="1222" y="189"/>
                  </a:lnTo>
                  <a:lnTo>
                    <a:pt x="1255" y="210"/>
                  </a:lnTo>
                  <a:lnTo>
                    <a:pt x="1291" y="234"/>
                  </a:lnTo>
                  <a:lnTo>
                    <a:pt x="1326" y="263"/>
                  </a:lnTo>
                  <a:lnTo>
                    <a:pt x="1362" y="293"/>
                  </a:lnTo>
                  <a:lnTo>
                    <a:pt x="1398" y="327"/>
                  </a:lnTo>
                  <a:lnTo>
                    <a:pt x="1433" y="361"/>
                  </a:lnTo>
                  <a:lnTo>
                    <a:pt x="1467" y="396"/>
                  </a:lnTo>
                  <a:lnTo>
                    <a:pt x="1499" y="432"/>
                  </a:lnTo>
                  <a:lnTo>
                    <a:pt x="1531" y="467"/>
                  </a:lnTo>
                  <a:lnTo>
                    <a:pt x="1559" y="503"/>
                  </a:lnTo>
                  <a:lnTo>
                    <a:pt x="1585" y="536"/>
                  </a:lnTo>
                  <a:lnTo>
                    <a:pt x="1609" y="568"/>
                  </a:lnTo>
                  <a:lnTo>
                    <a:pt x="1628" y="597"/>
                  </a:lnTo>
                  <a:lnTo>
                    <a:pt x="1643" y="623"/>
                  </a:lnTo>
                  <a:lnTo>
                    <a:pt x="1655" y="646"/>
                  </a:lnTo>
                  <a:lnTo>
                    <a:pt x="1657" y="666"/>
                  </a:lnTo>
                  <a:lnTo>
                    <a:pt x="1652" y="686"/>
                  </a:lnTo>
                  <a:lnTo>
                    <a:pt x="1638" y="706"/>
                  </a:lnTo>
                  <a:lnTo>
                    <a:pt x="1616" y="726"/>
                  </a:lnTo>
                  <a:lnTo>
                    <a:pt x="1587" y="745"/>
                  </a:lnTo>
                  <a:lnTo>
                    <a:pt x="1553" y="764"/>
                  </a:lnTo>
                  <a:lnTo>
                    <a:pt x="1517" y="783"/>
                  </a:lnTo>
                  <a:lnTo>
                    <a:pt x="1477" y="802"/>
                  </a:lnTo>
                  <a:lnTo>
                    <a:pt x="1435" y="821"/>
                  </a:lnTo>
                  <a:lnTo>
                    <a:pt x="1392" y="839"/>
                  </a:lnTo>
                  <a:lnTo>
                    <a:pt x="1351" y="859"/>
                  </a:lnTo>
                  <a:lnTo>
                    <a:pt x="1311" y="877"/>
                  </a:lnTo>
                  <a:lnTo>
                    <a:pt x="1273" y="896"/>
                  </a:lnTo>
                  <a:lnTo>
                    <a:pt x="1240" y="914"/>
                  </a:lnTo>
                  <a:lnTo>
                    <a:pt x="1212" y="934"/>
                  </a:lnTo>
                  <a:lnTo>
                    <a:pt x="1190" y="953"/>
                  </a:lnTo>
                  <a:lnTo>
                    <a:pt x="1168" y="971"/>
                  </a:lnTo>
                  <a:lnTo>
                    <a:pt x="1141" y="986"/>
                  </a:lnTo>
                  <a:lnTo>
                    <a:pt x="1109" y="1000"/>
                  </a:lnTo>
                  <a:lnTo>
                    <a:pt x="1073" y="1012"/>
                  </a:lnTo>
                  <a:lnTo>
                    <a:pt x="1035" y="1022"/>
                  </a:lnTo>
                  <a:lnTo>
                    <a:pt x="992" y="1030"/>
                  </a:lnTo>
                  <a:lnTo>
                    <a:pt x="947" y="1036"/>
                  </a:lnTo>
                  <a:lnTo>
                    <a:pt x="900" y="1040"/>
                  </a:lnTo>
                  <a:lnTo>
                    <a:pt x="852" y="1043"/>
                  </a:lnTo>
                  <a:lnTo>
                    <a:pt x="802" y="1044"/>
                  </a:lnTo>
                  <a:lnTo>
                    <a:pt x="752" y="1043"/>
                  </a:lnTo>
                  <a:lnTo>
                    <a:pt x="703" y="1041"/>
                  </a:lnTo>
                  <a:lnTo>
                    <a:pt x="653" y="1038"/>
                  </a:lnTo>
                  <a:lnTo>
                    <a:pt x="606" y="1033"/>
                  </a:lnTo>
                  <a:lnTo>
                    <a:pt x="560" y="1027"/>
                  </a:lnTo>
                  <a:lnTo>
                    <a:pt x="517" y="1020"/>
                  </a:lnTo>
                  <a:lnTo>
                    <a:pt x="476" y="1010"/>
                  </a:lnTo>
                  <a:lnTo>
                    <a:pt x="435" y="995"/>
                  </a:lnTo>
                  <a:lnTo>
                    <a:pt x="397" y="978"/>
                  </a:lnTo>
                  <a:lnTo>
                    <a:pt x="356" y="956"/>
                  </a:lnTo>
                  <a:lnTo>
                    <a:pt x="319" y="932"/>
                  </a:lnTo>
                  <a:lnTo>
                    <a:pt x="281" y="903"/>
                  </a:lnTo>
                  <a:lnTo>
                    <a:pt x="245" y="873"/>
                  </a:lnTo>
                  <a:lnTo>
                    <a:pt x="211" y="840"/>
                  </a:lnTo>
                  <a:lnTo>
                    <a:pt x="177" y="807"/>
                  </a:lnTo>
                  <a:lnTo>
                    <a:pt x="147" y="771"/>
                  </a:lnTo>
                  <a:lnTo>
                    <a:pt x="118" y="734"/>
                  </a:lnTo>
                  <a:lnTo>
                    <a:pt x="90" y="696"/>
                  </a:lnTo>
                  <a:lnTo>
                    <a:pt x="65" y="659"/>
                  </a:lnTo>
                  <a:lnTo>
                    <a:pt x="43" y="621"/>
                  </a:lnTo>
                  <a:lnTo>
                    <a:pt x="22" y="583"/>
                  </a:lnTo>
                  <a:lnTo>
                    <a:pt x="5" y="546"/>
                  </a:lnTo>
                  <a:lnTo>
                    <a:pt x="4" y="542"/>
                  </a:lnTo>
                  <a:lnTo>
                    <a:pt x="3" y="539"/>
                  </a:lnTo>
                  <a:lnTo>
                    <a:pt x="1" y="536"/>
                  </a:lnTo>
                  <a:lnTo>
                    <a:pt x="0" y="532"/>
                  </a:lnTo>
                  <a:lnTo>
                    <a:pt x="0" y="528"/>
                  </a:lnTo>
                  <a:lnTo>
                    <a:pt x="0" y="519"/>
                  </a:lnTo>
                  <a:lnTo>
                    <a:pt x="1" y="505"/>
                  </a:lnTo>
                  <a:lnTo>
                    <a:pt x="4" y="486"/>
                  </a:lnTo>
                  <a:lnTo>
                    <a:pt x="10" y="462"/>
                  </a:lnTo>
                  <a:lnTo>
                    <a:pt x="17" y="436"/>
                  </a:lnTo>
                  <a:lnTo>
                    <a:pt x="28" y="406"/>
                  </a:lnTo>
                  <a:lnTo>
                    <a:pt x="42" y="373"/>
                  </a:lnTo>
                  <a:lnTo>
                    <a:pt x="60" y="340"/>
                  </a:lnTo>
                  <a:lnTo>
                    <a:pt x="82" y="304"/>
                  </a:lnTo>
                  <a:lnTo>
                    <a:pt x="109" y="268"/>
                  </a:lnTo>
                  <a:lnTo>
                    <a:pt x="141" y="231"/>
                  </a:lnTo>
                  <a:lnTo>
                    <a:pt x="180" y="195"/>
                  </a:lnTo>
                  <a:lnTo>
                    <a:pt x="226" y="159"/>
                  </a:lnTo>
                  <a:lnTo>
                    <a:pt x="279" y="125"/>
                  </a:lnTo>
                  <a:lnTo>
                    <a:pt x="338" y="92"/>
                  </a:lnTo>
                  <a:close/>
                </a:path>
              </a:pathLst>
            </a:custGeom>
            <a:solidFill>
              <a:srgbClr val="F7EF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6"/>
            <p:cNvSpPr>
              <a:spLocks/>
            </p:cNvSpPr>
            <p:nvPr/>
          </p:nvSpPr>
          <p:spPr bwMode="auto">
            <a:xfrm>
              <a:off x="101600" y="3123406"/>
              <a:ext cx="849313" cy="793750"/>
            </a:xfrm>
            <a:custGeom>
              <a:avLst/>
              <a:gdLst>
                <a:gd name="T0" fmla="*/ 402 w 1604"/>
                <a:gd name="T1" fmla="*/ 48 h 999"/>
                <a:gd name="T2" fmla="*/ 540 w 1604"/>
                <a:gd name="T3" fmla="*/ 11 h 999"/>
                <a:gd name="T4" fmla="*/ 665 w 1604"/>
                <a:gd name="T5" fmla="*/ 0 h 999"/>
                <a:gd name="T6" fmla="*/ 778 w 1604"/>
                <a:gd name="T7" fmla="*/ 10 h 999"/>
                <a:gd name="T8" fmla="*/ 880 w 1604"/>
                <a:gd name="T9" fmla="*/ 34 h 999"/>
                <a:gd name="T10" fmla="*/ 970 w 1604"/>
                <a:gd name="T11" fmla="*/ 69 h 999"/>
                <a:gd name="T12" fmla="*/ 1050 w 1604"/>
                <a:gd name="T13" fmla="*/ 106 h 999"/>
                <a:gd name="T14" fmla="*/ 1120 w 1604"/>
                <a:gd name="T15" fmla="*/ 140 h 999"/>
                <a:gd name="T16" fmla="*/ 1183 w 1604"/>
                <a:gd name="T17" fmla="*/ 172 h 999"/>
                <a:gd name="T18" fmla="*/ 1250 w 1604"/>
                <a:gd name="T19" fmla="*/ 216 h 999"/>
                <a:gd name="T20" fmla="*/ 1319 w 1604"/>
                <a:gd name="T21" fmla="*/ 273 h 999"/>
                <a:gd name="T22" fmla="*/ 1387 w 1604"/>
                <a:gd name="T23" fmla="*/ 338 h 999"/>
                <a:gd name="T24" fmla="*/ 1452 w 1604"/>
                <a:gd name="T25" fmla="*/ 407 h 999"/>
                <a:gd name="T26" fmla="*/ 1509 w 1604"/>
                <a:gd name="T27" fmla="*/ 476 h 999"/>
                <a:gd name="T28" fmla="*/ 1556 w 1604"/>
                <a:gd name="T29" fmla="*/ 539 h 999"/>
                <a:gd name="T30" fmla="*/ 1590 w 1604"/>
                <a:gd name="T31" fmla="*/ 592 h 999"/>
                <a:gd name="T32" fmla="*/ 1604 w 1604"/>
                <a:gd name="T33" fmla="*/ 633 h 999"/>
                <a:gd name="T34" fmla="*/ 1584 w 1604"/>
                <a:gd name="T35" fmla="*/ 672 h 999"/>
                <a:gd name="T36" fmla="*/ 1536 w 1604"/>
                <a:gd name="T37" fmla="*/ 710 h 999"/>
                <a:gd name="T38" fmla="*/ 1468 w 1604"/>
                <a:gd name="T39" fmla="*/ 747 h 999"/>
                <a:gd name="T40" fmla="*/ 1389 w 1604"/>
                <a:gd name="T41" fmla="*/ 783 h 999"/>
                <a:gd name="T42" fmla="*/ 1308 w 1604"/>
                <a:gd name="T43" fmla="*/ 819 h 999"/>
                <a:gd name="T44" fmla="*/ 1233 w 1604"/>
                <a:gd name="T45" fmla="*/ 856 h 999"/>
                <a:gd name="T46" fmla="*/ 1174 w 1604"/>
                <a:gd name="T47" fmla="*/ 892 h 999"/>
                <a:gd name="T48" fmla="*/ 1131 w 1604"/>
                <a:gd name="T49" fmla="*/ 928 h 999"/>
                <a:gd name="T50" fmla="*/ 1074 w 1604"/>
                <a:gd name="T51" fmla="*/ 956 h 999"/>
                <a:gd name="T52" fmla="*/ 1002 w 1604"/>
                <a:gd name="T53" fmla="*/ 978 h 999"/>
                <a:gd name="T54" fmla="*/ 917 w 1604"/>
                <a:gd name="T55" fmla="*/ 991 h 999"/>
                <a:gd name="T56" fmla="*/ 824 w 1604"/>
                <a:gd name="T57" fmla="*/ 998 h 999"/>
                <a:gd name="T58" fmla="*/ 728 w 1604"/>
                <a:gd name="T59" fmla="*/ 998 h 999"/>
                <a:gd name="T60" fmla="*/ 633 w 1604"/>
                <a:gd name="T61" fmla="*/ 993 h 999"/>
                <a:gd name="T62" fmla="*/ 543 w 1604"/>
                <a:gd name="T63" fmla="*/ 983 h 999"/>
                <a:gd name="T64" fmla="*/ 461 w 1604"/>
                <a:gd name="T65" fmla="*/ 966 h 999"/>
                <a:gd name="T66" fmla="*/ 383 w 1604"/>
                <a:gd name="T67" fmla="*/ 935 h 999"/>
                <a:gd name="T68" fmla="*/ 308 w 1604"/>
                <a:gd name="T69" fmla="*/ 889 h 999"/>
                <a:gd name="T70" fmla="*/ 237 w 1604"/>
                <a:gd name="T71" fmla="*/ 834 h 999"/>
                <a:gd name="T72" fmla="*/ 172 w 1604"/>
                <a:gd name="T73" fmla="*/ 769 h 999"/>
                <a:gd name="T74" fmla="*/ 114 w 1604"/>
                <a:gd name="T75" fmla="*/ 699 h 999"/>
                <a:gd name="T76" fmla="*/ 64 w 1604"/>
                <a:gd name="T77" fmla="*/ 626 h 999"/>
                <a:gd name="T78" fmla="*/ 22 w 1604"/>
                <a:gd name="T79" fmla="*/ 552 h 999"/>
                <a:gd name="T80" fmla="*/ 4 w 1604"/>
                <a:gd name="T81" fmla="*/ 513 h 999"/>
                <a:gd name="T82" fmla="*/ 2 w 1604"/>
                <a:gd name="T83" fmla="*/ 507 h 999"/>
                <a:gd name="T84" fmla="*/ 0 w 1604"/>
                <a:gd name="T85" fmla="*/ 499 h 999"/>
                <a:gd name="T86" fmla="*/ 2 w 1604"/>
                <a:gd name="T87" fmla="*/ 475 h 999"/>
                <a:gd name="T88" fmla="*/ 9 w 1604"/>
                <a:gd name="T89" fmla="*/ 433 h 999"/>
                <a:gd name="T90" fmla="*/ 27 w 1604"/>
                <a:gd name="T91" fmla="*/ 378 h 999"/>
                <a:gd name="T92" fmla="*/ 57 w 1604"/>
                <a:gd name="T93" fmla="*/ 313 h 999"/>
                <a:gd name="T94" fmla="*/ 106 w 1604"/>
                <a:gd name="T95" fmla="*/ 244 h 999"/>
                <a:gd name="T96" fmla="*/ 175 w 1604"/>
                <a:gd name="T97" fmla="*/ 174 h 999"/>
                <a:gd name="T98" fmla="*/ 271 w 1604"/>
                <a:gd name="T99" fmla="*/ 10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4" h="999">
                  <a:moveTo>
                    <a:pt x="329" y="79"/>
                  </a:moveTo>
                  <a:lnTo>
                    <a:pt x="402" y="48"/>
                  </a:lnTo>
                  <a:lnTo>
                    <a:pt x="473" y="26"/>
                  </a:lnTo>
                  <a:lnTo>
                    <a:pt x="540" y="11"/>
                  </a:lnTo>
                  <a:lnTo>
                    <a:pt x="604" y="3"/>
                  </a:lnTo>
                  <a:lnTo>
                    <a:pt x="665" y="0"/>
                  </a:lnTo>
                  <a:lnTo>
                    <a:pt x="723" y="3"/>
                  </a:lnTo>
                  <a:lnTo>
                    <a:pt x="778" y="10"/>
                  </a:lnTo>
                  <a:lnTo>
                    <a:pt x="830" y="20"/>
                  </a:lnTo>
                  <a:lnTo>
                    <a:pt x="880" y="34"/>
                  </a:lnTo>
                  <a:lnTo>
                    <a:pt x="927" y="50"/>
                  </a:lnTo>
                  <a:lnTo>
                    <a:pt x="970" y="69"/>
                  </a:lnTo>
                  <a:lnTo>
                    <a:pt x="1011" y="87"/>
                  </a:lnTo>
                  <a:lnTo>
                    <a:pt x="1050" y="106"/>
                  </a:lnTo>
                  <a:lnTo>
                    <a:pt x="1086" y="124"/>
                  </a:lnTo>
                  <a:lnTo>
                    <a:pt x="1120" y="140"/>
                  </a:lnTo>
                  <a:lnTo>
                    <a:pt x="1151" y="156"/>
                  </a:lnTo>
                  <a:lnTo>
                    <a:pt x="1183" y="172"/>
                  </a:lnTo>
                  <a:lnTo>
                    <a:pt x="1215" y="192"/>
                  </a:lnTo>
                  <a:lnTo>
                    <a:pt x="1250" y="216"/>
                  </a:lnTo>
                  <a:lnTo>
                    <a:pt x="1283" y="243"/>
                  </a:lnTo>
                  <a:lnTo>
                    <a:pt x="1319" y="273"/>
                  </a:lnTo>
                  <a:lnTo>
                    <a:pt x="1353" y="305"/>
                  </a:lnTo>
                  <a:lnTo>
                    <a:pt x="1387" y="338"/>
                  </a:lnTo>
                  <a:lnTo>
                    <a:pt x="1421" y="373"/>
                  </a:lnTo>
                  <a:lnTo>
                    <a:pt x="1452" y="407"/>
                  </a:lnTo>
                  <a:lnTo>
                    <a:pt x="1482" y="441"/>
                  </a:lnTo>
                  <a:lnTo>
                    <a:pt x="1509" y="476"/>
                  </a:lnTo>
                  <a:lnTo>
                    <a:pt x="1534" y="508"/>
                  </a:lnTo>
                  <a:lnTo>
                    <a:pt x="1556" y="539"/>
                  </a:lnTo>
                  <a:lnTo>
                    <a:pt x="1576" y="567"/>
                  </a:lnTo>
                  <a:lnTo>
                    <a:pt x="1590" y="592"/>
                  </a:lnTo>
                  <a:lnTo>
                    <a:pt x="1601" y="614"/>
                  </a:lnTo>
                  <a:lnTo>
                    <a:pt x="1604" y="633"/>
                  </a:lnTo>
                  <a:lnTo>
                    <a:pt x="1598" y="652"/>
                  </a:lnTo>
                  <a:lnTo>
                    <a:pt x="1584" y="672"/>
                  </a:lnTo>
                  <a:lnTo>
                    <a:pt x="1563" y="691"/>
                  </a:lnTo>
                  <a:lnTo>
                    <a:pt x="1536" y="710"/>
                  </a:lnTo>
                  <a:lnTo>
                    <a:pt x="1504" y="728"/>
                  </a:lnTo>
                  <a:lnTo>
                    <a:pt x="1468" y="747"/>
                  </a:lnTo>
                  <a:lnTo>
                    <a:pt x="1429" y="765"/>
                  </a:lnTo>
                  <a:lnTo>
                    <a:pt x="1389" y="783"/>
                  </a:lnTo>
                  <a:lnTo>
                    <a:pt x="1348" y="801"/>
                  </a:lnTo>
                  <a:lnTo>
                    <a:pt x="1308" y="819"/>
                  </a:lnTo>
                  <a:lnTo>
                    <a:pt x="1269" y="838"/>
                  </a:lnTo>
                  <a:lnTo>
                    <a:pt x="1233" y="856"/>
                  </a:lnTo>
                  <a:lnTo>
                    <a:pt x="1200" y="874"/>
                  </a:lnTo>
                  <a:lnTo>
                    <a:pt x="1174" y="892"/>
                  </a:lnTo>
                  <a:lnTo>
                    <a:pt x="1151" y="911"/>
                  </a:lnTo>
                  <a:lnTo>
                    <a:pt x="1131" y="928"/>
                  </a:lnTo>
                  <a:lnTo>
                    <a:pt x="1104" y="943"/>
                  </a:lnTo>
                  <a:lnTo>
                    <a:pt x="1074" y="956"/>
                  </a:lnTo>
                  <a:lnTo>
                    <a:pt x="1040" y="968"/>
                  </a:lnTo>
                  <a:lnTo>
                    <a:pt x="1002" y="978"/>
                  </a:lnTo>
                  <a:lnTo>
                    <a:pt x="960" y="985"/>
                  </a:lnTo>
                  <a:lnTo>
                    <a:pt x="917" y="991"/>
                  </a:lnTo>
                  <a:lnTo>
                    <a:pt x="871" y="995"/>
                  </a:lnTo>
                  <a:lnTo>
                    <a:pt x="824" y="998"/>
                  </a:lnTo>
                  <a:lnTo>
                    <a:pt x="777" y="999"/>
                  </a:lnTo>
                  <a:lnTo>
                    <a:pt x="728" y="998"/>
                  </a:lnTo>
                  <a:lnTo>
                    <a:pt x="680" y="997"/>
                  </a:lnTo>
                  <a:lnTo>
                    <a:pt x="633" y="993"/>
                  </a:lnTo>
                  <a:lnTo>
                    <a:pt x="587" y="989"/>
                  </a:lnTo>
                  <a:lnTo>
                    <a:pt x="543" y="983"/>
                  </a:lnTo>
                  <a:lnTo>
                    <a:pt x="501" y="976"/>
                  </a:lnTo>
                  <a:lnTo>
                    <a:pt x="461" y="966"/>
                  </a:lnTo>
                  <a:lnTo>
                    <a:pt x="422" y="952"/>
                  </a:lnTo>
                  <a:lnTo>
                    <a:pt x="383" y="935"/>
                  </a:lnTo>
                  <a:lnTo>
                    <a:pt x="346" y="914"/>
                  </a:lnTo>
                  <a:lnTo>
                    <a:pt x="308" y="889"/>
                  </a:lnTo>
                  <a:lnTo>
                    <a:pt x="272" y="863"/>
                  </a:lnTo>
                  <a:lnTo>
                    <a:pt x="237" y="834"/>
                  </a:lnTo>
                  <a:lnTo>
                    <a:pt x="204" y="802"/>
                  </a:lnTo>
                  <a:lnTo>
                    <a:pt x="172" y="769"/>
                  </a:lnTo>
                  <a:lnTo>
                    <a:pt x="143" y="734"/>
                  </a:lnTo>
                  <a:lnTo>
                    <a:pt x="114" y="699"/>
                  </a:lnTo>
                  <a:lnTo>
                    <a:pt x="88" y="662"/>
                  </a:lnTo>
                  <a:lnTo>
                    <a:pt x="64" y="626"/>
                  </a:lnTo>
                  <a:lnTo>
                    <a:pt x="42" y="588"/>
                  </a:lnTo>
                  <a:lnTo>
                    <a:pt x="22" y="552"/>
                  </a:lnTo>
                  <a:lnTo>
                    <a:pt x="6" y="516"/>
                  </a:lnTo>
                  <a:lnTo>
                    <a:pt x="4" y="513"/>
                  </a:lnTo>
                  <a:lnTo>
                    <a:pt x="3" y="510"/>
                  </a:lnTo>
                  <a:lnTo>
                    <a:pt x="2" y="507"/>
                  </a:lnTo>
                  <a:lnTo>
                    <a:pt x="0" y="503"/>
                  </a:lnTo>
                  <a:lnTo>
                    <a:pt x="0" y="499"/>
                  </a:lnTo>
                  <a:lnTo>
                    <a:pt x="0" y="490"/>
                  </a:lnTo>
                  <a:lnTo>
                    <a:pt x="2" y="475"/>
                  </a:lnTo>
                  <a:lnTo>
                    <a:pt x="4" y="457"/>
                  </a:lnTo>
                  <a:lnTo>
                    <a:pt x="9" y="433"/>
                  </a:lnTo>
                  <a:lnTo>
                    <a:pt x="17" y="407"/>
                  </a:lnTo>
                  <a:lnTo>
                    <a:pt x="27" y="378"/>
                  </a:lnTo>
                  <a:lnTo>
                    <a:pt x="40" y="346"/>
                  </a:lnTo>
                  <a:lnTo>
                    <a:pt x="57" y="313"/>
                  </a:lnTo>
                  <a:lnTo>
                    <a:pt x="79" y="278"/>
                  </a:lnTo>
                  <a:lnTo>
                    <a:pt x="106" y="244"/>
                  </a:lnTo>
                  <a:lnTo>
                    <a:pt x="138" y="208"/>
                  </a:lnTo>
                  <a:lnTo>
                    <a:pt x="175" y="174"/>
                  </a:lnTo>
                  <a:lnTo>
                    <a:pt x="219" y="140"/>
                  </a:lnTo>
                  <a:lnTo>
                    <a:pt x="271" y="108"/>
                  </a:lnTo>
                  <a:lnTo>
                    <a:pt x="329" y="79"/>
                  </a:lnTo>
                  <a:close/>
                </a:path>
              </a:pathLst>
            </a:custGeom>
            <a:solidFill>
              <a:srgbClr val="F2E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7"/>
            <p:cNvSpPr>
              <a:spLocks/>
            </p:cNvSpPr>
            <p:nvPr/>
          </p:nvSpPr>
          <p:spPr bwMode="auto">
            <a:xfrm>
              <a:off x="115888" y="3147218"/>
              <a:ext cx="820738" cy="757237"/>
            </a:xfrm>
            <a:custGeom>
              <a:avLst/>
              <a:gdLst>
                <a:gd name="T0" fmla="*/ 384 w 1550"/>
                <a:gd name="T1" fmla="*/ 41 h 956"/>
                <a:gd name="T2" fmla="*/ 511 w 1550"/>
                <a:gd name="T3" fmla="*/ 9 h 956"/>
                <a:gd name="T4" fmla="*/ 631 w 1550"/>
                <a:gd name="T5" fmla="*/ 0 h 956"/>
                <a:gd name="T6" fmla="*/ 740 w 1550"/>
                <a:gd name="T7" fmla="*/ 9 h 956"/>
                <a:gd name="T8" fmla="*/ 841 w 1550"/>
                <a:gd name="T9" fmla="*/ 30 h 956"/>
                <a:gd name="T10" fmla="*/ 932 w 1550"/>
                <a:gd name="T11" fmla="*/ 60 h 956"/>
                <a:gd name="T12" fmla="*/ 1012 w 1550"/>
                <a:gd name="T13" fmla="*/ 93 h 956"/>
                <a:gd name="T14" fmla="*/ 1083 w 1550"/>
                <a:gd name="T15" fmla="*/ 126 h 956"/>
                <a:gd name="T16" fmla="*/ 1144 w 1550"/>
                <a:gd name="T17" fmla="*/ 155 h 956"/>
                <a:gd name="T18" fmla="*/ 1208 w 1550"/>
                <a:gd name="T19" fmla="*/ 199 h 956"/>
                <a:gd name="T20" fmla="*/ 1274 w 1550"/>
                <a:gd name="T21" fmla="*/ 253 h 956"/>
                <a:gd name="T22" fmla="*/ 1341 w 1550"/>
                <a:gd name="T23" fmla="*/ 317 h 956"/>
                <a:gd name="T24" fmla="*/ 1403 w 1550"/>
                <a:gd name="T25" fmla="*/ 383 h 956"/>
                <a:gd name="T26" fmla="*/ 1459 w 1550"/>
                <a:gd name="T27" fmla="*/ 449 h 956"/>
                <a:gd name="T28" fmla="*/ 1504 w 1550"/>
                <a:gd name="T29" fmla="*/ 511 h 956"/>
                <a:gd name="T30" fmla="*/ 1538 w 1550"/>
                <a:gd name="T31" fmla="*/ 561 h 956"/>
                <a:gd name="T32" fmla="*/ 1550 w 1550"/>
                <a:gd name="T33" fmla="*/ 602 h 956"/>
                <a:gd name="T34" fmla="*/ 1531 w 1550"/>
                <a:gd name="T35" fmla="*/ 639 h 956"/>
                <a:gd name="T36" fmla="*/ 1485 w 1550"/>
                <a:gd name="T37" fmla="*/ 676 h 956"/>
                <a:gd name="T38" fmla="*/ 1418 w 1550"/>
                <a:gd name="T39" fmla="*/ 711 h 956"/>
                <a:gd name="T40" fmla="*/ 1342 w 1550"/>
                <a:gd name="T41" fmla="*/ 747 h 956"/>
                <a:gd name="T42" fmla="*/ 1265 w 1550"/>
                <a:gd name="T43" fmla="*/ 782 h 956"/>
                <a:gd name="T44" fmla="*/ 1191 w 1550"/>
                <a:gd name="T45" fmla="*/ 818 h 956"/>
                <a:gd name="T46" fmla="*/ 1134 w 1550"/>
                <a:gd name="T47" fmla="*/ 852 h 956"/>
                <a:gd name="T48" fmla="*/ 1094 w 1550"/>
                <a:gd name="T49" fmla="*/ 887 h 956"/>
                <a:gd name="T50" fmla="*/ 1038 w 1550"/>
                <a:gd name="T51" fmla="*/ 915 h 956"/>
                <a:gd name="T52" fmla="*/ 968 w 1550"/>
                <a:gd name="T53" fmla="*/ 934 h 956"/>
                <a:gd name="T54" fmla="*/ 886 w 1550"/>
                <a:gd name="T55" fmla="*/ 948 h 956"/>
                <a:gd name="T56" fmla="*/ 797 w 1550"/>
                <a:gd name="T57" fmla="*/ 955 h 956"/>
                <a:gd name="T58" fmla="*/ 704 w 1550"/>
                <a:gd name="T59" fmla="*/ 955 h 956"/>
                <a:gd name="T60" fmla="*/ 611 w 1550"/>
                <a:gd name="T61" fmla="*/ 950 h 956"/>
                <a:gd name="T62" fmla="*/ 524 w 1550"/>
                <a:gd name="T63" fmla="*/ 940 h 956"/>
                <a:gd name="T64" fmla="*/ 445 w 1550"/>
                <a:gd name="T65" fmla="*/ 924 h 956"/>
                <a:gd name="T66" fmla="*/ 370 w 1550"/>
                <a:gd name="T67" fmla="*/ 894 h 956"/>
                <a:gd name="T68" fmla="*/ 298 w 1550"/>
                <a:gd name="T69" fmla="*/ 849 h 956"/>
                <a:gd name="T70" fmla="*/ 228 w 1550"/>
                <a:gd name="T71" fmla="*/ 795 h 956"/>
                <a:gd name="T72" fmla="*/ 166 w 1550"/>
                <a:gd name="T73" fmla="*/ 732 h 956"/>
                <a:gd name="T74" fmla="*/ 109 w 1550"/>
                <a:gd name="T75" fmla="*/ 664 h 956"/>
                <a:gd name="T76" fmla="*/ 59 w 1550"/>
                <a:gd name="T77" fmla="*/ 593 h 956"/>
                <a:gd name="T78" fmla="*/ 20 w 1550"/>
                <a:gd name="T79" fmla="*/ 522 h 956"/>
                <a:gd name="T80" fmla="*/ 2 w 1550"/>
                <a:gd name="T81" fmla="*/ 484 h 956"/>
                <a:gd name="T82" fmla="*/ 1 w 1550"/>
                <a:gd name="T83" fmla="*/ 479 h 956"/>
                <a:gd name="T84" fmla="*/ 0 w 1550"/>
                <a:gd name="T85" fmla="*/ 472 h 956"/>
                <a:gd name="T86" fmla="*/ 0 w 1550"/>
                <a:gd name="T87" fmla="*/ 447 h 956"/>
                <a:gd name="T88" fmla="*/ 7 w 1550"/>
                <a:gd name="T89" fmla="*/ 405 h 956"/>
                <a:gd name="T90" fmla="*/ 23 w 1550"/>
                <a:gd name="T91" fmla="*/ 351 h 956"/>
                <a:gd name="T92" fmla="*/ 52 w 1550"/>
                <a:gd name="T93" fmla="*/ 288 h 956"/>
                <a:gd name="T94" fmla="*/ 99 w 1550"/>
                <a:gd name="T95" fmla="*/ 221 h 956"/>
                <a:gd name="T96" fmla="*/ 167 w 1550"/>
                <a:gd name="T97" fmla="*/ 154 h 956"/>
                <a:gd name="T98" fmla="*/ 260 w 1550"/>
                <a:gd name="T99" fmla="*/ 9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0" h="956">
                  <a:moveTo>
                    <a:pt x="317" y="66"/>
                  </a:moveTo>
                  <a:lnTo>
                    <a:pt x="384" y="41"/>
                  </a:lnTo>
                  <a:lnTo>
                    <a:pt x="449" y="21"/>
                  </a:lnTo>
                  <a:lnTo>
                    <a:pt x="511" y="9"/>
                  </a:lnTo>
                  <a:lnTo>
                    <a:pt x="571" y="2"/>
                  </a:lnTo>
                  <a:lnTo>
                    <a:pt x="631" y="0"/>
                  </a:lnTo>
                  <a:lnTo>
                    <a:pt x="686" y="2"/>
                  </a:lnTo>
                  <a:lnTo>
                    <a:pt x="740" y="9"/>
                  </a:lnTo>
                  <a:lnTo>
                    <a:pt x="792" y="18"/>
                  </a:lnTo>
                  <a:lnTo>
                    <a:pt x="841" y="30"/>
                  </a:lnTo>
                  <a:lnTo>
                    <a:pt x="887" y="45"/>
                  </a:lnTo>
                  <a:lnTo>
                    <a:pt x="932" y="60"/>
                  </a:lnTo>
                  <a:lnTo>
                    <a:pt x="973" y="77"/>
                  </a:lnTo>
                  <a:lnTo>
                    <a:pt x="1012" y="93"/>
                  </a:lnTo>
                  <a:lnTo>
                    <a:pt x="1050" y="109"/>
                  </a:lnTo>
                  <a:lnTo>
                    <a:pt x="1083" y="126"/>
                  </a:lnTo>
                  <a:lnTo>
                    <a:pt x="1113" y="140"/>
                  </a:lnTo>
                  <a:lnTo>
                    <a:pt x="1144" y="155"/>
                  </a:lnTo>
                  <a:lnTo>
                    <a:pt x="1174" y="175"/>
                  </a:lnTo>
                  <a:lnTo>
                    <a:pt x="1208" y="199"/>
                  </a:lnTo>
                  <a:lnTo>
                    <a:pt x="1241" y="225"/>
                  </a:lnTo>
                  <a:lnTo>
                    <a:pt x="1274" y="253"/>
                  </a:lnTo>
                  <a:lnTo>
                    <a:pt x="1308" y="285"/>
                  </a:lnTo>
                  <a:lnTo>
                    <a:pt x="1341" y="317"/>
                  </a:lnTo>
                  <a:lnTo>
                    <a:pt x="1373" y="350"/>
                  </a:lnTo>
                  <a:lnTo>
                    <a:pt x="1403" y="383"/>
                  </a:lnTo>
                  <a:lnTo>
                    <a:pt x="1432" y="417"/>
                  </a:lnTo>
                  <a:lnTo>
                    <a:pt x="1459" y="449"/>
                  </a:lnTo>
                  <a:lnTo>
                    <a:pt x="1484" y="480"/>
                  </a:lnTo>
                  <a:lnTo>
                    <a:pt x="1504" y="511"/>
                  </a:lnTo>
                  <a:lnTo>
                    <a:pt x="1523" y="537"/>
                  </a:lnTo>
                  <a:lnTo>
                    <a:pt x="1538" y="561"/>
                  </a:lnTo>
                  <a:lnTo>
                    <a:pt x="1547" y="583"/>
                  </a:lnTo>
                  <a:lnTo>
                    <a:pt x="1550" y="602"/>
                  </a:lnTo>
                  <a:lnTo>
                    <a:pt x="1545" y="620"/>
                  </a:lnTo>
                  <a:lnTo>
                    <a:pt x="1531" y="639"/>
                  </a:lnTo>
                  <a:lnTo>
                    <a:pt x="1511" y="658"/>
                  </a:lnTo>
                  <a:lnTo>
                    <a:pt x="1485" y="676"/>
                  </a:lnTo>
                  <a:lnTo>
                    <a:pt x="1453" y="693"/>
                  </a:lnTo>
                  <a:lnTo>
                    <a:pt x="1418" y="711"/>
                  </a:lnTo>
                  <a:lnTo>
                    <a:pt x="1381" y="730"/>
                  </a:lnTo>
                  <a:lnTo>
                    <a:pt x="1342" y="747"/>
                  </a:lnTo>
                  <a:lnTo>
                    <a:pt x="1303" y="764"/>
                  </a:lnTo>
                  <a:lnTo>
                    <a:pt x="1265" y="782"/>
                  </a:lnTo>
                  <a:lnTo>
                    <a:pt x="1227" y="800"/>
                  </a:lnTo>
                  <a:lnTo>
                    <a:pt x="1191" y="818"/>
                  </a:lnTo>
                  <a:lnTo>
                    <a:pt x="1161" y="835"/>
                  </a:lnTo>
                  <a:lnTo>
                    <a:pt x="1134" y="852"/>
                  </a:lnTo>
                  <a:lnTo>
                    <a:pt x="1113" y="871"/>
                  </a:lnTo>
                  <a:lnTo>
                    <a:pt x="1094" y="887"/>
                  </a:lnTo>
                  <a:lnTo>
                    <a:pt x="1068" y="902"/>
                  </a:lnTo>
                  <a:lnTo>
                    <a:pt x="1038" y="915"/>
                  </a:lnTo>
                  <a:lnTo>
                    <a:pt x="1005" y="925"/>
                  </a:lnTo>
                  <a:lnTo>
                    <a:pt x="968" y="934"/>
                  </a:lnTo>
                  <a:lnTo>
                    <a:pt x="929" y="942"/>
                  </a:lnTo>
                  <a:lnTo>
                    <a:pt x="886" y="948"/>
                  </a:lnTo>
                  <a:lnTo>
                    <a:pt x="843" y="952"/>
                  </a:lnTo>
                  <a:lnTo>
                    <a:pt x="797" y="955"/>
                  </a:lnTo>
                  <a:lnTo>
                    <a:pt x="750" y="956"/>
                  </a:lnTo>
                  <a:lnTo>
                    <a:pt x="704" y="955"/>
                  </a:lnTo>
                  <a:lnTo>
                    <a:pt x="657" y="953"/>
                  </a:lnTo>
                  <a:lnTo>
                    <a:pt x="611" y="950"/>
                  </a:lnTo>
                  <a:lnTo>
                    <a:pt x="567" y="946"/>
                  </a:lnTo>
                  <a:lnTo>
                    <a:pt x="524" y="940"/>
                  </a:lnTo>
                  <a:lnTo>
                    <a:pt x="484" y="933"/>
                  </a:lnTo>
                  <a:lnTo>
                    <a:pt x="445" y="924"/>
                  </a:lnTo>
                  <a:lnTo>
                    <a:pt x="407" y="911"/>
                  </a:lnTo>
                  <a:lnTo>
                    <a:pt x="370" y="894"/>
                  </a:lnTo>
                  <a:lnTo>
                    <a:pt x="334" y="874"/>
                  </a:lnTo>
                  <a:lnTo>
                    <a:pt x="298" y="849"/>
                  </a:lnTo>
                  <a:lnTo>
                    <a:pt x="263" y="824"/>
                  </a:lnTo>
                  <a:lnTo>
                    <a:pt x="228" y="795"/>
                  </a:lnTo>
                  <a:lnTo>
                    <a:pt x="197" y="764"/>
                  </a:lnTo>
                  <a:lnTo>
                    <a:pt x="166" y="732"/>
                  </a:lnTo>
                  <a:lnTo>
                    <a:pt x="137" y="698"/>
                  </a:lnTo>
                  <a:lnTo>
                    <a:pt x="109" y="664"/>
                  </a:lnTo>
                  <a:lnTo>
                    <a:pt x="83" y="628"/>
                  </a:lnTo>
                  <a:lnTo>
                    <a:pt x="59" y="593"/>
                  </a:lnTo>
                  <a:lnTo>
                    <a:pt x="38" y="557"/>
                  </a:lnTo>
                  <a:lnTo>
                    <a:pt x="20" y="522"/>
                  </a:lnTo>
                  <a:lnTo>
                    <a:pt x="4" y="487"/>
                  </a:lnTo>
                  <a:lnTo>
                    <a:pt x="2" y="484"/>
                  </a:lnTo>
                  <a:lnTo>
                    <a:pt x="2" y="481"/>
                  </a:lnTo>
                  <a:lnTo>
                    <a:pt x="1" y="479"/>
                  </a:lnTo>
                  <a:lnTo>
                    <a:pt x="0" y="476"/>
                  </a:lnTo>
                  <a:lnTo>
                    <a:pt x="0" y="472"/>
                  </a:lnTo>
                  <a:lnTo>
                    <a:pt x="0" y="462"/>
                  </a:lnTo>
                  <a:lnTo>
                    <a:pt x="0" y="447"/>
                  </a:lnTo>
                  <a:lnTo>
                    <a:pt x="2" y="428"/>
                  </a:lnTo>
                  <a:lnTo>
                    <a:pt x="7" y="405"/>
                  </a:lnTo>
                  <a:lnTo>
                    <a:pt x="13" y="379"/>
                  </a:lnTo>
                  <a:lnTo>
                    <a:pt x="23" y="351"/>
                  </a:lnTo>
                  <a:lnTo>
                    <a:pt x="36" y="319"/>
                  </a:lnTo>
                  <a:lnTo>
                    <a:pt x="52" y="288"/>
                  </a:lnTo>
                  <a:lnTo>
                    <a:pt x="74" y="254"/>
                  </a:lnTo>
                  <a:lnTo>
                    <a:pt x="99" y="221"/>
                  </a:lnTo>
                  <a:lnTo>
                    <a:pt x="131" y="187"/>
                  </a:lnTo>
                  <a:lnTo>
                    <a:pt x="167" y="154"/>
                  </a:lnTo>
                  <a:lnTo>
                    <a:pt x="210" y="123"/>
                  </a:lnTo>
                  <a:lnTo>
                    <a:pt x="260" y="93"/>
                  </a:lnTo>
                  <a:lnTo>
                    <a:pt x="317" y="66"/>
                  </a:lnTo>
                  <a:close/>
                </a:path>
              </a:pathLst>
            </a:custGeom>
            <a:solidFill>
              <a:srgbClr val="EAD3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8"/>
            <p:cNvSpPr>
              <a:spLocks/>
            </p:cNvSpPr>
            <p:nvPr/>
          </p:nvSpPr>
          <p:spPr bwMode="auto">
            <a:xfrm>
              <a:off x="130175" y="3169443"/>
              <a:ext cx="792163" cy="723900"/>
            </a:xfrm>
            <a:custGeom>
              <a:avLst/>
              <a:gdLst>
                <a:gd name="T0" fmla="*/ 366 w 1498"/>
                <a:gd name="T1" fmla="*/ 33 h 912"/>
                <a:gd name="T2" fmla="*/ 483 w 1498"/>
                <a:gd name="T3" fmla="*/ 7 h 912"/>
                <a:gd name="T4" fmla="*/ 596 w 1498"/>
                <a:gd name="T5" fmla="*/ 0 h 912"/>
                <a:gd name="T6" fmla="*/ 703 w 1498"/>
                <a:gd name="T7" fmla="*/ 7 h 912"/>
                <a:gd name="T8" fmla="*/ 803 w 1498"/>
                <a:gd name="T9" fmla="*/ 27 h 912"/>
                <a:gd name="T10" fmla="*/ 895 w 1498"/>
                <a:gd name="T11" fmla="*/ 52 h 912"/>
                <a:gd name="T12" fmla="*/ 975 w 1498"/>
                <a:gd name="T13" fmla="*/ 82 h 912"/>
                <a:gd name="T14" fmla="*/ 1046 w 1498"/>
                <a:gd name="T15" fmla="*/ 112 h 912"/>
                <a:gd name="T16" fmla="*/ 1104 w 1498"/>
                <a:gd name="T17" fmla="*/ 140 h 912"/>
                <a:gd name="T18" fmla="*/ 1166 w 1498"/>
                <a:gd name="T19" fmla="*/ 182 h 912"/>
                <a:gd name="T20" fmla="*/ 1232 w 1498"/>
                <a:gd name="T21" fmla="*/ 234 h 912"/>
                <a:gd name="T22" fmla="*/ 1295 w 1498"/>
                <a:gd name="T23" fmla="*/ 295 h 912"/>
                <a:gd name="T24" fmla="*/ 1356 w 1498"/>
                <a:gd name="T25" fmla="*/ 360 h 912"/>
                <a:gd name="T26" fmla="*/ 1409 w 1498"/>
                <a:gd name="T27" fmla="*/ 424 h 912"/>
                <a:gd name="T28" fmla="*/ 1454 w 1498"/>
                <a:gd name="T29" fmla="*/ 483 h 912"/>
                <a:gd name="T30" fmla="*/ 1485 w 1498"/>
                <a:gd name="T31" fmla="*/ 532 h 912"/>
                <a:gd name="T32" fmla="*/ 1498 w 1498"/>
                <a:gd name="T33" fmla="*/ 571 h 912"/>
                <a:gd name="T34" fmla="*/ 1480 w 1498"/>
                <a:gd name="T35" fmla="*/ 607 h 912"/>
                <a:gd name="T36" fmla="*/ 1434 w 1498"/>
                <a:gd name="T37" fmla="*/ 642 h 912"/>
                <a:gd name="T38" fmla="*/ 1370 w 1498"/>
                <a:gd name="T39" fmla="*/ 676 h 912"/>
                <a:gd name="T40" fmla="*/ 1297 w 1498"/>
                <a:gd name="T41" fmla="*/ 711 h 912"/>
                <a:gd name="T42" fmla="*/ 1220 w 1498"/>
                <a:gd name="T43" fmla="*/ 744 h 912"/>
                <a:gd name="T44" fmla="*/ 1151 w 1498"/>
                <a:gd name="T45" fmla="*/ 779 h 912"/>
                <a:gd name="T46" fmla="*/ 1094 w 1498"/>
                <a:gd name="T47" fmla="*/ 812 h 912"/>
                <a:gd name="T48" fmla="*/ 1055 w 1498"/>
                <a:gd name="T49" fmla="*/ 846 h 912"/>
                <a:gd name="T50" fmla="*/ 1003 w 1498"/>
                <a:gd name="T51" fmla="*/ 873 h 912"/>
                <a:gd name="T52" fmla="*/ 935 w 1498"/>
                <a:gd name="T53" fmla="*/ 892 h 912"/>
                <a:gd name="T54" fmla="*/ 856 w 1498"/>
                <a:gd name="T55" fmla="*/ 904 h 912"/>
                <a:gd name="T56" fmla="*/ 770 w 1498"/>
                <a:gd name="T57" fmla="*/ 911 h 912"/>
                <a:gd name="T58" fmla="*/ 680 w 1498"/>
                <a:gd name="T59" fmla="*/ 911 h 912"/>
                <a:gd name="T60" fmla="*/ 591 w 1498"/>
                <a:gd name="T61" fmla="*/ 906 h 912"/>
                <a:gd name="T62" fmla="*/ 506 w 1498"/>
                <a:gd name="T63" fmla="*/ 897 h 912"/>
                <a:gd name="T64" fmla="*/ 430 w 1498"/>
                <a:gd name="T65" fmla="*/ 881 h 912"/>
                <a:gd name="T66" fmla="*/ 356 w 1498"/>
                <a:gd name="T67" fmla="*/ 852 h 912"/>
                <a:gd name="T68" fmla="*/ 287 w 1498"/>
                <a:gd name="T69" fmla="*/ 809 h 912"/>
                <a:gd name="T70" fmla="*/ 220 w 1498"/>
                <a:gd name="T71" fmla="*/ 756 h 912"/>
                <a:gd name="T72" fmla="*/ 159 w 1498"/>
                <a:gd name="T73" fmla="*/ 696 h 912"/>
                <a:gd name="T74" fmla="*/ 105 w 1498"/>
                <a:gd name="T75" fmla="*/ 629 h 912"/>
                <a:gd name="T76" fmla="*/ 58 w 1498"/>
                <a:gd name="T77" fmla="*/ 561 h 912"/>
                <a:gd name="T78" fmla="*/ 19 w 1498"/>
                <a:gd name="T79" fmla="*/ 492 h 912"/>
                <a:gd name="T80" fmla="*/ 3 w 1498"/>
                <a:gd name="T81" fmla="*/ 456 h 912"/>
                <a:gd name="T82" fmla="*/ 1 w 1498"/>
                <a:gd name="T83" fmla="*/ 451 h 912"/>
                <a:gd name="T84" fmla="*/ 0 w 1498"/>
                <a:gd name="T85" fmla="*/ 444 h 912"/>
                <a:gd name="T86" fmla="*/ 0 w 1498"/>
                <a:gd name="T87" fmla="*/ 419 h 912"/>
                <a:gd name="T88" fmla="*/ 5 w 1498"/>
                <a:gd name="T89" fmla="*/ 377 h 912"/>
                <a:gd name="T90" fmla="*/ 21 w 1498"/>
                <a:gd name="T91" fmla="*/ 324 h 912"/>
                <a:gd name="T92" fmla="*/ 50 w 1498"/>
                <a:gd name="T93" fmla="*/ 263 h 912"/>
                <a:gd name="T94" fmla="*/ 94 w 1498"/>
                <a:gd name="T95" fmla="*/ 198 h 912"/>
                <a:gd name="T96" fmla="*/ 161 w 1498"/>
                <a:gd name="T97" fmla="*/ 135 h 912"/>
                <a:gd name="T98" fmla="*/ 251 w 1498"/>
                <a:gd name="T99" fmla="*/ 7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8" h="912">
                  <a:moveTo>
                    <a:pt x="306" y="53"/>
                  </a:moveTo>
                  <a:lnTo>
                    <a:pt x="366" y="33"/>
                  </a:lnTo>
                  <a:lnTo>
                    <a:pt x="424" y="18"/>
                  </a:lnTo>
                  <a:lnTo>
                    <a:pt x="483" y="7"/>
                  </a:lnTo>
                  <a:lnTo>
                    <a:pt x="539" y="1"/>
                  </a:lnTo>
                  <a:lnTo>
                    <a:pt x="596" y="0"/>
                  </a:lnTo>
                  <a:lnTo>
                    <a:pt x="650" y="2"/>
                  </a:lnTo>
                  <a:lnTo>
                    <a:pt x="703" y="7"/>
                  </a:lnTo>
                  <a:lnTo>
                    <a:pt x="754" y="16"/>
                  </a:lnTo>
                  <a:lnTo>
                    <a:pt x="803" y="27"/>
                  </a:lnTo>
                  <a:lnTo>
                    <a:pt x="850" y="39"/>
                  </a:lnTo>
                  <a:lnTo>
                    <a:pt x="895" y="52"/>
                  </a:lnTo>
                  <a:lnTo>
                    <a:pt x="936" y="67"/>
                  </a:lnTo>
                  <a:lnTo>
                    <a:pt x="975" y="82"/>
                  </a:lnTo>
                  <a:lnTo>
                    <a:pt x="1012" y="97"/>
                  </a:lnTo>
                  <a:lnTo>
                    <a:pt x="1046" y="112"/>
                  </a:lnTo>
                  <a:lnTo>
                    <a:pt x="1075" y="125"/>
                  </a:lnTo>
                  <a:lnTo>
                    <a:pt x="1104" y="140"/>
                  </a:lnTo>
                  <a:lnTo>
                    <a:pt x="1135" y="158"/>
                  </a:lnTo>
                  <a:lnTo>
                    <a:pt x="1166" y="182"/>
                  </a:lnTo>
                  <a:lnTo>
                    <a:pt x="1198" y="207"/>
                  </a:lnTo>
                  <a:lnTo>
                    <a:pt x="1232" y="234"/>
                  </a:lnTo>
                  <a:lnTo>
                    <a:pt x="1263" y="264"/>
                  </a:lnTo>
                  <a:lnTo>
                    <a:pt x="1295" y="295"/>
                  </a:lnTo>
                  <a:lnTo>
                    <a:pt x="1326" y="328"/>
                  </a:lnTo>
                  <a:lnTo>
                    <a:pt x="1356" y="360"/>
                  </a:lnTo>
                  <a:lnTo>
                    <a:pt x="1384" y="393"/>
                  </a:lnTo>
                  <a:lnTo>
                    <a:pt x="1409" y="424"/>
                  </a:lnTo>
                  <a:lnTo>
                    <a:pt x="1433" y="454"/>
                  </a:lnTo>
                  <a:lnTo>
                    <a:pt x="1454" y="483"/>
                  </a:lnTo>
                  <a:lnTo>
                    <a:pt x="1472" y="509"/>
                  </a:lnTo>
                  <a:lnTo>
                    <a:pt x="1485" y="532"/>
                  </a:lnTo>
                  <a:lnTo>
                    <a:pt x="1495" y="553"/>
                  </a:lnTo>
                  <a:lnTo>
                    <a:pt x="1498" y="571"/>
                  </a:lnTo>
                  <a:lnTo>
                    <a:pt x="1492" y="589"/>
                  </a:lnTo>
                  <a:lnTo>
                    <a:pt x="1480" y="607"/>
                  </a:lnTo>
                  <a:lnTo>
                    <a:pt x="1459" y="625"/>
                  </a:lnTo>
                  <a:lnTo>
                    <a:pt x="1434" y="642"/>
                  </a:lnTo>
                  <a:lnTo>
                    <a:pt x="1404" y="659"/>
                  </a:lnTo>
                  <a:lnTo>
                    <a:pt x="1370" y="676"/>
                  </a:lnTo>
                  <a:lnTo>
                    <a:pt x="1334" y="694"/>
                  </a:lnTo>
                  <a:lnTo>
                    <a:pt x="1297" y="711"/>
                  </a:lnTo>
                  <a:lnTo>
                    <a:pt x="1258" y="728"/>
                  </a:lnTo>
                  <a:lnTo>
                    <a:pt x="1220" y="744"/>
                  </a:lnTo>
                  <a:lnTo>
                    <a:pt x="1184" y="761"/>
                  </a:lnTo>
                  <a:lnTo>
                    <a:pt x="1151" y="779"/>
                  </a:lnTo>
                  <a:lnTo>
                    <a:pt x="1121" y="795"/>
                  </a:lnTo>
                  <a:lnTo>
                    <a:pt x="1094" y="812"/>
                  </a:lnTo>
                  <a:lnTo>
                    <a:pt x="1075" y="829"/>
                  </a:lnTo>
                  <a:lnTo>
                    <a:pt x="1055" y="846"/>
                  </a:lnTo>
                  <a:lnTo>
                    <a:pt x="1032" y="860"/>
                  </a:lnTo>
                  <a:lnTo>
                    <a:pt x="1003" y="873"/>
                  </a:lnTo>
                  <a:lnTo>
                    <a:pt x="971" y="883"/>
                  </a:lnTo>
                  <a:lnTo>
                    <a:pt x="935" y="892"/>
                  </a:lnTo>
                  <a:lnTo>
                    <a:pt x="896" y="899"/>
                  </a:lnTo>
                  <a:lnTo>
                    <a:pt x="856" y="904"/>
                  </a:lnTo>
                  <a:lnTo>
                    <a:pt x="813" y="908"/>
                  </a:lnTo>
                  <a:lnTo>
                    <a:pt x="770" y="911"/>
                  </a:lnTo>
                  <a:lnTo>
                    <a:pt x="725" y="912"/>
                  </a:lnTo>
                  <a:lnTo>
                    <a:pt x="680" y="911"/>
                  </a:lnTo>
                  <a:lnTo>
                    <a:pt x="635" y="909"/>
                  </a:lnTo>
                  <a:lnTo>
                    <a:pt x="591" y="906"/>
                  </a:lnTo>
                  <a:lnTo>
                    <a:pt x="548" y="902"/>
                  </a:lnTo>
                  <a:lnTo>
                    <a:pt x="506" y="897"/>
                  </a:lnTo>
                  <a:lnTo>
                    <a:pt x="467" y="890"/>
                  </a:lnTo>
                  <a:lnTo>
                    <a:pt x="430" y="881"/>
                  </a:lnTo>
                  <a:lnTo>
                    <a:pt x="394" y="868"/>
                  </a:lnTo>
                  <a:lnTo>
                    <a:pt x="356" y="852"/>
                  </a:lnTo>
                  <a:lnTo>
                    <a:pt x="322" y="831"/>
                  </a:lnTo>
                  <a:lnTo>
                    <a:pt x="287" y="809"/>
                  </a:lnTo>
                  <a:lnTo>
                    <a:pt x="254" y="784"/>
                  </a:lnTo>
                  <a:lnTo>
                    <a:pt x="220" y="756"/>
                  </a:lnTo>
                  <a:lnTo>
                    <a:pt x="190" y="726"/>
                  </a:lnTo>
                  <a:lnTo>
                    <a:pt x="159" y="696"/>
                  </a:lnTo>
                  <a:lnTo>
                    <a:pt x="132" y="662"/>
                  </a:lnTo>
                  <a:lnTo>
                    <a:pt x="105" y="629"/>
                  </a:lnTo>
                  <a:lnTo>
                    <a:pt x="80" y="595"/>
                  </a:lnTo>
                  <a:lnTo>
                    <a:pt x="58" y="561"/>
                  </a:lnTo>
                  <a:lnTo>
                    <a:pt x="37" y="526"/>
                  </a:lnTo>
                  <a:lnTo>
                    <a:pt x="19" y="492"/>
                  </a:lnTo>
                  <a:lnTo>
                    <a:pt x="4" y="458"/>
                  </a:lnTo>
                  <a:lnTo>
                    <a:pt x="3" y="456"/>
                  </a:lnTo>
                  <a:lnTo>
                    <a:pt x="3" y="453"/>
                  </a:lnTo>
                  <a:lnTo>
                    <a:pt x="1" y="451"/>
                  </a:lnTo>
                  <a:lnTo>
                    <a:pt x="0" y="449"/>
                  </a:lnTo>
                  <a:lnTo>
                    <a:pt x="0" y="444"/>
                  </a:lnTo>
                  <a:lnTo>
                    <a:pt x="0" y="434"/>
                  </a:lnTo>
                  <a:lnTo>
                    <a:pt x="0" y="419"/>
                  </a:lnTo>
                  <a:lnTo>
                    <a:pt x="3" y="401"/>
                  </a:lnTo>
                  <a:lnTo>
                    <a:pt x="5" y="377"/>
                  </a:lnTo>
                  <a:lnTo>
                    <a:pt x="12" y="352"/>
                  </a:lnTo>
                  <a:lnTo>
                    <a:pt x="21" y="324"/>
                  </a:lnTo>
                  <a:lnTo>
                    <a:pt x="33" y="293"/>
                  </a:lnTo>
                  <a:lnTo>
                    <a:pt x="50" y="263"/>
                  </a:lnTo>
                  <a:lnTo>
                    <a:pt x="69" y="230"/>
                  </a:lnTo>
                  <a:lnTo>
                    <a:pt x="94" y="198"/>
                  </a:lnTo>
                  <a:lnTo>
                    <a:pt x="125" y="166"/>
                  </a:lnTo>
                  <a:lnTo>
                    <a:pt x="161" y="135"/>
                  </a:lnTo>
                  <a:lnTo>
                    <a:pt x="202" y="106"/>
                  </a:lnTo>
                  <a:lnTo>
                    <a:pt x="251" y="78"/>
                  </a:lnTo>
                  <a:lnTo>
                    <a:pt x="306" y="53"/>
                  </a:lnTo>
                  <a:close/>
                </a:path>
              </a:pathLst>
            </a:custGeom>
            <a:solidFill>
              <a:srgbClr val="E2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42875" y="3190081"/>
              <a:ext cx="765175" cy="690562"/>
            </a:xfrm>
            <a:custGeom>
              <a:avLst/>
              <a:gdLst>
                <a:gd name="T0" fmla="*/ 349 w 1445"/>
                <a:gd name="T1" fmla="*/ 24 h 869"/>
                <a:gd name="T2" fmla="*/ 456 w 1445"/>
                <a:gd name="T3" fmla="*/ 5 h 869"/>
                <a:gd name="T4" fmla="*/ 562 w 1445"/>
                <a:gd name="T5" fmla="*/ 0 h 869"/>
                <a:gd name="T6" fmla="*/ 667 w 1445"/>
                <a:gd name="T7" fmla="*/ 7 h 869"/>
                <a:gd name="T8" fmla="*/ 766 w 1445"/>
                <a:gd name="T9" fmla="*/ 23 h 869"/>
                <a:gd name="T10" fmla="*/ 858 w 1445"/>
                <a:gd name="T11" fmla="*/ 45 h 869"/>
                <a:gd name="T12" fmla="*/ 940 w 1445"/>
                <a:gd name="T13" fmla="*/ 71 h 869"/>
                <a:gd name="T14" fmla="*/ 1010 w 1445"/>
                <a:gd name="T15" fmla="*/ 97 h 869"/>
                <a:gd name="T16" fmla="*/ 1067 w 1445"/>
                <a:gd name="T17" fmla="*/ 124 h 869"/>
                <a:gd name="T18" fmla="*/ 1126 w 1445"/>
                <a:gd name="T19" fmla="*/ 165 h 869"/>
                <a:gd name="T20" fmla="*/ 1189 w 1445"/>
                <a:gd name="T21" fmla="*/ 216 h 869"/>
                <a:gd name="T22" fmla="*/ 1251 w 1445"/>
                <a:gd name="T23" fmla="*/ 274 h 869"/>
                <a:gd name="T24" fmla="*/ 1309 w 1445"/>
                <a:gd name="T25" fmla="*/ 336 h 869"/>
                <a:gd name="T26" fmla="*/ 1361 w 1445"/>
                <a:gd name="T27" fmla="*/ 398 h 869"/>
                <a:gd name="T28" fmla="*/ 1404 w 1445"/>
                <a:gd name="T29" fmla="*/ 455 h 869"/>
                <a:gd name="T30" fmla="*/ 1433 w 1445"/>
                <a:gd name="T31" fmla="*/ 503 h 869"/>
                <a:gd name="T32" fmla="*/ 1445 w 1445"/>
                <a:gd name="T33" fmla="*/ 540 h 869"/>
                <a:gd name="T34" fmla="*/ 1427 w 1445"/>
                <a:gd name="T35" fmla="*/ 575 h 869"/>
                <a:gd name="T36" fmla="*/ 1384 w 1445"/>
                <a:gd name="T37" fmla="*/ 609 h 869"/>
                <a:gd name="T38" fmla="*/ 1323 w 1445"/>
                <a:gd name="T39" fmla="*/ 642 h 869"/>
                <a:gd name="T40" fmla="*/ 1252 w 1445"/>
                <a:gd name="T41" fmla="*/ 675 h 869"/>
                <a:gd name="T42" fmla="*/ 1179 w 1445"/>
                <a:gd name="T43" fmla="*/ 707 h 869"/>
                <a:gd name="T44" fmla="*/ 1112 w 1445"/>
                <a:gd name="T45" fmla="*/ 740 h 869"/>
                <a:gd name="T46" fmla="*/ 1058 w 1445"/>
                <a:gd name="T47" fmla="*/ 773 h 869"/>
                <a:gd name="T48" fmla="*/ 1019 w 1445"/>
                <a:gd name="T49" fmla="*/ 805 h 869"/>
                <a:gd name="T50" fmla="*/ 969 w 1445"/>
                <a:gd name="T51" fmla="*/ 831 h 869"/>
                <a:gd name="T52" fmla="*/ 903 w 1445"/>
                <a:gd name="T53" fmla="*/ 850 h 869"/>
                <a:gd name="T54" fmla="*/ 827 w 1445"/>
                <a:gd name="T55" fmla="*/ 862 h 869"/>
                <a:gd name="T56" fmla="*/ 743 w 1445"/>
                <a:gd name="T57" fmla="*/ 868 h 869"/>
                <a:gd name="T58" fmla="*/ 657 w 1445"/>
                <a:gd name="T59" fmla="*/ 868 h 869"/>
                <a:gd name="T60" fmla="*/ 573 w 1445"/>
                <a:gd name="T61" fmla="*/ 864 h 869"/>
                <a:gd name="T62" fmla="*/ 491 w 1445"/>
                <a:gd name="T63" fmla="*/ 854 h 869"/>
                <a:gd name="T64" fmla="*/ 417 w 1445"/>
                <a:gd name="T65" fmla="*/ 839 h 869"/>
                <a:gd name="T66" fmla="*/ 347 w 1445"/>
                <a:gd name="T67" fmla="*/ 810 h 869"/>
                <a:gd name="T68" fmla="*/ 277 w 1445"/>
                <a:gd name="T69" fmla="*/ 769 h 869"/>
                <a:gd name="T70" fmla="*/ 214 w 1445"/>
                <a:gd name="T71" fmla="*/ 718 h 869"/>
                <a:gd name="T72" fmla="*/ 155 w 1445"/>
                <a:gd name="T73" fmla="*/ 659 h 869"/>
                <a:gd name="T74" fmla="*/ 101 w 1445"/>
                <a:gd name="T75" fmla="*/ 595 h 869"/>
                <a:gd name="T76" fmla="*/ 57 w 1445"/>
                <a:gd name="T77" fmla="*/ 529 h 869"/>
                <a:gd name="T78" fmla="*/ 19 w 1445"/>
                <a:gd name="T79" fmla="*/ 462 h 869"/>
                <a:gd name="T80" fmla="*/ 4 w 1445"/>
                <a:gd name="T81" fmla="*/ 427 h 869"/>
                <a:gd name="T82" fmla="*/ 3 w 1445"/>
                <a:gd name="T83" fmla="*/ 424 h 869"/>
                <a:gd name="T84" fmla="*/ 1 w 1445"/>
                <a:gd name="T85" fmla="*/ 417 h 869"/>
                <a:gd name="T86" fmla="*/ 1 w 1445"/>
                <a:gd name="T87" fmla="*/ 391 h 869"/>
                <a:gd name="T88" fmla="*/ 7 w 1445"/>
                <a:gd name="T89" fmla="*/ 349 h 869"/>
                <a:gd name="T90" fmla="*/ 21 w 1445"/>
                <a:gd name="T91" fmla="*/ 297 h 869"/>
                <a:gd name="T92" fmla="*/ 47 w 1445"/>
                <a:gd name="T93" fmla="*/ 237 h 869"/>
                <a:gd name="T94" fmla="*/ 91 w 1445"/>
                <a:gd name="T95" fmla="*/ 175 h 869"/>
                <a:gd name="T96" fmla="*/ 155 w 1445"/>
                <a:gd name="T97" fmla="*/ 115 h 869"/>
                <a:gd name="T98" fmla="*/ 244 w 1445"/>
                <a:gd name="T99" fmla="*/ 6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5" h="869">
                  <a:moveTo>
                    <a:pt x="298" y="40"/>
                  </a:moveTo>
                  <a:lnTo>
                    <a:pt x="349" y="24"/>
                  </a:lnTo>
                  <a:lnTo>
                    <a:pt x="402" y="13"/>
                  </a:lnTo>
                  <a:lnTo>
                    <a:pt x="456" y="5"/>
                  </a:lnTo>
                  <a:lnTo>
                    <a:pt x="509" y="1"/>
                  </a:lnTo>
                  <a:lnTo>
                    <a:pt x="562" y="0"/>
                  </a:lnTo>
                  <a:lnTo>
                    <a:pt x="614" y="3"/>
                  </a:lnTo>
                  <a:lnTo>
                    <a:pt x="667" y="7"/>
                  </a:lnTo>
                  <a:lnTo>
                    <a:pt x="717" y="14"/>
                  </a:lnTo>
                  <a:lnTo>
                    <a:pt x="766" y="23"/>
                  </a:lnTo>
                  <a:lnTo>
                    <a:pt x="813" y="33"/>
                  </a:lnTo>
                  <a:lnTo>
                    <a:pt x="858" y="45"/>
                  </a:lnTo>
                  <a:lnTo>
                    <a:pt x="900" y="58"/>
                  </a:lnTo>
                  <a:lnTo>
                    <a:pt x="940" y="71"/>
                  </a:lnTo>
                  <a:lnTo>
                    <a:pt x="976" y="84"/>
                  </a:lnTo>
                  <a:lnTo>
                    <a:pt x="1010" y="97"/>
                  </a:lnTo>
                  <a:lnTo>
                    <a:pt x="1039" y="110"/>
                  </a:lnTo>
                  <a:lnTo>
                    <a:pt x="1067" y="124"/>
                  </a:lnTo>
                  <a:lnTo>
                    <a:pt x="1097" y="143"/>
                  </a:lnTo>
                  <a:lnTo>
                    <a:pt x="1126" y="165"/>
                  </a:lnTo>
                  <a:lnTo>
                    <a:pt x="1158" y="189"/>
                  </a:lnTo>
                  <a:lnTo>
                    <a:pt x="1189" y="216"/>
                  </a:lnTo>
                  <a:lnTo>
                    <a:pt x="1220" y="245"/>
                  </a:lnTo>
                  <a:lnTo>
                    <a:pt x="1251" y="274"/>
                  </a:lnTo>
                  <a:lnTo>
                    <a:pt x="1280" y="306"/>
                  </a:lnTo>
                  <a:lnTo>
                    <a:pt x="1309" y="336"/>
                  </a:lnTo>
                  <a:lnTo>
                    <a:pt x="1336" y="368"/>
                  </a:lnTo>
                  <a:lnTo>
                    <a:pt x="1361" y="398"/>
                  </a:lnTo>
                  <a:lnTo>
                    <a:pt x="1383" y="427"/>
                  </a:lnTo>
                  <a:lnTo>
                    <a:pt x="1404" y="455"/>
                  </a:lnTo>
                  <a:lnTo>
                    <a:pt x="1420" y="480"/>
                  </a:lnTo>
                  <a:lnTo>
                    <a:pt x="1433" y="503"/>
                  </a:lnTo>
                  <a:lnTo>
                    <a:pt x="1442" y="523"/>
                  </a:lnTo>
                  <a:lnTo>
                    <a:pt x="1445" y="540"/>
                  </a:lnTo>
                  <a:lnTo>
                    <a:pt x="1440" y="558"/>
                  </a:lnTo>
                  <a:lnTo>
                    <a:pt x="1427" y="575"/>
                  </a:lnTo>
                  <a:lnTo>
                    <a:pt x="1409" y="593"/>
                  </a:lnTo>
                  <a:lnTo>
                    <a:pt x="1384" y="609"/>
                  </a:lnTo>
                  <a:lnTo>
                    <a:pt x="1355" y="626"/>
                  </a:lnTo>
                  <a:lnTo>
                    <a:pt x="1323" y="642"/>
                  </a:lnTo>
                  <a:lnTo>
                    <a:pt x="1288" y="658"/>
                  </a:lnTo>
                  <a:lnTo>
                    <a:pt x="1252" y="675"/>
                  </a:lnTo>
                  <a:lnTo>
                    <a:pt x="1215" y="691"/>
                  </a:lnTo>
                  <a:lnTo>
                    <a:pt x="1179" y="707"/>
                  </a:lnTo>
                  <a:lnTo>
                    <a:pt x="1144" y="723"/>
                  </a:lnTo>
                  <a:lnTo>
                    <a:pt x="1112" y="740"/>
                  </a:lnTo>
                  <a:lnTo>
                    <a:pt x="1083" y="757"/>
                  </a:lnTo>
                  <a:lnTo>
                    <a:pt x="1058" y="773"/>
                  </a:lnTo>
                  <a:lnTo>
                    <a:pt x="1039" y="789"/>
                  </a:lnTo>
                  <a:lnTo>
                    <a:pt x="1019" y="805"/>
                  </a:lnTo>
                  <a:lnTo>
                    <a:pt x="997" y="819"/>
                  </a:lnTo>
                  <a:lnTo>
                    <a:pt x="969" y="831"/>
                  </a:lnTo>
                  <a:lnTo>
                    <a:pt x="938" y="841"/>
                  </a:lnTo>
                  <a:lnTo>
                    <a:pt x="903" y="850"/>
                  </a:lnTo>
                  <a:lnTo>
                    <a:pt x="867" y="857"/>
                  </a:lnTo>
                  <a:lnTo>
                    <a:pt x="827" y="862"/>
                  </a:lnTo>
                  <a:lnTo>
                    <a:pt x="786" y="865"/>
                  </a:lnTo>
                  <a:lnTo>
                    <a:pt x="743" y="868"/>
                  </a:lnTo>
                  <a:lnTo>
                    <a:pt x="700" y="869"/>
                  </a:lnTo>
                  <a:lnTo>
                    <a:pt x="657" y="868"/>
                  </a:lnTo>
                  <a:lnTo>
                    <a:pt x="614" y="866"/>
                  </a:lnTo>
                  <a:lnTo>
                    <a:pt x="573" y="864"/>
                  </a:lnTo>
                  <a:lnTo>
                    <a:pt x="531" y="859"/>
                  </a:lnTo>
                  <a:lnTo>
                    <a:pt x="491" y="854"/>
                  </a:lnTo>
                  <a:lnTo>
                    <a:pt x="453" y="848"/>
                  </a:lnTo>
                  <a:lnTo>
                    <a:pt x="417" y="839"/>
                  </a:lnTo>
                  <a:lnTo>
                    <a:pt x="381" y="827"/>
                  </a:lnTo>
                  <a:lnTo>
                    <a:pt x="347" y="810"/>
                  </a:lnTo>
                  <a:lnTo>
                    <a:pt x="312" y="791"/>
                  </a:lnTo>
                  <a:lnTo>
                    <a:pt x="277" y="769"/>
                  </a:lnTo>
                  <a:lnTo>
                    <a:pt x="245" y="745"/>
                  </a:lnTo>
                  <a:lnTo>
                    <a:pt x="214" y="718"/>
                  </a:lnTo>
                  <a:lnTo>
                    <a:pt x="183" y="689"/>
                  </a:lnTo>
                  <a:lnTo>
                    <a:pt x="155" y="659"/>
                  </a:lnTo>
                  <a:lnTo>
                    <a:pt x="128" y="627"/>
                  </a:lnTo>
                  <a:lnTo>
                    <a:pt x="101" y="595"/>
                  </a:lnTo>
                  <a:lnTo>
                    <a:pt x="78" y="562"/>
                  </a:lnTo>
                  <a:lnTo>
                    <a:pt x="57" y="529"/>
                  </a:lnTo>
                  <a:lnTo>
                    <a:pt x="36" y="495"/>
                  </a:lnTo>
                  <a:lnTo>
                    <a:pt x="19" y="462"/>
                  </a:lnTo>
                  <a:lnTo>
                    <a:pt x="4" y="429"/>
                  </a:lnTo>
                  <a:lnTo>
                    <a:pt x="4" y="427"/>
                  </a:lnTo>
                  <a:lnTo>
                    <a:pt x="3" y="426"/>
                  </a:lnTo>
                  <a:lnTo>
                    <a:pt x="3" y="424"/>
                  </a:lnTo>
                  <a:lnTo>
                    <a:pt x="1" y="422"/>
                  </a:lnTo>
                  <a:lnTo>
                    <a:pt x="1" y="417"/>
                  </a:lnTo>
                  <a:lnTo>
                    <a:pt x="0" y="406"/>
                  </a:lnTo>
                  <a:lnTo>
                    <a:pt x="1" y="391"/>
                  </a:lnTo>
                  <a:lnTo>
                    <a:pt x="3" y="373"/>
                  </a:lnTo>
                  <a:lnTo>
                    <a:pt x="7" y="349"/>
                  </a:lnTo>
                  <a:lnTo>
                    <a:pt x="12" y="324"/>
                  </a:lnTo>
                  <a:lnTo>
                    <a:pt x="21" y="297"/>
                  </a:lnTo>
                  <a:lnTo>
                    <a:pt x="32" y="267"/>
                  </a:lnTo>
                  <a:lnTo>
                    <a:pt x="47" y="237"/>
                  </a:lnTo>
                  <a:lnTo>
                    <a:pt x="66" y="205"/>
                  </a:lnTo>
                  <a:lnTo>
                    <a:pt x="91" y="175"/>
                  </a:lnTo>
                  <a:lnTo>
                    <a:pt x="121" y="145"/>
                  </a:lnTo>
                  <a:lnTo>
                    <a:pt x="155" y="115"/>
                  </a:lnTo>
                  <a:lnTo>
                    <a:pt x="195" y="88"/>
                  </a:lnTo>
                  <a:lnTo>
                    <a:pt x="244" y="63"/>
                  </a:lnTo>
                  <a:lnTo>
                    <a:pt x="298" y="40"/>
                  </a:lnTo>
                  <a:close/>
                </a:path>
              </a:pathLst>
            </a:custGeom>
            <a:solidFill>
              <a:srgbClr val="DBB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158750" y="3213893"/>
              <a:ext cx="735013" cy="655637"/>
            </a:xfrm>
            <a:custGeom>
              <a:avLst/>
              <a:gdLst>
                <a:gd name="T0" fmla="*/ 330 w 1391"/>
                <a:gd name="T1" fmla="*/ 17 h 827"/>
                <a:gd name="T2" fmla="*/ 425 w 1391"/>
                <a:gd name="T3" fmla="*/ 3 h 827"/>
                <a:gd name="T4" fmla="*/ 525 w 1391"/>
                <a:gd name="T5" fmla="*/ 0 h 827"/>
                <a:gd name="T6" fmla="*/ 627 w 1391"/>
                <a:gd name="T7" fmla="*/ 6 h 827"/>
                <a:gd name="T8" fmla="*/ 725 w 1391"/>
                <a:gd name="T9" fmla="*/ 19 h 827"/>
                <a:gd name="T10" fmla="*/ 818 w 1391"/>
                <a:gd name="T11" fmla="*/ 39 h 827"/>
                <a:gd name="T12" fmla="*/ 901 w 1391"/>
                <a:gd name="T13" fmla="*/ 61 h 827"/>
                <a:gd name="T14" fmla="*/ 971 w 1391"/>
                <a:gd name="T15" fmla="*/ 84 h 827"/>
                <a:gd name="T16" fmla="*/ 1026 w 1391"/>
                <a:gd name="T17" fmla="*/ 111 h 827"/>
                <a:gd name="T18" fmla="*/ 1084 w 1391"/>
                <a:gd name="T19" fmla="*/ 148 h 827"/>
                <a:gd name="T20" fmla="*/ 1144 w 1391"/>
                <a:gd name="T21" fmla="*/ 198 h 827"/>
                <a:gd name="T22" fmla="*/ 1202 w 1391"/>
                <a:gd name="T23" fmla="*/ 254 h 827"/>
                <a:gd name="T24" fmla="*/ 1259 w 1391"/>
                <a:gd name="T25" fmla="*/ 314 h 827"/>
                <a:gd name="T26" fmla="*/ 1309 w 1391"/>
                <a:gd name="T27" fmla="*/ 373 h 827"/>
                <a:gd name="T28" fmla="*/ 1349 w 1391"/>
                <a:gd name="T29" fmla="*/ 428 h 827"/>
                <a:gd name="T30" fmla="*/ 1378 w 1391"/>
                <a:gd name="T31" fmla="*/ 473 h 827"/>
                <a:gd name="T32" fmla="*/ 1391 w 1391"/>
                <a:gd name="T33" fmla="*/ 510 h 827"/>
                <a:gd name="T34" fmla="*/ 1374 w 1391"/>
                <a:gd name="T35" fmla="*/ 543 h 827"/>
                <a:gd name="T36" fmla="*/ 1333 w 1391"/>
                <a:gd name="T37" fmla="*/ 576 h 827"/>
                <a:gd name="T38" fmla="*/ 1273 w 1391"/>
                <a:gd name="T39" fmla="*/ 608 h 827"/>
                <a:gd name="T40" fmla="*/ 1205 w 1391"/>
                <a:gd name="T41" fmla="*/ 640 h 827"/>
                <a:gd name="T42" fmla="*/ 1134 w 1391"/>
                <a:gd name="T43" fmla="*/ 671 h 827"/>
                <a:gd name="T44" fmla="*/ 1070 w 1391"/>
                <a:gd name="T45" fmla="*/ 702 h 827"/>
                <a:gd name="T46" fmla="*/ 1018 w 1391"/>
                <a:gd name="T47" fmla="*/ 734 h 827"/>
                <a:gd name="T48" fmla="*/ 982 w 1391"/>
                <a:gd name="T49" fmla="*/ 765 h 827"/>
                <a:gd name="T50" fmla="*/ 932 w 1391"/>
                <a:gd name="T51" fmla="*/ 790 h 827"/>
                <a:gd name="T52" fmla="*/ 869 w 1391"/>
                <a:gd name="T53" fmla="*/ 808 h 827"/>
                <a:gd name="T54" fmla="*/ 796 w 1391"/>
                <a:gd name="T55" fmla="*/ 820 h 827"/>
                <a:gd name="T56" fmla="*/ 715 w 1391"/>
                <a:gd name="T57" fmla="*/ 826 h 827"/>
                <a:gd name="T58" fmla="*/ 632 w 1391"/>
                <a:gd name="T59" fmla="*/ 826 h 827"/>
                <a:gd name="T60" fmla="*/ 549 w 1391"/>
                <a:gd name="T61" fmla="*/ 822 h 827"/>
                <a:gd name="T62" fmla="*/ 471 w 1391"/>
                <a:gd name="T63" fmla="*/ 813 h 827"/>
                <a:gd name="T64" fmla="*/ 400 w 1391"/>
                <a:gd name="T65" fmla="*/ 799 h 827"/>
                <a:gd name="T66" fmla="*/ 331 w 1391"/>
                <a:gd name="T67" fmla="*/ 770 h 827"/>
                <a:gd name="T68" fmla="*/ 266 w 1391"/>
                <a:gd name="T69" fmla="*/ 731 h 827"/>
                <a:gd name="T70" fmla="*/ 204 w 1391"/>
                <a:gd name="T71" fmla="*/ 681 h 827"/>
                <a:gd name="T72" fmla="*/ 147 w 1391"/>
                <a:gd name="T73" fmla="*/ 623 h 827"/>
                <a:gd name="T74" fmla="*/ 95 w 1391"/>
                <a:gd name="T75" fmla="*/ 562 h 827"/>
                <a:gd name="T76" fmla="*/ 52 w 1391"/>
                <a:gd name="T77" fmla="*/ 498 h 827"/>
                <a:gd name="T78" fmla="*/ 16 w 1391"/>
                <a:gd name="T79" fmla="*/ 434 h 827"/>
                <a:gd name="T80" fmla="*/ 2 w 1391"/>
                <a:gd name="T81" fmla="*/ 400 h 827"/>
                <a:gd name="T82" fmla="*/ 1 w 1391"/>
                <a:gd name="T83" fmla="*/ 397 h 827"/>
                <a:gd name="T84" fmla="*/ 0 w 1391"/>
                <a:gd name="T85" fmla="*/ 390 h 827"/>
                <a:gd name="T86" fmla="*/ 0 w 1391"/>
                <a:gd name="T87" fmla="*/ 365 h 827"/>
                <a:gd name="T88" fmla="*/ 4 w 1391"/>
                <a:gd name="T89" fmla="*/ 322 h 827"/>
                <a:gd name="T90" fmla="*/ 16 w 1391"/>
                <a:gd name="T91" fmla="*/ 271 h 827"/>
                <a:gd name="T92" fmla="*/ 41 w 1391"/>
                <a:gd name="T93" fmla="*/ 212 h 827"/>
                <a:gd name="T94" fmla="*/ 83 w 1391"/>
                <a:gd name="T95" fmla="*/ 152 h 827"/>
                <a:gd name="T96" fmla="*/ 145 w 1391"/>
                <a:gd name="T97" fmla="*/ 96 h 827"/>
                <a:gd name="T98" fmla="*/ 231 w 1391"/>
                <a:gd name="T99" fmla="*/ 4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1" h="827">
                  <a:moveTo>
                    <a:pt x="285" y="28"/>
                  </a:moveTo>
                  <a:lnTo>
                    <a:pt x="330" y="17"/>
                  </a:lnTo>
                  <a:lnTo>
                    <a:pt x="377" y="8"/>
                  </a:lnTo>
                  <a:lnTo>
                    <a:pt x="425" y="3"/>
                  </a:lnTo>
                  <a:lnTo>
                    <a:pt x="474" y="0"/>
                  </a:lnTo>
                  <a:lnTo>
                    <a:pt x="525" y="0"/>
                  </a:lnTo>
                  <a:lnTo>
                    <a:pt x="575" y="2"/>
                  </a:lnTo>
                  <a:lnTo>
                    <a:pt x="627" y="6"/>
                  </a:lnTo>
                  <a:lnTo>
                    <a:pt x="677" y="12"/>
                  </a:lnTo>
                  <a:lnTo>
                    <a:pt x="725" y="19"/>
                  </a:lnTo>
                  <a:lnTo>
                    <a:pt x="772" y="28"/>
                  </a:lnTo>
                  <a:lnTo>
                    <a:pt x="818" y="39"/>
                  </a:lnTo>
                  <a:lnTo>
                    <a:pt x="861" y="49"/>
                  </a:lnTo>
                  <a:lnTo>
                    <a:pt x="901" y="61"/>
                  </a:lnTo>
                  <a:lnTo>
                    <a:pt x="939" y="72"/>
                  </a:lnTo>
                  <a:lnTo>
                    <a:pt x="971" y="84"/>
                  </a:lnTo>
                  <a:lnTo>
                    <a:pt x="1000" y="96"/>
                  </a:lnTo>
                  <a:lnTo>
                    <a:pt x="1026" y="111"/>
                  </a:lnTo>
                  <a:lnTo>
                    <a:pt x="1055" y="128"/>
                  </a:lnTo>
                  <a:lnTo>
                    <a:pt x="1084" y="148"/>
                  </a:lnTo>
                  <a:lnTo>
                    <a:pt x="1113" y="172"/>
                  </a:lnTo>
                  <a:lnTo>
                    <a:pt x="1144" y="198"/>
                  </a:lnTo>
                  <a:lnTo>
                    <a:pt x="1173" y="225"/>
                  </a:lnTo>
                  <a:lnTo>
                    <a:pt x="1202" y="254"/>
                  </a:lnTo>
                  <a:lnTo>
                    <a:pt x="1231" y="284"/>
                  </a:lnTo>
                  <a:lnTo>
                    <a:pt x="1259" y="314"/>
                  </a:lnTo>
                  <a:lnTo>
                    <a:pt x="1284" y="344"/>
                  </a:lnTo>
                  <a:lnTo>
                    <a:pt x="1309" y="373"/>
                  </a:lnTo>
                  <a:lnTo>
                    <a:pt x="1331" y="401"/>
                  </a:lnTo>
                  <a:lnTo>
                    <a:pt x="1349" y="428"/>
                  </a:lnTo>
                  <a:lnTo>
                    <a:pt x="1366" y="452"/>
                  </a:lnTo>
                  <a:lnTo>
                    <a:pt x="1378" y="473"/>
                  </a:lnTo>
                  <a:lnTo>
                    <a:pt x="1388" y="493"/>
                  </a:lnTo>
                  <a:lnTo>
                    <a:pt x="1391" y="510"/>
                  </a:lnTo>
                  <a:lnTo>
                    <a:pt x="1385" y="527"/>
                  </a:lnTo>
                  <a:lnTo>
                    <a:pt x="1374" y="543"/>
                  </a:lnTo>
                  <a:lnTo>
                    <a:pt x="1356" y="560"/>
                  </a:lnTo>
                  <a:lnTo>
                    <a:pt x="1333" y="576"/>
                  </a:lnTo>
                  <a:lnTo>
                    <a:pt x="1305" y="592"/>
                  </a:lnTo>
                  <a:lnTo>
                    <a:pt x="1273" y="608"/>
                  </a:lnTo>
                  <a:lnTo>
                    <a:pt x="1240" y="624"/>
                  </a:lnTo>
                  <a:lnTo>
                    <a:pt x="1205" y="640"/>
                  </a:lnTo>
                  <a:lnTo>
                    <a:pt x="1169" y="656"/>
                  </a:lnTo>
                  <a:lnTo>
                    <a:pt x="1134" y="671"/>
                  </a:lnTo>
                  <a:lnTo>
                    <a:pt x="1101" y="687"/>
                  </a:lnTo>
                  <a:lnTo>
                    <a:pt x="1070" y="702"/>
                  </a:lnTo>
                  <a:lnTo>
                    <a:pt x="1041" y="719"/>
                  </a:lnTo>
                  <a:lnTo>
                    <a:pt x="1018" y="734"/>
                  </a:lnTo>
                  <a:lnTo>
                    <a:pt x="1000" y="750"/>
                  </a:lnTo>
                  <a:lnTo>
                    <a:pt x="982" y="765"/>
                  </a:lnTo>
                  <a:lnTo>
                    <a:pt x="959" y="778"/>
                  </a:lnTo>
                  <a:lnTo>
                    <a:pt x="932" y="790"/>
                  </a:lnTo>
                  <a:lnTo>
                    <a:pt x="903" y="800"/>
                  </a:lnTo>
                  <a:lnTo>
                    <a:pt x="869" y="808"/>
                  </a:lnTo>
                  <a:lnTo>
                    <a:pt x="833" y="815"/>
                  </a:lnTo>
                  <a:lnTo>
                    <a:pt x="796" y="820"/>
                  </a:lnTo>
                  <a:lnTo>
                    <a:pt x="756" y="824"/>
                  </a:lnTo>
                  <a:lnTo>
                    <a:pt x="715" y="826"/>
                  </a:lnTo>
                  <a:lnTo>
                    <a:pt x="674" y="827"/>
                  </a:lnTo>
                  <a:lnTo>
                    <a:pt x="632" y="826"/>
                  </a:lnTo>
                  <a:lnTo>
                    <a:pt x="591" y="825"/>
                  </a:lnTo>
                  <a:lnTo>
                    <a:pt x="549" y="822"/>
                  </a:lnTo>
                  <a:lnTo>
                    <a:pt x="510" y="818"/>
                  </a:lnTo>
                  <a:lnTo>
                    <a:pt x="471" y="813"/>
                  </a:lnTo>
                  <a:lnTo>
                    <a:pt x="435" y="807"/>
                  </a:lnTo>
                  <a:lnTo>
                    <a:pt x="400" y="799"/>
                  </a:lnTo>
                  <a:lnTo>
                    <a:pt x="366" y="786"/>
                  </a:lnTo>
                  <a:lnTo>
                    <a:pt x="331" y="770"/>
                  </a:lnTo>
                  <a:lnTo>
                    <a:pt x="298" y="752"/>
                  </a:lnTo>
                  <a:lnTo>
                    <a:pt x="266" y="731"/>
                  </a:lnTo>
                  <a:lnTo>
                    <a:pt x="234" y="706"/>
                  </a:lnTo>
                  <a:lnTo>
                    <a:pt x="204" y="681"/>
                  </a:lnTo>
                  <a:lnTo>
                    <a:pt x="174" y="653"/>
                  </a:lnTo>
                  <a:lnTo>
                    <a:pt x="147" y="623"/>
                  </a:lnTo>
                  <a:lnTo>
                    <a:pt x="120" y="593"/>
                  </a:lnTo>
                  <a:lnTo>
                    <a:pt x="95" y="562"/>
                  </a:lnTo>
                  <a:lnTo>
                    <a:pt x="73" y="530"/>
                  </a:lnTo>
                  <a:lnTo>
                    <a:pt x="52" y="498"/>
                  </a:lnTo>
                  <a:lnTo>
                    <a:pt x="33" y="465"/>
                  </a:lnTo>
                  <a:lnTo>
                    <a:pt x="16" y="434"/>
                  </a:lnTo>
                  <a:lnTo>
                    <a:pt x="2" y="402"/>
                  </a:lnTo>
                  <a:lnTo>
                    <a:pt x="2" y="400"/>
                  </a:lnTo>
                  <a:lnTo>
                    <a:pt x="2" y="399"/>
                  </a:lnTo>
                  <a:lnTo>
                    <a:pt x="1" y="397"/>
                  </a:lnTo>
                  <a:lnTo>
                    <a:pt x="1" y="396"/>
                  </a:lnTo>
                  <a:lnTo>
                    <a:pt x="0" y="390"/>
                  </a:lnTo>
                  <a:lnTo>
                    <a:pt x="0" y="380"/>
                  </a:lnTo>
                  <a:lnTo>
                    <a:pt x="0" y="365"/>
                  </a:lnTo>
                  <a:lnTo>
                    <a:pt x="1" y="346"/>
                  </a:lnTo>
                  <a:lnTo>
                    <a:pt x="4" y="322"/>
                  </a:lnTo>
                  <a:lnTo>
                    <a:pt x="9" y="298"/>
                  </a:lnTo>
                  <a:lnTo>
                    <a:pt x="16" y="271"/>
                  </a:lnTo>
                  <a:lnTo>
                    <a:pt x="27" y="241"/>
                  </a:lnTo>
                  <a:lnTo>
                    <a:pt x="41" y="212"/>
                  </a:lnTo>
                  <a:lnTo>
                    <a:pt x="61" y="183"/>
                  </a:lnTo>
                  <a:lnTo>
                    <a:pt x="83" y="152"/>
                  </a:lnTo>
                  <a:lnTo>
                    <a:pt x="112" y="124"/>
                  </a:lnTo>
                  <a:lnTo>
                    <a:pt x="145" y="96"/>
                  </a:lnTo>
                  <a:lnTo>
                    <a:pt x="186" y="71"/>
                  </a:lnTo>
                  <a:lnTo>
                    <a:pt x="231" y="48"/>
                  </a:lnTo>
                  <a:lnTo>
                    <a:pt x="285" y="28"/>
                  </a:lnTo>
                  <a:close/>
                </a:path>
              </a:pathLst>
            </a:custGeom>
            <a:solidFill>
              <a:srgbClr val="D6A5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p:nvSpPr>
          <p:spPr bwMode="auto">
            <a:xfrm>
              <a:off x="171450" y="3234531"/>
              <a:ext cx="708025" cy="623887"/>
            </a:xfrm>
            <a:custGeom>
              <a:avLst/>
              <a:gdLst>
                <a:gd name="T0" fmla="*/ 312 w 1338"/>
                <a:gd name="T1" fmla="*/ 11 h 786"/>
                <a:gd name="T2" fmla="*/ 397 w 1338"/>
                <a:gd name="T3" fmla="*/ 3 h 786"/>
                <a:gd name="T4" fmla="*/ 490 w 1338"/>
                <a:gd name="T5" fmla="*/ 0 h 786"/>
                <a:gd name="T6" fmla="*/ 588 w 1338"/>
                <a:gd name="T7" fmla="*/ 6 h 786"/>
                <a:gd name="T8" fmla="*/ 687 w 1338"/>
                <a:gd name="T9" fmla="*/ 17 h 786"/>
                <a:gd name="T10" fmla="*/ 781 w 1338"/>
                <a:gd name="T11" fmla="*/ 32 h 786"/>
                <a:gd name="T12" fmla="*/ 865 w 1338"/>
                <a:gd name="T13" fmla="*/ 50 h 786"/>
                <a:gd name="T14" fmla="*/ 935 w 1338"/>
                <a:gd name="T15" fmla="*/ 71 h 786"/>
                <a:gd name="T16" fmla="*/ 989 w 1338"/>
                <a:gd name="T17" fmla="*/ 96 h 786"/>
                <a:gd name="T18" fmla="*/ 1043 w 1338"/>
                <a:gd name="T19" fmla="*/ 133 h 786"/>
                <a:gd name="T20" fmla="*/ 1101 w 1338"/>
                <a:gd name="T21" fmla="*/ 181 h 786"/>
                <a:gd name="T22" fmla="*/ 1158 w 1338"/>
                <a:gd name="T23" fmla="*/ 235 h 786"/>
                <a:gd name="T24" fmla="*/ 1212 w 1338"/>
                <a:gd name="T25" fmla="*/ 292 h 786"/>
                <a:gd name="T26" fmla="*/ 1259 w 1338"/>
                <a:gd name="T27" fmla="*/ 349 h 786"/>
                <a:gd name="T28" fmla="*/ 1300 w 1338"/>
                <a:gd name="T29" fmla="*/ 402 h 786"/>
                <a:gd name="T30" fmla="*/ 1327 w 1338"/>
                <a:gd name="T31" fmla="*/ 446 h 786"/>
                <a:gd name="T32" fmla="*/ 1338 w 1338"/>
                <a:gd name="T33" fmla="*/ 481 h 786"/>
                <a:gd name="T34" fmla="*/ 1322 w 1338"/>
                <a:gd name="T35" fmla="*/ 513 h 786"/>
                <a:gd name="T36" fmla="*/ 1282 w 1338"/>
                <a:gd name="T37" fmla="*/ 545 h 786"/>
                <a:gd name="T38" fmla="*/ 1226 w 1338"/>
                <a:gd name="T39" fmla="*/ 575 h 786"/>
                <a:gd name="T40" fmla="*/ 1160 w 1338"/>
                <a:gd name="T41" fmla="*/ 605 h 786"/>
                <a:gd name="T42" fmla="*/ 1093 w 1338"/>
                <a:gd name="T43" fmla="*/ 636 h 786"/>
                <a:gd name="T44" fmla="*/ 1031 w 1338"/>
                <a:gd name="T45" fmla="*/ 666 h 786"/>
                <a:gd name="T46" fmla="*/ 981 w 1338"/>
                <a:gd name="T47" fmla="*/ 697 h 786"/>
                <a:gd name="T48" fmla="*/ 945 w 1338"/>
                <a:gd name="T49" fmla="*/ 726 h 786"/>
                <a:gd name="T50" fmla="*/ 897 w 1338"/>
                <a:gd name="T51" fmla="*/ 750 h 786"/>
                <a:gd name="T52" fmla="*/ 836 w 1338"/>
                <a:gd name="T53" fmla="*/ 768 h 786"/>
                <a:gd name="T54" fmla="*/ 766 w 1338"/>
                <a:gd name="T55" fmla="*/ 779 h 786"/>
                <a:gd name="T56" fmla="*/ 689 w 1338"/>
                <a:gd name="T57" fmla="*/ 785 h 786"/>
                <a:gd name="T58" fmla="*/ 609 w 1338"/>
                <a:gd name="T59" fmla="*/ 785 h 786"/>
                <a:gd name="T60" fmla="*/ 530 w 1338"/>
                <a:gd name="T61" fmla="*/ 781 h 786"/>
                <a:gd name="T62" fmla="*/ 454 w 1338"/>
                <a:gd name="T63" fmla="*/ 772 h 786"/>
                <a:gd name="T64" fmla="*/ 386 w 1338"/>
                <a:gd name="T65" fmla="*/ 757 h 786"/>
                <a:gd name="T66" fmla="*/ 319 w 1338"/>
                <a:gd name="T67" fmla="*/ 731 h 786"/>
                <a:gd name="T68" fmla="*/ 255 w 1338"/>
                <a:gd name="T69" fmla="*/ 693 h 786"/>
                <a:gd name="T70" fmla="*/ 196 w 1338"/>
                <a:gd name="T71" fmla="*/ 644 h 786"/>
                <a:gd name="T72" fmla="*/ 141 w 1338"/>
                <a:gd name="T73" fmla="*/ 589 h 786"/>
                <a:gd name="T74" fmla="*/ 93 w 1338"/>
                <a:gd name="T75" fmla="*/ 529 h 786"/>
                <a:gd name="T76" fmla="*/ 50 w 1338"/>
                <a:gd name="T77" fmla="*/ 468 h 786"/>
                <a:gd name="T78" fmla="*/ 17 w 1338"/>
                <a:gd name="T79" fmla="*/ 406 h 786"/>
                <a:gd name="T80" fmla="*/ 3 w 1338"/>
                <a:gd name="T81" fmla="*/ 374 h 786"/>
                <a:gd name="T82" fmla="*/ 3 w 1338"/>
                <a:gd name="T83" fmla="*/ 372 h 786"/>
                <a:gd name="T84" fmla="*/ 0 w 1338"/>
                <a:gd name="T85" fmla="*/ 365 h 786"/>
                <a:gd name="T86" fmla="*/ 0 w 1338"/>
                <a:gd name="T87" fmla="*/ 338 h 786"/>
                <a:gd name="T88" fmla="*/ 3 w 1338"/>
                <a:gd name="T89" fmla="*/ 296 h 786"/>
                <a:gd name="T90" fmla="*/ 14 w 1338"/>
                <a:gd name="T91" fmla="*/ 244 h 786"/>
                <a:gd name="T92" fmla="*/ 37 w 1338"/>
                <a:gd name="T93" fmla="*/ 187 h 786"/>
                <a:gd name="T94" fmla="*/ 78 w 1338"/>
                <a:gd name="T95" fmla="*/ 129 h 786"/>
                <a:gd name="T96" fmla="*/ 139 w 1338"/>
                <a:gd name="T97" fmla="*/ 77 h 786"/>
                <a:gd name="T98" fmla="*/ 223 w 1338"/>
                <a:gd name="T99" fmla="*/ 35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8" h="786">
                  <a:moveTo>
                    <a:pt x="276" y="19"/>
                  </a:moveTo>
                  <a:lnTo>
                    <a:pt x="312" y="11"/>
                  </a:lnTo>
                  <a:lnTo>
                    <a:pt x="352" y="6"/>
                  </a:lnTo>
                  <a:lnTo>
                    <a:pt x="397" y="3"/>
                  </a:lnTo>
                  <a:lnTo>
                    <a:pt x="442" y="0"/>
                  </a:lnTo>
                  <a:lnTo>
                    <a:pt x="490" y="0"/>
                  </a:lnTo>
                  <a:lnTo>
                    <a:pt x="538" y="3"/>
                  </a:lnTo>
                  <a:lnTo>
                    <a:pt x="588" y="6"/>
                  </a:lnTo>
                  <a:lnTo>
                    <a:pt x="638" y="11"/>
                  </a:lnTo>
                  <a:lnTo>
                    <a:pt x="687" y="17"/>
                  </a:lnTo>
                  <a:lnTo>
                    <a:pt x="735" y="24"/>
                  </a:lnTo>
                  <a:lnTo>
                    <a:pt x="781" y="32"/>
                  </a:lnTo>
                  <a:lnTo>
                    <a:pt x="824" y="40"/>
                  </a:lnTo>
                  <a:lnTo>
                    <a:pt x="865" y="50"/>
                  </a:lnTo>
                  <a:lnTo>
                    <a:pt x="902" y="60"/>
                  </a:lnTo>
                  <a:lnTo>
                    <a:pt x="935" y="71"/>
                  </a:lnTo>
                  <a:lnTo>
                    <a:pt x="963" y="83"/>
                  </a:lnTo>
                  <a:lnTo>
                    <a:pt x="989" y="96"/>
                  </a:lnTo>
                  <a:lnTo>
                    <a:pt x="1015" y="113"/>
                  </a:lnTo>
                  <a:lnTo>
                    <a:pt x="1043" y="133"/>
                  </a:lnTo>
                  <a:lnTo>
                    <a:pt x="1072" y="156"/>
                  </a:lnTo>
                  <a:lnTo>
                    <a:pt x="1101" y="181"/>
                  </a:lnTo>
                  <a:lnTo>
                    <a:pt x="1129" y="207"/>
                  </a:lnTo>
                  <a:lnTo>
                    <a:pt x="1158" y="235"/>
                  </a:lnTo>
                  <a:lnTo>
                    <a:pt x="1186" y="263"/>
                  </a:lnTo>
                  <a:lnTo>
                    <a:pt x="1212" y="292"/>
                  </a:lnTo>
                  <a:lnTo>
                    <a:pt x="1237" y="321"/>
                  </a:lnTo>
                  <a:lnTo>
                    <a:pt x="1259" y="349"/>
                  </a:lnTo>
                  <a:lnTo>
                    <a:pt x="1282" y="376"/>
                  </a:lnTo>
                  <a:lnTo>
                    <a:pt x="1300" y="402"/>
                  </a:lnTo>
                  <a:lnTo>
                    <a:pt x="1315" y="425"/>
                  </a:lnTo>
                  <a:lnTo>
                    <a:pt x="1327" y="446"/>
                  </a:lnTo>
                  <a:lnTo>
                    <a:pt x="1336" y="465"/>
                  </a:lnTo>
                  <a:lnTo>
                    <a:pt x="1338" y="481"/>
                  </a:lnTo>
                  <a:lnTo>
                    <a:pt x="1334" y="497"/>
                  </a:lnTo>
                  <a:lnTo>
                    <a:pt x="1322" y="513"/>
                  </a:lnTo>
                  <a:lnTo>
                    <a:pt x="1305" y="528"/>
                  </a:lnTo>
                  <a:lnTo>
                    <a:pt x="1282" y="545"/>
                  </a:lnTo>
                  <a:lnTo>
                    <a:pt x="1255" y="560"/>
                  </a:lnTo>
                  <a:lnTo>
                    <a:pt x="1226" y="575"/>
                  </a:lnTo>
                  <a:lnTo>
                    <a:pt x="1193" y="590"/>
                  </a:lnTo>
                  <a:lnTo>
                    <a:pt x="1160" y="605"/>
                  </a:lnTo>
                  <a:lnTo>
                    <a:pt x="1126" y="621"/>
                  </a:lnTo>
                  <a:lnTo>
                    <a:pt x="1093" y="636"/>
                  </a:lnTo>
                  <a:lnTo>
                    <a:pt x="1060" y="651"/>
                  </a:lnTo>
                  <a:lnTo>
                    <a:pt x="1031" y="666"/>
                  </a:lnTo>
                  <a:lnTo>
                    <a:pt x="1003" y="681"/>
                  </a:lnTo>
                  <a:lnTo>
                    <a:pt x="981" y="697"/>
                  </a:lnTo>
                  <a:lnTo>
                    <a:pt x="963" y="712"/>
                  </a:lnTo>
                  <a:lnTo>
                    <a:pt x="945" y="726"/>
                  </a:lnTo>
                  <a:lnTo>
                    <a:pt x="924" y="739"/>
                  </a:lnTo>
                  <a:lnTo>
                    <a:pt x="897" y="750"/>
                  </a:lnTo>
                  <a:lnTo>
                    <a:pt x="868" y="760"/>
                  </a:lnTo>
                  <a:lnTo>
                    <a:pt x="836" y="768"/>
                  </a:lnTo>
                  <a:lnTo>
                    <a:pt x="803" y="774"/>
                  </a:lnTo>
                  <a:lnTo>
                    <a:pt x="766" y="779"/>
                  </a:lnTo>
                  <a:lnTo>
                    <a:pt x="728" y="783"/>
                  </a:lnTo>
                  <a:lnTo>
                    <a:pt x="689" y="785"/>
                  </a:lnTo>
                  <a:lnTo>
                    <a:pt x="649" y="786"/>
                  </a:lnTo>
                  <a:lnTo>
                    <a:pt x="609" y="785"/>
                  </a:lnTo>
                  <a:lnTo>
                    <a:pt x="569" y="783"/>
                  </a:lnTo>
                  <a:lnTo>
                    <a:pt x="530" y="781"/>
                  </a:lnTo>
                  <a:lnTo>
                    <a:pt x="491" y="777"/>
                  </a:lnTo>
                  <a:lnTo>
                    <a:pt x="454" y="772"/>
                  </a:lnTo>
                  <a:lnTo>
                    <a:pt x="419" y="766"/>
                  </a:lnTo>
                  <a:lnTo>
                    <a:pt x="386" y="757"/>
                  </a:lnTo>
                  <a:lnTo>
                    <a:pt x="352" y="745"/>
                  </a:lnTo>
                  <a:lnTo>
                    <a:pt x="319" y="731"/>
                  </a:lnTo>
                  <a:lnTo>
                    <a:pt x="287" y="713"/>
                  </a:lnTo>
                  <a:lnTo>
                    <a:pt x="255" y="693"/>
                  </a:lnTo>
                  <a:lnTo>
                    <a:pt x="226" y="669"/>
                  </a:lnTo>
                  <a:lnTo>
                    <a:pt x="196" y="644"/>
                  </a:lnTo>
                  <a:lnTo>
                    <a:pt x="168" y="618"/>
                  </a:lnTo>
                  <a:lnTo>
                    <a:pt x="141" y="589"/>
                  </a:lnTo>
                  <a:lnTo>
                    <a:pt x="117" y="560"/>
                  </a:lnTo>
                  <a:lnTo>
                    <a:pt x="93" y="529"/>
                  </a:lnTo>
                  <a:lnTo>
                    <a:pt x="71" y="498"/>
                  </a:lnTo>
                  <a:lnTo>
                    <a:pt x="50" y="468"/>
                  </a:lnTo>
                  <a:lnTo>
                    <a:pt x="32" y="436"/>
                  </a:lnTo>
                  <a:lnTo>
                    <a:pt x="17" y="406"/>
                  </a:lnTo>
                  <a:lnTo>
                    <a:pt x="3" y="375"/>
                  </a:lnTo>
                  <a:lnTo>
                    <a:pt x="3" y="374"/>
                  </a:lnTo>
                  <a:lnTo>
                    <a:pt x="3" y="373"/>
                  </a:lnTo>
                  <a:lnTo>
                    <a:pt x="3" y="372"/>
                  </a:lnTo>
                  <a:lnTo>
                    <a:pt x="1" y="371"/>
                  </a:lnTo>
                  <a:lnTo>
                    <a:pt x="0" y="365"/>
                  </a:lnTo>
                  <a:lnTo>
                    <a:pt x="0" y="354"/>
                  </a:lnTo>
                  <a:lnTo>
                    <a:pt x="0" y="338"/>
                  </a:lnTo>
                  <a:lnTo>
                    <a:pt x="0" y="319"/>
                  </a:lnTo>
                  <a:lnTo>
                    <a:pt x="3" y="296"/>
                  </a:lnTo>
                  <a:lnTo>
                    <a:pt x="7" y="271"/>
                  </a:lnTo>
                  <a:lnTo>
                    <a:pt x="14" y="244"/>
                  </a:lnTo>
                  <a:lnTo>
                    <a:pt x="25" y="215"/>
                  </a:lnTo>
                  <a:lnTo>
                    <a:pt x="37" y="187"/>
                  </a:lnTo>
                  <a:lnTo>
                    <a:pt x="55" y="158"/>
                  </a:lnTo>
                  <a:lnTo>
                    <a:pt x="78" y="129"/>
                  </a:lnTo>
                  <a:lnTo>
                    <a:pt x="105" y="102"/>
                  </a:lnTo>
                  <a:lnTo>
                    <a:pt x="139" y="77"/>
                  </a:lnTo>
                  <a:lnTo>
                    <a:pt x="178" y="54"/>
                  </a:lnTo>
                  <a:lnTo>
                    <a:pt x="223" y="35"/>
                  </a:lnTo>
                  <a:lnTo>
                    <a:pt x="276" y="19"/>
                  </a:lnTo>
                  <a:close/>
                </a:path>
              </a:pathLst>
            </a:custGeom>
            <a:solidFill>
              <a:srgbClr val="CE9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185738" y="3251993"/>
              <a:ext cx="681038" cy="590550"/>
            </a:xfrm>
            <a:custGeom>
              <a:avLst/>
              <a:gdLst>
                <a:gd name="T0" fmla="*/ 3 w 1287"/>
                <a:gd name="T1" fmla="*/ 345 h 744"/>
                <a:gd name="T2" fmla="*/ 0 w 1287"/>
                <a:gd name="T3" fmla="*/ 321 h 744"/>
                <a:gd name="T4" fmla="*/ 1 w 1287"/>
                <a:gd name="T5" fmla="*/ 279 h 744"/>
                <a:gd name="T6" fmla="*/ 10 w 1287"/>
                <a:gd name="T7" fmla="*/ 227 h 744"/>
                <a:gd name="T8" fmla="*/ 29 w 1287"/>
                <a:gd name="T9" fmla="*/ 168 h 744"/>
                <a:gd name="T10" fmla="*/ 67 w 1287"/>
                <a:gd name="T11" fmla="*/ 110 h 744"/>
                <a:gd name="T12" fmla="*/ 126 w 1287"/>
                <a:gd name="T13" fmla="*/ 59 h 744"/>
                <a:gd name="T14" fmla="*/ 212 w 1287"/>
                <a:gd name="T15" fmla="*/ 20 h 744"/>
                <a:gd name="T16" fmla="*/ 295 w 1287"/>
                <a:gd name="T17" fmla="*/ 4 h 744"/>
                <a:gd name="T18" fmla="*/ 368 w 1287"/>
                <a:gd name="T19" fmla="*/ 0 h 744"/>
                <a:gd name="T20" fmla="*/ 455 w 1287"/>
                <a:gd name="T21" fmla="*/ 0 h 744"/>
                <a:gd name="T22" fmla="*/ 549 w 1287"/>
                <a:gd name="T23" fmla="*/ 5 h 744"/>
                <a:gd name="T24" fmla="*/ 648 w 1287"/>
                <a:gd name="T25" fmla="*/ 13 h 744"/>
                <a:gd name="T26" fmla="*/ 742 w 1287"/>
                <a:gd name="T27" fmla="*/ 25 h 744"/>
                <a:gd name="T28" fmla="*/ 828 w 1287"/>
                <a:gd name="T29" fmla="*/ 40 h 744"/>
                <a:gd name="T30" fmla="*/ 897 w 1287"/>
                <a:gd name="T31" fmla="*/ 60 h 744"/>
                <a:gd name="T32" fmla="*/ 950 w 1287"/>
                <a:gd name="T33" fmla="*/ 83 h 744"/>
                <a:gd name="T34" fmla="*/ 1003 w 1287"/>
                <a:gd name="T35" fmla="*/ 118 h 744"/>
                <a:gd name="T36" fmla="*/ 1058 w 1287"/>
                <a:gd name="T37" fmla="*/ 164 h 744"/>
                <a:gd name="T38" fmla="*/ 1114 w 1287"/>
                <a:gd name="T39" fmla="*/ 216 h 744"/>
                <a:gd name="T40" fmla="*/ 1165 w 1287"/>
                <a:gd name="T41" fmla="*/ 271 h 744"/>
                <a:gd name="T42" fmla="*/ 1211 w 1287"/>
                <a:gd name="T43" fmla="*/ 326 h 744"/>
                <a:gd name="T44" fmla="*/ 1248 w 1287"/>
                <a:gd name="T45" fmla="*/ 376 h 744"/>
                <a:gd name="T46" fmla="*/ 1276 w 1287"/>
                <a:gd name="T47" fmla="*/ 419 h 744"/>
                <a:gd name="T48" fmla="*/ 1287 w 1287"/>
                <a:gd name="T49" fmla="*/ 452 h 744"/>
                <a:gd name="T50" fmla="*/ 1270 w 1287"/>
                <a:gd name="T51" fmla="*/ 483 h 744"/>
                <a:gd name="T52" fmla="*/ 1232 w 1287"/>
                <a:gd name="T53" fmla="*/ 513 h 744"/>
                <a:gd name="T54" fmla="*/ 1178 w 1287"/>
                <a:gd name="T55" fmla="*/ 542 h 744"/>
                <a:gd name="T56" fmla="*/ 1114 w 1287"/>
                <a:gd name="T57" fmla="*/ 571 h 744"/>
                <a:gd name="T58" fmla="*/ 1049 w 1287"/>
                <a:gd name="T59" fmla="*/ 601 h 744"/>
                <a:gd name="T60" fmla="*/ 989 w 1287"/>
                <a:gd name="T61" fmla="*/ 630 h 744"/>
                <a:gd name="T62" fmla="*/ 942 w 1287"/>
                <a:gd name="T63" fmla="*/ 658 h 744"/>
                <a:gd name="T64" fmla="*/ 908 w 1287"/>
                <a:gd name="T65" fmla="*/ 688 h 744"/>
                <a:gd name="T66" fmla="*/ 863 w 1287"/>
                <a:gd name="T67" fmla="*/ 710 h 744"/>
                <a:gd name="T68" fmla="*/ 804 w 1287"/>
                <a:gd name="T69" fmla="*/ 727 h 744"/>
                <a:gd name="T70" fmla="*/ 736 w 1287"/>
                <a:gd name="T71" fmla="*/ 738 h 744"/>
                <a:gd name="T72" fmla="*/ 663 w 1287"/>
                <a:gd name="T73" fmla="*/ 744 h 744"/>
                <a:gd name="T74" fmla="*/ 585 w 1287"/>
                <a:gd name="T75" fmla="*/ 744 h 744"/>
                <a:gd name="T76" fmla="*/ 509 w 1287"/>
                <a:gd name="T77" fmla="*/ 740 h 744"/>
                <a:gd name="T78" fmla="*/ 437 w 1287"/>
                <a:gd name="T79" fmla="*/ 731 h 744"/>
                <a:gd name="T80" fmla="*/ 372 w 1287"/>
                <a:gd name="T81" fmla="*/ 717 h 744"/>
                <a:gd name="T82" fmla="*/ 308 w 1287"/>
                <a:gd name="T83" fmla="*/ 692 h 744"/>
                <a:gd name="T84" fmla="*/ 247 w 1287"/>
                <a:gd name="T85" fmla="*/ 654 h 744"/>
                <a:gd name="T86" fmla="*/ 189 w 1287"/>
                <a:gd name="T87" fmla="*/ 608 h 744"/>
                <a:gd name="T88" fmla="*/ 136 w 1287"/>
                <a:gd name="T89" fmla="*/ 555 h 744"/>
                <a:gd name="T90" fmla="*/ 89 w 1287"/>
                <a:gd name="T91" fmla="*/ 497 h 744"/>
                <a:gd name="T92" fmla="*/ 49 w 1287"/>
                <a:gd name="T93" fmla="*/ 438 h 744"/>
                <a:gd name="T94" fmla="*/ 15 w 1287"/>
                <a:gd name="T95" fmla="*/ 37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7" h="744">
                  <a:moveTo>
                    <a:pt x="3" y="348"/>
                  </a:moveTo>
                  <a:lnTo>
                    <a:pt x="3" y="345"/>
                  </a:lnTo>
                  <a:lnTo>
                    <a:pt x="1" y="336"/>
                  </a:lnTo>
                  <a:lnTo>
                    <a:pt x="0" y="321"/>
                  </a:lnTo>
                  <a:lnTo>
                    <a:pt x="0" y="303"/>
                  </a:lnTo>
                  <a:lnTo>
                    <a:pt x="1" y="279"/>
                  </a:lnTo>
                  <a:lnTo>
                    <a:pt x="4" y="254"/>
                  </a:lnTo>
                  <a:lnTo>
                    <a:pt x="10" y="227"/>
                  </a:lnTo>
                  <a:lnTo>
                    <a:pt x="18" y="197"/>
                  </a:lnTo>
                  <a:lnTo>
                    <a:pt x="29" y="168"/>
                  </a:lnTo>
                  <a:lnTo>
                    <a:pt x="46" y="139"/>
                  </a:lnTo>
                  <a:lnTo>
                    <a:pt x="67" y="110"/>
                  </a:lnTo>
                  <a:lnTo>
                    <a:pt x="93" y="83"/>
                  </a:lnTo>
                  <a:lnTo>
                    <a:pt x="126" y="59"/>
                  </a:lnTo>
                  <a:lnTo>
                    <a:pt x="165" y="37"/>
                  </a:lnTo>
                  <a:lnTo>
                    <a:pt x="212" y="20"/>
                  </a:lnTo>
                  <a:lnTo>
                    <a:pt x="266" y="8"/>
                  </a:lnTo>
                  <a:lnTo>
                    <a:pt x="295" y="4"/>
                  </a:lnTo>
                  <a:lnTo>
                    <a:pt x="329" y="2"/>
                  </a:lnTo>
                  <a:lnTo>
                    <a:pt x="368" y="0"/>
                  </a:lnTo>
                  <a:lnTo>
                    <a:pt x="409" y="0"/>
                  </a:lnTo>
                  <a:lnTo>
                    <a:pt x="455" y="0"/>
                  </a:lnTo>
                  <a:lnTo>
                    <a:pt x="501" y="2"/>
                  </a:lnTo>
                  <a:lnTo>
                    <a:pt x="549" y="5"/>
                  </a:lnTo>
                  <a:lnTo>
                    <a:pt x="599" y="8"/>
                  </a:lnTo>
                  <a:lnTo>
                    <a:pt x="648" y="13"/>
                  </a:lnTo>
                  <a:lnTo>
                    <a:pt x="696" y="18"/>
                  </a:lnTo>
                  <a:lnTo>
                    <a:pt x="742" y="25"/>
                  </a:lnTo>
                  <a:lnTo>
                    <a:pt x="786" y="32"/>
                  </a:lnTo>
                  <a:lnTo>
                    <a:pt x="828" y="40"/>
                  </a:lnTo>
                  <a:lnTo>
                    <a:pt x="865" y="49"/>
                  </a:lnTo>
                  <a:lnTo>
                    <a:pt x="897" y="60"/>
                  </a:lnTo>
                  <a:lnTo>
                    <a:pt x="925" y="70"/>
                  </a:lnTo>
                  <a:lnTo>
                    <a:pt x="950" y="83"/>
                  </a:lnTo>
                  <a:lnTo>
                    <a:pt x="976" y="99"/>
                  </a:lnTo>
                  <a:lnTo>
                    <a:pt x="1003" y="118"/>
                  </a:lnTo>
                  <a:lnTo>
                    <a:pt x="1031" y="140"/>
                  </a:lnTo>
                  <a:lnTo>
                    <a:pt x="1058" y="164"/>
                  </a:lnTo>
                  <a:lnTo>
                    <a:pt x="1086" y="189"/>
                  </a:lnTo>
                  <a:lnTo>
                    <a:pt x="1114" y="216"/>
                  </a:lnTo>
                  <a:lnTo>
                    <a:pt x="1140" y="243"/>
                  </a:lnTo>
                  <a:lnTo>
                    <a:pt x="1165" y="271"/>
                  </a:lnTo>
                  <a:lnTo>
                    <a:pt x="1189" y="299"/>
                  </a:lnTo>
                  <a:lnTo>
                    <a:pt x="1211" y="326"/>
                  </a:lnTo>
                  <a:lnTo>
                    <a:pt x="1232" y="351"/>
                  </a:lnTo>
                  <a:lnTo>
                    <a:pt x="1248" y="376"/>
                  </a:lnTo>
                  <a:lnTo>
                    <a:pt x="1264" y="399"/>
                  </a:lnTo>
                  <a:lnTo>
                    <a:pt x="1276" y="419"/>
                  </a:lnTo>
                  <a:lnTo>
                    <a:pt x="1284" y="437"/>
                  </a:lnTo>
                  <a:lnTo>
                    <a:pt x="1287" y="452"/>
                  </a:lnTo>
                  <a:lnTo>
                    <a:pt x="1282" y="468"/>
                  </a:lnTo>
                  <a:lnTo>
                    <a:pt x="1270" y="483"/>
                  </a:lnTo>
                  <a:lnTo>
                    <a:pt x="1254" y="498"/>
                  </a:lnTo>
                  <a:lnTo>
                    <a:pt x="1232" y="513"/>
                  </a:lnTo>
                  <a:lnTo>
                    <a:pt x="1207" y="528"/>
                  </a:lnTo>
                  <a:lnTo>
                    <a:pt x="1178" y="542"/>
                  </a:lnTo>
                  <a:lnTo>
                    <a:pt x="1147" y="557"/>
                  </a:lnTo>
                  <a:lnTo>
                    <a:pt x="1114" y="571"/>
                  </a:lnTo>
                  <a:lnTo>
                    <a:pt x="1082" y="587"/>
                  </a:lnTo>
                  <a:lnTo>
                    <a:pt x="1049" y="601"/>
                  </a:lnTo>
                  <a:lnTo>
                    <a:pt x="1018" y="615"/>
                  </a:lnTo>
                  <a:lnTo>
                    <a:pt x="989" y="630"/>
                  </a:lnTo>
                  <a:lnTo>
                    <a:pt x="964" y="644"/>
                  </a:lnTo>
                  <a:lnTo>
                    <a:pt x="942" y="658"/>
                  </a:lnTo>
                  <a:lnTo>
                    <a:pt x="925" y="674"/>
                  </a:lnTo>
                  <a:lnTo>
                    <a:pt x="908" y="688"/>
                  </a:lnTo>
                  <a:lnTo>
                    <a:pt x="888" y="700"/>
                  </a:lnTo>
                  <a:lnTo>
                    <a:pt x="863" y="710"/>
                  </a:lnTo>
                  <a:lnTo>
                    <a:pt x="835" y="719"/>
                  </a:lnTo>
                  <a:lnTo>
                    <a:pt x="804" y="727"/>
                  </a:lnTo>
                  <a:lnTo>
                    <a:pt x="771" y="733"/>
                  </a:lnTo>
                  <a:lnTo>
                    <a:pt x="736" y="738"/>
                  </a:lnTo>
                  <a:lnTo>
                    <a:pt x="700" y="742"/>
                  </a:lnTo>
                  <a:lnTo>
                    <a:pt x="663" y="744"/>
                  </a:lnTo>
                  <a:lnTo>
                    <a:pt x="624" y="744"/>
                  </a:lnTo>
                  <a:lnTo>
                    <a:pt x="585" y="744"/>
                  </a:lnTo>
                  <a:lnTo>
                    <a:pt x="548" y="742"/>
                  </a:lnTo>
                  <a:lnTo>
                    <a:pt x="509" y="740"/>
                  </a:lnTo>
                  <a:lnTo>
                    <a:pt x="473" y="736"/>
                  </a:lnTo>
                  <a:lnTo>
                    <a:pt x="437" y="731"/>
                  </a:lnTo>
                  <a:lnTo>
                    <a:pt x="404" y="725"/>
                  </a:lnTo>
                  <a:lnTo>
                    <a:pt x="372" y="717"/>
                  </a:lnTo>
                  <a:lnTo>
                    <a:pt x="340" y="706"/>
                  </a:lnTo>
                  <a:lnTo>
                    <a:pt x="308" y="692"/>
                  </a:lnTo>
                  <a:lnTo>
                    <a:pt x="276" y="675"/>
                  </a:lnTo>
                  <a:lnTo>
                    <a:pt x="247" y="654"/>
                  </a:lnTo>
                  <a:lnTo>
                    <a:pt x="216" y="632"/>
                  </a:lnTo>
                  <a:lnTo>
                    <a:pt x="189" y="608"/>
                  </a:lnTo>
                  <a:lnTo>
                    <a:pt x="162" y="582"/>
                  </a:lnTo>
                  <a:lnTo>
                    <a:pt x="136" y="555"/>
                  </a:lnTo>
                  <a:lnTo>
                    <a:pt x="111" y="527"/>
                  </a:lnTo>
                  <a:lnTo>
                    <a:pt x="89" y="497"/>
                  </a:lnTo>
                  <a:lnTo>
                    <a:pt x="68" y="467"/>
                  </a:lnTo>
                  <a:lnTo>
                    <a:pt x="49" y="438"/>
                  </a:lnTo>
                  <a:lnTo>
                    <a:pt x="30" y="407"/>
                  </a:lnTo>
                  <a:lnTo>
                    <a:pt x="15" y="378"/>
                  </a:lnTo>
                  <a:lnTo>
                    <a:pt x="3" y="348"/>
                  </a:lnTo>
                  <a:close/>
                </a:path>
              </a:pathLst>
            </a:custGeom>
            <a:solidFill>
              <a:srgbClr val="C68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442913" y="3007518"/>
              <a:ext cx="261938" cy="684212"/>
            </a:xfrm>
            <a:custGeom>
              <a:avLst/>
              <a:gdLst>
                <a:gd name="T0" fmla="*/ 25 w 494"/>
                <a:gd name="T1" fmla="*/ 1 h 861"/>
                <a:gd name="T2" fmla="*/ 18 w 494"/>
                <a:gd name="T3" fmla="*/ 8 h 861"/>
                <a:gd name="T4" fmla="*/ 9 w 494"/>
                <a:gd name="T5" fmla="*/ 23 h 861"/>
                <a:gd name="T6" fmla="*/ 2 w 494"/>
                <a:gd name="T7" fmla="*/ 46 h 861"/>
                <a:gd name="T8" fmla="*/ 3 w 494"/>
                <a:gd name="T9" fmla="*/ 78 h 861"/>
                <a:gd name="T10" fmla="*/ 17 w 494"/>
                <a:gd name="T11" fmla="*/ 117 h 861"/>
                <a:gd name="T12" fmla="*/ 50 w 494"/>
                <a:gd name="T13" fmla="*/ 166 h 861"/>
                <a:gd name="T14" fmla="*/ 106 w 494"/>
                <a:gd name="T15" fmla="*/ 223 h 861"/>
                <a:gd name="T16" fmla="*/ 185 w 494"/>
                <a:gd name="T17" fmla="*/ 289 h 861"/>
                <a:gd name="T18" fmla="*/ 255 w 494"/>
                <a:gd name="T19" fmla="*/ 358 h 861"/>
                <a:gd name="T20" fmla="*/ 311 w 494"/>
                <a:gd name="T21" fmla="*/ 431 h 861"/>
                <a:gd name="T22" fmla="*/ 354 w 494"/>
                <a:gd name="T23" fmla="*/ 505 h 861"/>
                <a:gd name="T24" fmla="*/ 383 w 494"/>
                <a:gd name="T25" fmla="*/ 582 h 861"/>
                <a:gd name="T26" fmla="*/ 400 w 494"/>
                <a:gd name="T27" fmla="*/ 660 h 861"/>
                <a:gd name="T28" fmla="*/ 405 w 494"/>
                <a:gd name="T29" fmla="*/ 739 h 861"/>
                <a:gd name="T30" fmla="*/ 401 w 494"/>
                <a:gd name="T31" fmla="*/ 821 h 861"/>
                <a:gd name="T32" fmla="*/ 397 w 494"/>
                <a:gd name="T33" fmla="*/ 857 h 861"/>
                <a:gd name="T34" fmla="*/ 415 w 494"/>
                <a:gd name="T35" fmla="*/ 827 h 861"/>
                <a:gd name="T36" fmla="*/ 443 w 494"/>
                <a:gd name="T37" fmla="*/ 771 h 861"/>
                <a:gd name="T38" fmla="*/ 472 w 494"/>
                <a:gd name="T39" fmla="*/ 692 h 861"/>
                <a:gd name="T40" fmla="*/ 490 w 494"/>
                <a:gd name="T41" fmla="*/ 596 h 861"/>
                <a:gd name="T42" fmla="*/ 491 w 494"/>
                <a:gd name="T43" fmla="*/ 484 h 861"/>
                <a:gd name="T44" fmla="*/ 465 w 494"/>
                <a:gd name="T45" fmla="*/ 364 h 861"/>
                <a:gd name="T46" fmla="*/ 401 w 494"/>
                <a:gd name="T47" fmla="*/ 237 h 861"/>
                <a:gd name="T48" fmla="*/ 350 w 494"/>
                <a:gd name="T49" fmla="*/ 173 h 861"/>
                <a:gd name="T50" fmla="*/ 330 w 494"/>
                <a:gd name="T51" fmla="*/ 170 h 861"/>
                <a:gd name="T52" fmla="*/ 296 w 494"/>
                <a:gd name="T53" fmla="*/ 163 h 861"/>
                <a:gd name="T54" fmla="*/ 250 w 494"/>
                <a:gd name="T55" fmla="*/ 150 h 861"/>
                <a:gd name="T56" fmla="*/ 199 w 494"/>
                <a:gd name="T57" fmla="*/ 131 h 861"/>
                <a:gd name="T58" fmla="*/ 144 w 494"/>
                <a:gd name="T59" fmla="*/ 105 h 861"/>
                <a:gd name="T60" fmla="*/ 92 w 494"/>
                <a:gd name="T61" fmla="*/ 71 h 861"/>
                <a:gd name="T62" fmla="*/ 46 w 494"/>
                <a:gd name="T63" fmla="*/ 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4" h="861">
                  <a:moveTo>
                    <a:pt x="27" y="0"/>
                  </a:moveTo>
                  <a:lnTo>
                    <a:pt x="25" y="1"/>
                  </a:lnTo>
                  <a:lnTo>
                    <a:pt x="22" y="4"/>
                  </a:lnTo>
                  <a:lnTo>
                    <a:pt x="18" y="8"/>
                  </a:lnTo>
                  <a:lnTo>
                    <a:pt x="13" y="15"/>
                  </a:lnTo>
                  <a:lnTo>
                    <a:pt x="9" y="23"/>
                  </a:lnTo>
                  <a:lnTo>
                    <a:pt x="4" y="34"/>
                  </a:lnTo>
                  <a:lnTo>
                    <a:pt x="2" y="46"/>
                  </a:lnTo>
                  <a:lnTo>
                    <a:pt x="0" y="61"/>
                  </a:lnTo>
                  <a:lnTo>
                    <a:pt x="3" y="78"/>
                  </a:lnTo>
                  <a:lnTo>
                    <a:pt x="7" y="96"/>
                  </a:lnTo>
                  <a:lnTo>
                    <a:pt x="17" y="117"/>
                  </a:lnTo>
                  <a:lnTo>
                    <a:pt x="31" y="141"/>
                  </a:lnTo>
                  <a:lnTo>
                    <a:pt x="50" y="166"/>
                  </a:lnTo>
                  <a:lnTo>
                    <a:pt x="75" y="193"/>
                  </a:lnTo>
                  <a:lnTo>
                    <a:pt x="106" y="223"/>
                  </a:lnTo>
                  <a:lnTo>
                    <a:pt x="144" y="255"/>
                  </a:lnTo>
                  <a:lnTo>
                    <a:pt x="185" y="289"/>
                  </a:lnTo>
                  <a:lnTo>
                    <a:pt x="222" y="323"/>
                  </a:lnTo>
                  <a:lnTo>
                    <a:pt x="255" y="358"/>
                  </a:lnTo>
                  <a:lnTo>
                    <a:pt x="285" y="395"/>
                  </a:lnTo>
                  <a:lnTo>
                    <a:pt x="311" y="431"/>
                  </a:lnTo>
                  <a:lnTo>
                    <a:pt x="333" y="468"/>
                  </a:lnTo>
                  <a:lnTo>
                    <a:pt x="354" y="505"/>
                  </a:lnTo>
                  <a:lnTo>
                    <a:pt x="369" y="544"/>
                  </a:lnTo>
                  <a:lnTo>
                    <a:pt x="383" y="582"/>
                  </a:lnTo>
                  <a:lnTo>
                    <a:pt x="393" y="621"/>
                  </a:lnTo>
                  <a:lnTo>
                    <a:pt x="400" y="660"/>
                  </a:lnTo>
                  <a:lnTo>
                    <a:pt x="404" y="700"/>
                  </a:lnTo>
                  <a:lnTo>
                    <a:pt x="405" y="739"/>
                  </a:lnTo>
                  <a:lnTo>
                    <a:pt x="405" y="780"/>
                  </a:lnTo>
                  <a:lnTo>
                    <a:pt x="401" y="821"/>
                  </a:lnTo>
                  <a:lnTo>
                    <a:pt x="394" y="861"/>
                  </a:lnTo>
                  <a:lnTo>
                    <a:pt x="397" y="857"/>
                  </a:lnTo>
                  <a:lnTo>
                    <a:pt x="404" y="846"/>
                  </a:lnTo>
                  <a:lnTo>
                    <a:pt x="415" y="827"/>
                  </a:lnTo>
                  <a:lnTo>
                    <a:pt x="429" y="801"/>
                  </a:lnTo>
                  <a:lnTo>
                    <a:pt x="443" y="771"/>
                  </a:lnTo>
                  <a:lnTo>
                    <a:pt x="458" y="733"/>
                  </a:lnTo>
                  <a:lnTo>
                    <a:pt x="472" y="692"/>
                  </a:lnTo>
                  <a:lnTo>
                    <a:pt x="483" y="645"/>
                  </a:lnTo>
                  <a:lnTo>
                    <a:pt x="490" y="596"/>
                  </a:lnTo>
                  <a:lnTo>
                    <a:pt x="494" y="541"/>
                  </a:lnTo>
                  <a:lnTo>
                    <a:pt x="491" y="484"/>
                  </a:lnTo>
                  <a:lnTo>
                    <a:pt x="481" y="425"/>
                  </a:lnTo>
                  <a:lnTo>
                    <a:pt x="465" y="364"/>
                  </a:lnTo>
                  <a:lnTo>
                    <a:pt x="438" y="301"/>
                  </a:lnTo>
                  <a:lnTo>
                    <a:pt x="401" y="237"/>
                  </a:lnTo>
                  <a:lnTo>
                    <a:pt x="352" y="173"/>
                  </a:lnTo>
                  <a:lnTo>
                    <a:pt x="350" y="173"/>
                  </a:lnTo>
                  <a:lnTo>
                    <a:pt x="343" y="172"/>
                  </a:lnTo>
                  <a:lnTo>
                    <a:pt x="330" y="170"/>
                  </a:lnTo>
                  <a:lnTo>
                    <a:pt x="315" y="167"/>
                  </a:lnTo>
                  <a:lnTo>
                    <a:pt x="296" y="163"/>
                  </a:lnTo>
                  <a:lnTo>
                    <a:pt x="275" y="157"/>
                  </a:lnTo>
                  <a:lnTo>
                    <a:pt x="250" y="150"/>
                  </a:lnTo>
                  <a:lnTo>
                    <a:pt x="225" y="142"/>
                  </a:lnTo>
                  <a:lnTo>
                    <a:pt x="199" y="131"/>
                  </a:lnTo>
                  <a:lnTo>
                    <a:pt x="171" y="119"/>
                  </a:lnTo>
                  <a:lnTo>
                    <a:pt x="144" y="105"/>
                  </a:lnTo>
                  <a:lnTo>
                    <a:pt x="117" y="89"/>
                  </a:lnTo>
                  <a:lnTo>
                    <a:pt x="92" y="71"/>
                  </a:lnTo>
                  <a:lnTo>
                    <a:pt x="68" y="49"/>
                  </a:lnTo>
                  <a:lnTo>
                    <a:pt x="46" y="2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p:nvSpPr>
          <p:spPr bwMode="auto">
            <a:xfrm>
              <a:off x="460375" y="2726531"/>
              <a:ext cx="284163" cy="449262"/>
            </a:xfrm>
            <a:custGeom>
              <a:avLst/>
              <a:gdLst>
                <a:gd name="T0" fmla="*/ 144 w 537"/>
                <a:gd name="T1" fmla="*/ 565 h 565"/>
                <a:gd name="T2" fmla="*/ 139 w 537"/>
                <a:gd name="T3" fmla="*/ 563 h 565"/>
                <a:gd name="T4" fmla="*/ 124 w 537"/>
                <a:gd name="T5" fmla="*/ 557 h 565"/>
                <a:gd name="T6" fmla="*/ 103 w 537"/>
                <a:gd name="T7" fmla="*/ 545 h 565"/>
                <a:gd name="T8" fmla="*/ 78 w 537"/>
                <a:gd name="T9" fmla="*/ 529 h 565"/>
                <a:gd name="T10" fmla="*/ 53 w 537"/>
                <a:gd name="T11" fmla="*/ 507 h 565"/>
                <a:gd name="T12" fmla="*/ 29 w 537"/>
                <a:gd name="T13" fmla="*/ 478 h 565"/>
                <a:gd name="T14" fmla="*/ 11 w 537"/>
                <a:gd name="T15" fmla="*/ 444 h 565"/>
                <a:gd name="T16" fmla="*/ 1 w 537"/>
                <a:gd name="T17" fmla="*/ 402 h 565"/>
                <a:gd name="T18" fmla="*/ 0 w 537"/>
                <a:gd name="T19" fmla="*/ 354 h 565"/>
                <a:gd name="T20" fmla="*/ 4 w 537"/>
                <a:gd name="T21" fmla="*/ 299 h 565"/>
                <a:gd name="T22" fmla="*/ 14 w 537"/>
                <a:gd name="T23" fmla="*/ 242 h 565"/>
                <a:gd name="T24" fmla="*/ 32 w 537"/>
                <a:gd name="T25" fmla="*/ 185 h 565"/>
                <a:gd name="T26" fmla="*/ 54 w 537"/>
                <a:gd name="T27" fmla="*/ 132 h 565"/>
                <a:gd name="T28" fmla="*/ 83 w 537"/>
                <a:gd name="T29" fmla="*/ 85 h 565"/>
                <a:gd name="T30" fmla="*/ 119 w 537"/>
                <a:gd name="T31" fmla="*/ 47 h 565"/>
                <a:gd name="T32" fmla="*/ 161 w 537"/>
                <a:gd name="T33" fmla="*/ 21 h 565"/>
                <a:gd name="T34" fmla="*/ 186 w 537"/>
                <a:gd name="T35" fmla="*/ 13 h 565"/>
                <a:gd name="T36" fmla="*/ 216 w 537"/>
                <a:gd name="T37" fmla="*/ 6 h 565"/>
                <a:gd name="T38" fmla="*/ 250 w 537"/>
                <a:gd name="T39" fmla="*/ 2 h 565"/>
                <a:gd name="T40" fmla="*/ 287 w 537"/>
                <a:gd name="T41" fmla="*/ 0 h 565"/>
                <a:gd name="T42" fmla="*/ 325 w 537"/>
                <a:gd name="T43" fmla="*/ 1 h 565"/>
                <a:gd name="T44" fmla="*/ 363 w 537"/>
                <a:gd name="T45" fmla="*/ 5 h 565"/>
                <a:gd name="T46" fmla="*/ 401 w 537"/>
                <a:gd name="T47" fmla="*/ 12 h 565"/>
                <a:gd name="T48" fmla="*/ 436 w 537"/>
                <a:gd name="T49" fmla="*/ 23 h 565"/>
                <a:gd name="T50" fmla="*/ 468 w 537"/>
                <a:gd name="T51" fmla="*/ 38 h 565"/>
                <a:gd name="T52" fmla="*/ 495 w 537"/>
                <a:gd name="T53" fmla="*/ 57 h 565"/>
                <a:gd name="T54" fmla="*/ 516 w 537"/>
                <a:gd name="T55" fmla="*/ 80 h 565"/>
                <a:gd name="T56" fmla="*/ 531 w 537"/>
                <a:gd name="T57" fmla="*/ 107 h 565"/>
                <a:gd name="T58" fmla="*/ 537 w 537"/>
                <a:gd name="T59" fmla="*/ 141 h 565"/>
                <a:gd name="T60" fmla="*/ 534 w 537"/>
                <a:gd name="T61" fmla="*/ 178 h 565"/>
                <a:gd name="T62" fmla="*/ 520 w 537"/>
                <a:gd name="T63" fmla="*/ 222 h 565"/>
                <a:gd name="T64" fmla="*/ 494 w 537"/>
                <a:gd name="T65" fmla="*/ 272 h 565"/>
                <a:gd name="T66" fmla="*/ 474 w 537"/>
                <a:gd name="T67" fmla="*/ 303 h 565"/>
                <a:gd name="T68" fmla="*/ 454 w 537"/>
                <a:gd name="T69" fmla="*/ 332 h 565"/>
                <a:gd name="T70" fmla="*/ 431 w 537"/>
                <a:gd name="T71" fmla="*/ 362 h 565"/>
                <a:gd name="T72" fmla="*/ 409 w 537"/>
                <a:gd name="T73" fmla="*/ 389 h 565"/>
                <a:gd name="T74" fmla="*/ 387 w 537"/>
                <a:gd name="T75" fmla="*/ 416 h 565"/>
                <a:gd name="T76" fmla="*/ 363 w 537"/>
                <a:gd name="T77" fmla="*/ 440 h 565"/>
                <a:gd name="T78" fmla="*/ 340 w 537"/>
                <a:gd name="T79" fmla="*/ 463 h 565"/>
                <a:gd name="T80" fmla="*/ 318 w 537"/>
                <a:gd name="T81" fmla="*/ 484 h 565"/>
                <a:gd name="T82" fmla="*/ 294 w 537"/>
                <a:gd name="T83" fmla="*/ 504 h 565"/>
                <a:gd name="T84" fmla="*/ 271 w 537"/>
                <a:gd name="T85" fmla="*/ 520 h 565"/>
                <a:gd name="T86" fmla="*/ 248 w 537"/>
                <a:gd name="T87" fmla="*/ 535 h 565"/>
                <a:gd name="T88" fmla="*/ 226 w 537"/>
                <a:gd name="T89" fmla="*/ 546 h 565"/>
                <a:gd name="T90" fmla="*/ 204 w 537"/>
                <a:gd name="T91" fmla="*/ 555 h 565"/>
                <a:gd name="T92" fmla="*/ 183 w 537"/>
                <a:gd name="T93" fmla="*/ 562 h 565"/>
                <a:gd name="T94" fmla="*/ 164 w 537"/>
                <a:gd name="T95" fmla="*/ 565 h 565"/>
                <a:gd name="T96" fmla="*/ 144 w 537"/>
                <a:gd name="T97"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565">
                  <a:moveTo>
                    <a:pt x="144" y="565"/>
                  </a:moveTo>
                  <a:lnTo>
                    <a:pt x="139" y="563"/>
                  </a:lnTo>
                  <a:lnTo>
                    <a:pt x="124" y="557"/>
                  </a:lnTo>
                  <a:lnTo>
                    <a:pt x="103" y="545"/>
                  </a:lnTo>
                  <a:lnTo>
                    <a:pt x="78" y="529"/>
                  </a:lnTo>
                  <a:lnTo>
                    <a:pt x="53" y="507"/>
                  </a:lnTo>
                  <a:lnTo>
                    <a:pt x="29" y="478"/>
                  </a:lnTo>
                  <a:lnTo>
                    <a:pt x="11" y="444"/>
                  </a:lnTo>
                  <a:lnTo>
                    <a:pt x="1" y="402"/>
                  </a:lnTo>
                  <a:lnTo>
                    <a:pt x="0" y="354"/>
                  </a:lnTo>
                  <a:lnTo>
                    <a:pt x="4" y="299"/>
                  </a:lnTo>
                  <a:lnTo>
                    <a:pt x="14" y="242"/>
                  </a:lnTo>
                  <a:lnTo>
                    <a:pt x="32" y="185"/>
                  </a:lnTo>
                  <a:lnTo>
                    <a:pt x="54" y="132"/>
                  </a:lnTo>
                  <a:lnTo>
                    <a:pt x="83" y="85"/>
                  </a:lnTo>
                  <a:lnTo>
                    <a:pt x="119" y="47"/>
                  </a:lnTo>
                  <a:lnTo>
                    <a:pt x="161" y="21"/>
                  </a:lnTo>
                  <a:lnTo>
                    <a:pt x="186" y="13"/>
                  </a:lnTo>
                  <a:lnTo>
                    <a:pt x="216" y="6"/>
                  </a:lnTo>
                  <a:lnTo>
                    <a:pt x="250" y="2"/>
                  </a:lnTo>
                  <a:lnTo>
                    <a:pt x="287" y="0"/>
                  </a:lnTo>
                  <a:lnTo>
                    <a:pt x="325" y="1"/>
                  </a:lnTo>
                  <a:lnTo>
                    <a:pt x="363" y="5"/>
                  </a:lnTo>
                  <a:lnTo>
                    <a:pt x="401" y="12"/>
                  </a:lnTo>
                  <a:lnTo>
                    <a:pt x="436" y="23"/>
                  </a:lnTo>
                  <a:lnTo>
                    <a:pt x="468" y="38"/>
                  </a:lnTo>
                  <a:lnTo>
                    <a:pt x="495" y="57"/>
                  </a:lnTo>
                  <a:lnTo>
                    <a:pt x="516" y="80"/>
                  </a:lnTo>
                  <a:lnTo>
                    <a:pt x="531" y="107"/>
                  </a:lnTo>
                  <a:lnTo>
                    <a:pt x="537" y="141"/>
                  </a:lnTo>
                  <a:lnTo>
                    <a:pt x="534" y="178"/>
                  </a:lnTo>
                  <a:lnTo>
                    <a:pt x="520" y="222"/>
                  </a:lnTo>
                  <a:lnTo>
                    <a:pt x="494" y="272"/>
                  </a:lnTo>
                  <a:lnTo>
                    <a:pt x="474" y="303"/>
                  </a:lnTo>
                  <a:lnTo>
                    <a:pt x="454" y="332"/>
                  </a:lnTo>
                  <a:lnTo>
                    <a:pt x="431" y="362"/>
                  </a:lnTo>
                  <a:lnTo>
                    <a:pt x="409" y="389"/>
                  </a:lnTo>
                  <a:lnTo>
                    <a:pt x="387" y="416"/>
                  </a:lnTo>
                  <a:lnTo>
                    <a:pt x="363" y="440"/>
                  </a:lnTo>
                  <a:lnTo>
                    <a:pt x="340" y="463"/>
                  </a:lnTo>
                  <a:lnTo>
                    <a:pt x="318" y="484"/>
                  </a:lnTo>
                  <a:lnTo>
                    <a:pt x="294" y="504"/>
                  </a:lnTo>
                  <a:lnTo>
                    <a:pt x="271" y="520"/>
                  </a:lnTo>
                  <a:lnTo>
                    <a:pt x="248" y="535"/>
                  </a:lnTo>
                  <a:lnTo>
                    <a:pt x="226" y="546"/>
                  </a:lnTo>
                  <a:lnTo>
                    <a:pt x="204" y="555"/>
                  </a:lnTo>
                  <a:lnTo>
                    <a:pt x="183" y="562"/>
                  </a:lnTo>
                  <a:lnTo>
                    <a:pt x="164" y="565"/>
                  </a:lnTo>
                  <a:lnTo>
                    <a:pt x="144" y="5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5"/>
            <p:cNvSpPr>
              <a:spLocks/>
            </p:cNvSpPr>
            <p:nvPr/>
          </p:nvSpPr>
          <p:spPr bwMode="auto">
            <a:xfrm>
              <a:off x="466725" y="2739231"/>
              <a:ext cx="266700" cy="425450"/>
            </a:xfrm>
            <a:custGeom>
              <a:avLst/>
              <a:gdLst>
                <a:gd name="T0" fmla="*/ 153 w 504"/>
                <a:gd name="T1" fmla="*/ 19 h 536"/>
                <a:gd name="T2" fmla="*/ 176 w 504"/>
                <a:gd name="T3" fmla="*/ 11 h 536"/>
                <a:gd name="T4" fmla="*/ 204 w 504"/>
                <a:gd name="T5" fmla="*/ 5 h 536"/>
                <a:gd name="T6" fmla="*/ 236 w 504"/>
                <a:gd name="T7" fmla="*/ 1 h 536"/>
                <a:gd name="T8" fmla="*/ 271 w 504"/>
                <a:gd name="T9" fmla="*/ 0 h 536"/>
                <a:gd name="T10" fmla="*/ 305 w 504"/>
                <a:gd name="T11" fmla="*/ 1 h 536"/>
                <a:gd name="T12" fmla="*/ 341 w 504"/>
                <a:gd name="T13" fmla="*/ 6 h 536"/>
                <a:gd name="T14" fmla="*/ 376 w 504"/>
                <a:gd name="T15" fmla="*/ 13 h 536"/>
                <a:gd name="T16" fmla="*/ 408 w 504"/>
                <a:gd name="T17" fmla="*/ 24 h 536"/>
                <a:gd name="T18" fmla="*/ 437 w 504"/>
                <a:gd name="T19" fmla="*/ 38 h 536"/>
                <a:gd name="T20" fmla="*/ 463 w 504"/>
                <a:gd name="T21" fmla="*/ 56 h 536"/>
                <a:gd name="T22" fmla="*/ 483 w 504"/>
                <a:gd name="T23" fmla="*/ 78 h 536"/>
                <a:gd name="T24" fmla="*/ 497 w 504"/>
                <a:gd name="T25" fmla="*/ 104 h 536"/>
                <a:gd name="T26" fmla="*/ 504 w 504"/>
                <a:gd name="T27" fmla="*/ 134 h 536"/>
                <a:gd name="T28" fmla="*/ 501 w 504"/>
                <a:gd name="T29" fmla="*/ 169 h 536"/>
                <a:gd name="T30" fmla="*/ 490 w 504"/>
                <a:gd name="T31" fmla="*/ 210 h 536"/>
                <a:gd name="T32" fmla="*/ 468 w 504"/>
                <a:gd name="T33" fmla="*/ 255 h 536"/>
                <a:gd name="T34" fmla="*/ 450 w 504"/>
                <a:gd name="T35" fmla="*/ 284 h 536"/>
                <a:gd name="T36" fmla="*/ 430 w 504"/>
                <a:gd name="T37" fmla="*/ 313 h 536"/>
                <a:gd name="T38" fmla="*/ 411 w 504"/>
                <a:gd name="T39" fmla="*/ 341 h 536"/>
                <a:gd name="T40" fmla="*/ 390 w 504"/>
                <a:gd name="T41" fmla="*/ 367 h 536"/>
                <a:gd name="T42" fmla="*/ 368 w 504"/>
                <a:gd name="T43" fmla="*/ 392 h 536"/>
                <a:gd name="T44" fmla="*/ 347 w 504"/>
                <a:gd name="T45" fmla="*/ 417 h 536"/>
                <a:gd name="T46" fmla="*/ 325 w 504"/>
                <a:gd name="T47" fmla="*/ 438 h 536"/>
                <a:gd name="T48" fmla="*/ 303 w 504"/>
                <a:gd name="T49" fmla="*/ 458 h 536"/>
                <a:gd name="T50" fmla="*/ 280 w 504"/>
                <a:gd name="T51" fmla="*/ 477 h 536"/>
                <a:gd name="T52" fmla="*/ 258 w 504"/>
                <a:gd name="T53" fmla="*/ 493 h 536"/>
                <a:gd name="T54" fmla="*/ 236 w 504"/>
                <a:gd name="T55" fmla="*/ 507 h 536"/>
                <a:gd name="T56" fmla="*/ 215 w 504"/>
                <a:gd name="T57" fmla="*/ 518 h 536"/>
                <a:gd name="T58" fmla="*/ 194 w 504"/>
                <a:gd name="T59" fmla="*/ 527 h 536"/>
                <a:gd name="T60" fmla="*/ 174 w 504"/>
                <a:gd name="T61" fmla="*/ 533 h 536"/>
                <a:gd name="T62" fmla="*/ 156 w 504"/>
                <a:gd name="T63" fmla="*/ 536 h 536"/>
                <a:gd name="T64" fmla="*/ 138 w 504"/>
                <a:gd name="T65" fmla="*/ 536 h 536"/>
                <a:gd name="T66" fmla="*/ 132 w 504"/>
                <a:gd name="T67" fmla="*/ 534 h 536"/>
                <a:gd name="T68" fmla="*/ 118 w 504"/>
                <a:gd name="T69" fmla="*/ 528 h 536"/>
                <a:gd name="T70" fmla="*/ 97 w 504"/>
                <a:gd name="T71" fmla="*/ 517 h 536"/>
                <a:gd name="T72" fmla="*/ 74 w 504"/>
                <a:gd name="T73" fmla="*/ 502 h 536"/>
                <a:gd name="T74" fmla="*/ 50 w 504"/>
                <a:gd name="T75" fmla="*/ 481 h 536"/>
                <a:gd name="T76" fmla="*/ 28 w 504"/>
                <a:gd name="T77" fmla="*/ 454 h 536"/>
                <a:gd name="T78" fmla="*/ 11 w 504"/>
                <a:gd name="T79" fmla="*/ 421 h 536"/>
                <a:gd name="T80" fmla="*/ 2 w 504"/>
                <a:gd name="T81" fmla="*/ 381 h 536"/>
                <a:gd name="T82" fmla="*/ 0 w 504"/>
                <a:gd name="T83" fmla="*/ 335 h 536"/>
                <a:gd name="T84" fmla="*/ 4 w 504"/>
                <a:gd name="T85" fmla="*/ 283 h 536"/>
                <a:gd name="T86" fmla="*/ 14 w 504"/>
                <a:gd name="T87" fmla="*/ 228 h 536"/>
                <a:gd name="T88" fmla="*/ 31 w 504"/>
                <a:gd name="T89" fmla="*/ 175 h 536"/>
                <a:gd name="T90" fmla="*/ 53 w 504"/>
                <a:gd name="T91" fmla="*/ 125 h 536"/>
                <a:gd name="T92" fmla="*/ 81 w 504"/>
                <a:gd name="T93" fmla="*/ 80 h 536"/>
                <a:gd name="T94" fmla="*/ 114 w 504"/>
                <a:gd name="T95" fmla="*/ 44 h 536"/>
                <a:gd name="T96" fmla="*/ 153 w 504"/>
                <a:gd name="T97" fmla="*/ 1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536">
                  <a:moveTo>
                    <a:pt x="153" y="19"/>
                  </a:moveTo>
                  <a:lnTo>
                    <a:pt x="176" y="11"/>
                  </a:lnTo>
                  <a:lnTo>
                    <a:pt x="204" y="5"/>
                  </a:lnTo>
                  <a:lnTo>
                    <a:pt x="236" y="1"/>
                  </a:lnTo>
                  <a:lnTo>
                    <a:pt x="271" y="0"/>
                  </a:lnTo>
                  <a:lnTo>
                    <a:pt x="305" y="1"/>
                  </a:lnTo>
                  <a:lnTo>
                    <a:pt x="341" y="6"/>
                  </a:lnTo>
                  <a:lnTo>
                    <a:pt x="376" y="13"/>
                  </a:lnTo>
                  <a:lnTo>
                    <a:pt x="408" y="24"/>
                  </a:lnTo>
                  <a:lnTo>
                    <a:pt x="437" y="38"/>
                  </a:lnTo>
                  <a:lnTo>
                    <a:pt x="463" y="56"/>
                  </a:lnTo>
                  <a:lnTo>
                    <a:pt x="483" y="78"/>
                  </a:lnTo>
                  <a:lnTo>
                    <a:pt x="497" y="104"/>
                  </a:lnTo>
                  <a:lnTo>
                    <a:pt x="504" y="134"/>
                  </a:lnTo>
                  <a:lnTo>
                    <a:pt x="501" y="169"/>
                  </a:lnTo>
                  <a:lnTo>
                    <a:pt x="490" y="210"/>
                  </a:lnTo>
                  <a:lnTo>
                    <a:pt x="468" y="255"/>
                  </a:lnTo>
                  <a:lnTo>
                    <a:pt x="450" y="284"/>
                  </a:lnTo>
                  <a:lnTo>
                    <a:pt x="430" y="313"/>
                  </a:lnTo>
                  <a:lnTo>
                    <a:pt x="411" y="341"/>
                  </a:lnTo>
                  <a:lnTo>
                    <a:pt x="390" y="367"/>
                  </a:lnTo>
                  <a:lnTo>
                    <a:pt x="368" y="392"/>
                  </a:lnTo>
                  <a:lnTo>
                    <a:pt x="347" y="417"/>
                  </a:lnTo>
                  <a:lnTo>
                    <a:pt x="325" y="438"/>
                  </a:lnTo>
                  <a:lnTo>
                    <a:pt x="303" y="458"/>
                  </a:lnTo>
                  <a:lnTo>
                    <a:pt x="280" y="477"/>
                  </a:lnTo>
                  <a:lnTo>
                    <a:pt x="258" y="493"/>
                  </a:lnTo>
                  <a:lnTo>
                    <a:pt x="236" y="507"/>
                  </a:lnTo>
                  <a:lnTo>
                    <a:pt x="215" y="518"/>
                  </a:lnTo>
                  <a:lnTo>
                    <a:pt x="194" y="527"/>
                  </a:lnTo>
                  <a:lnTo>
                    <a:pt x="174" y="533"/>
                  </a:lnTo>
                  <a:lnTo>
                    <a:pt x="156" y="536"/>
                  </a:lnTo>
                  <a:lnTo>
                    <a:pt x="138" y="536"/>
                  </a:lnTo>
                  <a:lnTo>
                    <a:pt x="132" y="534"/>
                  </a:lnTo>
                  <a:lnTo>
                    <a:pt x="118" y="528"/>
                  </a:lnTo>
                  <a:lnTo>
                    <a:pt x="97" y="517"/>
                  </a:lnTo>
                  <a:lnTo>
                    <a:pt x="74" y="502"/>
                  </a:lnTo>
                  <a:lnTo>
                    <a:pt x="50" y="481"/>
                  </a:lnTo>
                  <a:lnTo>
                    <a:pt x="28" y="454"/>
                  </a:lnTo>
                  <a:lnTo>
                    <a:pt x="11" y="421"/>
                  </a:lnTo>
                  <a:lnTo>
                    <a:pt x="2" y="381"/>
                  </a:lnTo>
                  <a:lnTo>
                    <a:pt x="0" y="335"/>
                  </a:lnTo>
                  <a:lnTo>
                    <a:pt x="4" y="283"/>
                  </a:lnTo>
                  <a:lnTo>
                    <a:pt x="14" y="228"/>
                  </a:lnTo>
                  <a:lnTo>
                    <a:pt x="31" y="175"/>
                  </a:lnTo>
                  <a:lnTo>
                    <a:pt x="53" y="125"/>
                  </a:lnTo>
                  <a:lnTo>
                    <a:pt x="81" y="80"/>
                  </a:lnTo>
                  <a:lnTo>
                    <a:pt x="114" y="44"/>
                  </a:lnTo>
                  <a:lnTo>
                    <a:pt x="153" y="19"/>
                  </a:lnTo>
                  <a:close/>
                </a:path>
              </a:pathLst>
            </a:custGeom>
            <a:solidFill>
              <a:srgbClr val="F2E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
            <p:cNvSpPr>
              <a:spLocks/>
            </p:cNvSpPr>
            <p:nvPr/>
          </p:nvSpPr>
          <p:spPr bwMode="auto">
            <a:xfrm>
              <a:off x="473075" y="2751931"/>
              <a:ext cx="247650" cy="403225"/>
            </a:xfrm>
            <a:custGeom>
              <a:avLst/>
              <a:gdLst>
                <a:gd name="T0" fmla="*/ 144 w 468"/>
                <a:gd name="T1" fmla="*/ 18 h 507"/>
                <a:gd name="T2" fmla="*/ 166 w 468"/>
                <a:gd name="T3" fmla="*/ 11 h 507"/>
                <a:gd name="T4" fmla="*/ 192 w 468"/>
                <a:gd name="T5" fmla="*/ 4 h 507"/>
                <a:gd name="T6" fmla="*/ 222 w 468"/>
                <a:gd name="T7" fmla="*/ 1 h 507"/>
                <a:gd name="T8" fmla="*/ 253 w 468"/>
                <a:gd name="T9" fmla="*/ 0 h 507"/>
                <a:gd name="T10" fmla="*/ 285 w 468"/>
                <a:gd name="T11" fmla="*/ 2 h 507"/>
                <a:gd name="T12" fmla="*/ 317 w 468"/>
                <a:gd name="T13" fmla="*/ 7 h 507"/>
                <a:gd name="T14" fmla="*/ 349 w 468"/>
                <a:gd name="T15" fmla="*/ 14 h 507"/>
                <a:gd name="T16" fmla="*/ 380 w 468"/>
                <a:gd name="T17" fmla="*/ 25 h 507"/>
                <a:gd name="T18" fmla="*/ 406 w 468"/>
                <a:gd name="T19" fmla="*/ 38 h 507"/>
                <a:gd name="T20" fmla="*/ 430 w 468"/>
                <a:gd name="T21" fmla="*/ 55 h 507"/>
                <a:gd name="T22" fmla="*/ 448 w 468"/>
                <a:gd name="T23" fmla="*/ 75 h 507"/>
                <a:gd name="T24" fmla="*/ 462 w 468"/>
                <a:gd name="T25" fmla="*/ 100 h 507"/>
                <a:gd name="T26" fmla="*/ 468 w 468"/>
                <a:gd name="T27" fmla="*/ 128 h 507"/>
                <a:gd name="T28" fmla="*/ 467 w 468"/>
                <a:gd name="T29" fmla="*/ 160 h 507"/>
                <a:gd name="T30" fmla="*/ 457 w 468"/>
                <a:gd name="T31" fmla="*/ 196 h 507"/>
                <a:gd name="T32" fmla="*/ 439 w 468"/>
                <a:gd name="T33" fmla="*/ 237 h 507"/>
                <a:gd name="T34" fmla="*/ 423 w 468"/>
                <a:gd name="T35" fmla="*/ 265 h 507"/>
                <a:gd name="T36" fmla="*/ 405 w 468"/>
                <a:gd name="T37" fmla="*/ 292 h 507"/>
                <a:gd name="T38" fmla="*/ 387 w 468"/>
                <a:gd name="T39" fmla="*/ 319 h 507"/>
                <a:gd name="T40" fmla="*/ 367 w 468"/>
                <a:gd name="T41" fmla="*/ 344 h 507"/>
                <a:gd name="T42" fmla="*/ 348 w 468"/>
                <a:gd name="T43" fmla="*/ 368 h 507"/>
                <a:gd name="T44" fmla="*/ 327 w 468"/>
                <a:gd name="T45" fmla="*/ 392 h 507"/>
                <a:gd name="T46" fmla="*/ 306 w 468"/>
                <a:gd name="T47" fmla="*/ 413 h 507"/>
                <a:gd name="T48" fmla="*/ 285 w 468"/>
                <a:gd name="T49" fmla="*/ 432 h 507"/>
                <a:gd name="T50" fmla="*/ 265 w 468"/>
                <a:gd name="T51" fmla="*/ 449 h 507"/>
                <a:gd name="T52" fmla="*/ 242 w 468"/>
                <a:gd name="T53" fmla="*/ 465 h 507"/>
                <a:gd name="T54" fmla="*/ 223 w 468"/>
                <a:gd name="T55" fmla="*/ 479 h 507"/>
                <a:gd name="T56" fmla="*/ 202 w 468"/>
                <a:gd name="T57" fmla="*/ 489 h 507"/>
                <a:gd name="T58" fmla="*/ 183 w 468"/>
                <a:gd name="T59" fmla="*/ 498 h 507"/>
                <a:gd name="T60" fmla="*/ 163 w 468"/>
                <a:gd name="T61" fmla="*/ 504 h 507"/>
                <a:gd name="T62" fmla="*/ 145 w 468"/>
                <a:gd name="T63" fmla="*/ 507 h 507"/>
                <a:gd name="T64" fmla="*/ 129 w 468"/>
                <a:gd name="T65" fmla="*/ 507 h 507"/>
                <a:gd name="T66" fmla="*/ 123 w 468"/>
                <a:gd name="T67" fmla="*/ 505 h 507"/>
                <a:gd name="T68" fmla="*/ 111 w 468"/>
                <a:gd name="T69" fmla="*/ 499 h 507"/>
                <a:gd name="T70" fmla="*/ 91 w 468"/>
                <a:gd name="T71" fmla="*/ 489 h 507"/>
                <a:gd name="T72" fmla="*/ 69 w 468"/>
                <a:gd name="T73" fmla="*/ 475 h 507"/>
                <a:gd name="T74" fmla="*/ 47 w 468"/>
                <a:gd name="T75" fmla="*/ 454 h 507"/>
                <a:gd name="T76" fmla="*/ 26 w 468"/>
                <a:gd name="T77" fmla="*/ 429 h 507"/>
                <a:gd name="T78" fmla="*/ 9 w 468"/>
                <a:gd name="T79" fmla="*/ 398 h 507"/>
                <a:gd name="T80" fmla="*/ 1 w 468"/>
                <a:gd name="T81" fmla="*/ 360 h 507"/>
                <a:gd name="T82" fmla="*/ 0 w 468"/>
                <a:gd name="T83" fmla="*/ 316 h 507"/>
                <a:gd name="T84" fmla="*/ 2 w 468"/>
                <a:gd name="T85" fmla="*/ 267 h 507"/>
                <a:gd name="T86" fmla="*/ 12 w 468"/>
                <a:gd name="T87" fmla="*/ 215 h 507"/>
                <a:gd name="T88" fmla="*/ 27 w 468"/>
                <a:gd name="T89" fmla="*/ 165 h 507"/>
                <a:gd name="T90" fmla="*/ 48 w 468"/>
                <a:gd name="T91" fmla="*/ 117 h 507"/>
                <a:gd name="T92" fmla="*/ 75 w 468"/>
                <a:gd name="T93" fmla="*/ 74 h 507"/>
                <a:gd name="T94" fmla="*/ 106 w 468"/>
                <a:gd name="T95" fmla="*/ 41 h 507"/>
                <a:gd name="T96" fmla="*/ 144 w 468"/>
                <a:gd name="T97" fmla="*/ 1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507">
                  <a:moveTo>
                    <a:pt x="144" y="18"/>
                  </a:moveTo>
                  <a:lnTo>
                    <a:pt x="166" y="11"/>
                  </a:lnTo>
                  <a:lnTo>
                    <a:pt x="192" y="4"/>
                  </a:lnTo>
                  <a:lnTo>
                    <a:pt x="222" y="1"/>
                  </a:lnTo>
                  <a:lnTo>
                    <a:pt x="253" y="0"/>
                  </a:lnTo>
                  <a:lnTo>
                    <a:pt x="285" y="2"/>
                  </a:lnTo>
                  <a:lnTo>
                    <a:pt x="317" y="7"/>
                  </a:lnTo>
                  <a:lnTo>
                    <a:pt x="349" y="14"/>
                  </a:lnTo>
                  <a:lnTo>
                    <a:pt x="380" y="25"/>
                  </a:lnTo>
                  <a:lnTo>
                    <a:pt x="406" y="38"/>
                  </a:lnTo>
                  <a:lnTo>
                    <a:pt x="430" y="55"/>
                  </a:lnTo>
                  <a:lnTo>
                    <a:pt x="448" y="75"/>
                  </a:lnTo>
                  <a:lnTo>
                    <a:pt x="462" y="100"/>
                  </a:lnTo>
                  <a:lnTo>
                    <a:pt x="468" y="128"/>
                  </a:lnTo>
                  <a:lnTo>
                    <a:pt x="467" y="160"/>
                  </a:lnTo>
                  <a:lnTo>
                    <a:pt x="457" y="196"/>
                  </a:lnTo>
                  <a:lnTo>
                    <a:pt x="439" y="237"/>
                  </a:lnTo>
                  <a:lnTo>
                    <a:pt x="423" y="265"/>
                  </a:lnTo>
                  <a:lnTo>
                    <a:pt x="405" y="292"/>
                  </a:lnTo>
                  <a:lnTo>
                    <a:pt x="387" y="319"/>
                  </a:lnTo>
                  <a:lnTo>
                    <a:pt x="367" y="344"/>
                  </a:lnTo>
                  <a:lnTo>
                    <a:pt x="348" y="368"/>
                  </a:lnTo>
                  <a:lnTo>
                    <a:pt x="327" y="392"/>
                  </a:lnTo>
                  <a:lnTo>
                    <a:pt x="306" y="413"/>
                  </a:lnTo>
                  <a:lnTo>
                    <a:pt x="285" y="432"/>
                  </a:lnTo>
                  <a:lnTo>
                    <a:pt x="265" y="449"/>
                  </a:lnTo>
                  <a:lnTo>
                    <a:pt x="242" y="465"/>
                  </a:lnTo>
                  <a:lnTo>
                    <a:pt x="223" y="479"/>
                  </a:lnTo>
                  <a:lnTo>
                    <a:pt x="202" y="489"/>
                  </a:lnTo>
                  <a:lnTo>
                    <a:pt x="183" y="498"/>
                  </a:lnTo>
                  <a:lnTo>
                    <a:pt x="163" y="504"/>
                  </a:lnTo>
                  <a:lnTo>
                    <a:pt x="145" y="507"/>
                  </a:lnTo>
                  <a:lnTo>
                    <a:pt x="129" y="507"/>
                  </a:lnTo>
                  <a:lnTo>
                    <a:pt x="123" y="505"/>
                  </a:lnTo>
                  <a:lnTo>
                    <a:pt x="111" y="499"/>
                  </a:lnTo>
                  <a:lnTo>
                    <a:pt x="91" y="489"/>
                  </a:lnTo>
                  <a:lnTo>
                    <a:pt x="69" y="475"/>
                  </a:lnTo>
                  <a:lnTo>
                    <a:pt x="47" y="454"/>
                  </a:lnTo>
                  <a:lnTo>
                    <a:pt x="26" y="429"/>
                  </a:lnTo>
                  <a:lnTo>
                    <a:pt x="9" y="398"/>
                  </a:lnTo>
                  <a:lnTo>
                    <a:pt x="1" y="360"/>
                  </a:lnTo>
                  <a:lnTo>
                    <a:pt x="0" y="316"/>
                  </a:lnTo>
                  <a:lnTo>
                    <a:pt x="2" y="267"/>
                  </a:lnTo>
                  <a:lnTo>
                    <a:pt x="12" y="215"/>
                  </a:lnTo>
                  <a:lnTo>
                    <a:pt x="27" y="165"/>
                  </a:lnTo>
                  <a:lnTo>
                    <a:pt x="48" y="117"/>
                  </a:lnTo>
                  <a:lnTo>
                    <a:pt x="75" y="74"/>
                  </a:lnTo>
                  <a:lnTo>
                    <a:pt x="106" y="41"/>
                  </a:lnTo>
                  <a:lnTo>
                    <a:pt x="144" y="18"/>
                  </a:lnTo>
                  <a:close/>
                </a:path>
              </a:pathLst>
            </a:custGeom>
            <a:solidFill>
              <a:srgbClr val="E5D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7"/>
            <p:cNvSpPr>
              <a:spLocks/>
            </p:cNvSpPr>
            <p:nvPr/>
          </p:nvSpPr>
          <p:spPr bwMode="auto">
            <a:xfrm>
              <a:off x="479425" y="2766218"/>
              <a:ext cx="230188" cy="377825"/>
            </a:xfrm>
            <a:custGeom>
              <a:avLst/>
              <a:gdLst>
                <a:gd name="T0" fmla="*/ 137 w 435"/>
                <a:gd name="T1" fmla="*/ 14 h 476"/>
                <a:gd name="T2" fmla="*/ 158 w 435"/>
                <a:gd name="T3" fmla="*/ 7 h 476"/>
                <a:gd name="T4" fmla="*/ 181 w 435"/>
                <a:gd name="T5" fmla="*/ 2 h 476"/>
                <a:gd name="T6" fmla="*/ 209 w 435"/>
                <a:gd name="T7" fmla="*/ 0 h 476"/>
                <a:gd name="T8" fmla="*/ 237 w 435"/>
                <a:gd name="T9" fmla="*/ 0 h 476"/>
                <a:gd name="T10" fmla="*/ 266 w 435"/>
                <a:gd name="T11" fmla="*/ 2 h 476"/>
                <a:gd name="T12" fmla="*/ 297 w 435"/>
                <a:gd name="T13" fmla="*/ 6 h 476"/>
                <a:gd name="T14" fmla="*/ 324 w 435"/>
                <a:gd name="T15" fmla="*/ 14 h 476"/>
                <a:gd name="T16" fmla="*/ 352 w 435"/>
                <a:gd name="T17" fmla="*/ 24 h 476"/>
                <a:gd name="T18" fmla="*/ 377 w 435"/>
                <a:gd name="T19" fmla="*/ 37 h 476"/>
                <a:gd name="T20" fmla="*/ 398 w 435"/>
                <a:gd name="T21" fmla="*/ 52 h 476"/>
                <a:gd name="T22" fmla="*/ 416 w 435"/>
                <a:gd name="T23" fmla="*/ 72 h 476"/>
                <a:gd name="T24" fmla="*/ 428 w 435"/>
                <a:gd name="T25" fmla="*/ 94 h 476"/>
                <a:gd name="T26" fmla="*/ 435 w 435"/>
                <a:gd name="T27" fmla="*/ 120 h 476"/>
                <a:gd name="T28" fmla="*/ 435 w 435"/>
                <a:gd name="T29" fmla="*/ 149 h 476"/>
                <a:gd name="T30" fmla="*/ 428 w 435"/>
                <a:gd name="T31" fmla="*/ 181 h 476"/>
                <a:gd name="T32" fmla="*/ 413 w 435"/>
                <a:gd name="T33" fmla="*/ 218 h 476"/>
                <a:gd name="T34" fmla="*/ 398 w 435"/>
                <a:gd name="T35" fmla="*/ 245 h 476"/>
                <a:gd name="T36" fmla="*/ 383 w 435"/>
                <a:gd name="T37" fmla="*/ 271 h 476"/>
                <a:gd name="T38" fmla="*/ 366 w 435"/>
                <a:gd name="T39" fmla="*/ 297 h 476"/>
                <a:gd name="T40" fmla="*/ 348 w 435"/>
                <a:gd name="T41" fmla="*/ 321 h 476"/>
                <a:gd name="T42" fmla="*/ 328 w 435"/>
                <a:gd name="T43" fmla="*/ 343 h 476"/>
                <a:gd name="T44" fmla="*/ 310 w 435"/>
                <a:gd name="T45" fmla="*/ 366 h 476"/>
                <a:gd name="T46" fmla="*/ 291 w 435"/>
                <a:gd name="T47" fmla="*/ 386 h 476"/>
                <a:gd name="T48" fmla="*/ 270 w 435"/>
                <a:gd name="T49" fmla="*/ 404 h 476"/>
                <a:gd name="T50" fmla="*/ 251 w 435"/>
                <a:gd name="T51" fmla="*/ 421 h 476"/>
                <a:gd name="T52" fmla="*/ 231 w 435"/>
                <a:gd name="T53" fmla="*/ 435 h 476"/>
                <a:gd name="T54" fmla="*/ 212 w 435"/>
                <a:gd name="T55" fmla="*/ 449 h 476"/>
                <a:gd name="T56" fmla="*/ 193 w 435"/>
                <a:gd name="T57" fmla="*/ 459 h 476"/>
                <a:gd name="T58" fmla="*/ 175 w 435"/>
                <a:gd name="T59" fmla="*/ 467 h 476"/>
                <a:gd name="T60" fmla="*/ 156 w 435"/>
                <a:gd name="T61" fmla="*/ 473 h 476"/>
                <a:gd name="T62" fmla="*/ 138 w 435"/>
                <a:gd name="T63" fmla="*/ 476 h 476"/>
                <a:gd name="T64" fmla="*/ 123 w 435"/>
                <a:gd name="T65" fmla="*/ 476 h 476"/>
                <a:gd name="T66" fmla="*/ 119 w 435"/>
                <a:gd name="T67" fmla="*/ 474 h 476"/>
                <a:gd name="T68" fmla="*/ 105 w 435"/>
                <a:gd name="T69" fmla="*/ 469 h 476"/>
                <a:gd name="T70" fmla="*/ 87 w 435"/>
                <a:gd name="T71" fmla="*/ 459 h 476"/>
                <a:gd name="T72" fmla="*/ 66 w 435"/>
                <a:gd name="T73" fmla="*/ 445 h 476"/>
                <a:gd name="T74" fmla="*/ 44 w 435"/>
                <a:gd name="T75" fmla="*/ 426 h 476"/>
                <a:gd name="T76" fmla="*/ 25 w 435"/>
                <a:gd name="T77" fmla="*/ 402 h 476"/>
                <a:gd name="T78" fmla="*/ 9 w 435"/>
                <a:gd name="T79" fmla="*/ 373 h 476"/>
                <a:gd name="T80" fmla="*/ 1 w 435"/>
                <a:gd name="T81" fmla="*/ 337 h 476"/>
                <a:gd name="T82" fmla="*/ 0 w 435"/>
                <a:gd name="T83" fmla="*/ 296 h 476"/>
                <a:gd name="T84" fmla="*/ 4 w 435"/>
                <a:gd name="T85" fmla="*/ 249 h 476"/>
                <a:gd name="T86" fmla="*/ 12 w 435"/>
                <a:gd name="T87" fmla="*/ 200 h 476"/>
                <a:gd name="T88" fmla="*/ 28 w 435"/>
                <a:gd name="T89" fmla="*/ 153 h 476"/>
                <a:gd name="T90" fmla="*/ 47 w 435"/>
                <a:gd name="T91" fmla="*/ 107 h 476"/>
                <a:gd name="T92" fmla="*/ 72 w 435"/>
                <a:gd name="T93" fmla="*/ 68 h 476"/>
                <a:gd name="T94" fmla="*/ 102 w 435"/>
                <a:gd name="T95" fmla="*/ 35 h 476"/>
                <a:gd name="T96" fmla="*/ 137 w 435"/>
                <a:gd name="T97" fmla="*/ 1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 h="476">
                  <a:moveTo>
                    <a:pt x="137" y="14"/>
                  </a:moveTo>
                  <a:lnTo>
                    <a:pt x="158" y="7"/>
                  </a:lnTo>
                  <a:lnTo>
                    <a:pt x="181" y="2"/>
                  </a:lnTo>
                  <a:lnTo>
                    <a:pt x="209" y="0"/>
                  </a:lnTo>
                  <a:lnTo>
                    <a:pt x="237" y="0"/>
                  </a:lnTo>
                  <a:lnTo>
                    <a:pt x="266" y="2"/>
                  </a:lnTo>
                  <a:lnTo>
                    <a:pt x="297" y="6"/>
                  </a:lnTo>
                  <a:lnTo>
                    <a:pt x="324" y="14"/>
                  </a:lnTo>
                  <a:lnTo>
                    <a:pt x="352" y="24"/>
                  </a:lnTo>
                  <a:lnTo>
                    <a:pt x="377" y="37"/>
                  </a:lnTo>
                  <a:lnTo>
                    <a:pt x="398" y="52"/>
                  </a:lnTo>
                  <a:lnTo>
                    <a:pt x="416" y="72"/>
                  </a:lnTo>
                  <a:lnTo>
                    <a:pt x="428" y="94"/>
                  </a:lnTo>
                  <a:lnTo>
                    <a:pt x="435" y="120"/>
                  </a:lnTo>
                  <a:lnTo>
                    <a:pt x="435" y="149"/>
                  </a:lnTo>
                  <a:lnTo>
                    <a:pt x="428" y="181"/>
                  </a:lnTo>
                  <a:lnTo>
                    <a:pt x="413" y="218"/>
                  </a:lnTo>
                  <a:lnTo>
                    <a:pt x="398" y="245"/>
                  </a:lnTo>
                  <a:lnTo>
                    <a:pt x="383" y="271"/>
                  </a:lnTo>
                  <a:lnTo>
                    <a:pt x="366" y="297"/>
                  </a:lnTo>
                  <a:lnTo>
                    <a:pt x="348" y="321"/>
                  </a:lnTo>
                  <a:lnTo>
                    <a:pt x="328" y="343"/>
                  </a:lnTo>
                  <a:lnTo>
                    <a:pt x="310" y="366"/>
                  </a:lnTo>
                  <a:lnTo>
                    <a:pt x="291" y="386"/>
                  </a:lnTo>
                  <a:lnTo>
                    <a:pt x="270" y="404"/>
                  </a:lnTo>
                  <a:lnTo>
                    <a:pt x="251" y="421"/>
                  </a:lnTo>
                  <a:lnTo>
                    <a:pt x="231" y="435"/>
                  </a:lnTo>
                  <a:lnTo>
                    <a:pt x="212" y="449"/>
                  </a:lnTo>
                  <a:lnTo>
                    <a:pt x="193" y="459"/>
                  </a:lnTo>
                  <a:lnTo>
                    <a:pt x="175" y="467"/>
                  </a:lnTo>
                  <a:lnTo>
                    <a:pt x="156" y="473"/>
                  </a:lnTo>
                  <a:lnTo>
                    <a:pt x="138" y="476"/>
                  </a:lnTo>
                  <a:lnTo>
                    <a:pt x="123" y="476"/>
                  </a:lnTo>
                  <a:lnTo>
                    <a:pt x="119" y="474"/>
                  </a:lnTo>
                  <a:lnTo>
                    <a:pt x="105" y="469"/>
                  </a:lnTo>
                  <a:lnTo>
                    <a:pt x="87" y="459"/>
                  </a:lnTo>
                  <a:lnTo>
                    <a:pt x="66" y="445"/>
                  </a:lnTo>
                  <a:lnTo>
                    <a:pt x="44" y="426"/>
                  </a:lnTo>
                  <a:lnTo>
                    <a:pt x="25" y="402"/>
                  </a:lnTo>
                  <a:lnTo>
                    <a:pt x="9" y="373"/>
                  </a:lnTo>
                  <a:lnTo>
                    <a:pt x="1" y="337"/>
                  </a:lnTo>
                  <a:lnTo>
                    <a:pt x="0" y="296"/>
                  </a:lnTo>
                  <a:lnTo>
                    <a:pt x="4" y="249"/>
                  </a:lnTo>
                  <a:lnTo>
                    <a:pt x="12" y="200"/>
                  </a:lnTo>
                  <a:lnTo>
                    <a:pt x="28" y="153"/>
                  </a:lnTo>
                  <a:lnTo>
                    <a:pt x="47" y="107"/>
                  </a:lnTo>
                  <a:lnTo>
                    <a:pt x="72" y="68"/>
                  </a:lnTo>
                  <a:lnTo>
                    <a:pt x="102" y="35"/>
                  </a:lnTo>
                  <a:lnTo>
                    <a:pt x="137" y="14"/>
                  </a:lnTo>
                  <a:close/>
                </a:path>
              </a:pathLst>
            </a:custGeom>
            <a:solidFill>
              <a:srgbClr val="D6B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8"/>
            <p:cNvSpPr>
              <a:spLocks/>
            </p:cNvSpPr>
            <p:nvPr/>
          </p:nvSpPr>
          <p:spPr bwMode="auto">
            <a:xfrm>
              <a:off x="487363" y="2777331"/>
              <a:ext cx="212725" cy="355600"/>
            </a:xfrm>
            <a:custGeom>
              <a:avLst/>
              <a:gdLst>
                <a:gd name="T0" fmla="*/ 128 w 403"/>
                <a:gd name="T1" fmla="*/ 12 h 448"/>
                <a:gd name="T2" fmla="*/ 147 w 403"/>
                <a:gd name="T3" fmla="*/ 6 h 448"/>
                <a:gd name="T4" fmla="*/ 170 w 403"/>
                <a:gd name="T5" fmla="*/ 2 h 448"/>
                <a:gd name="T6" fmla="*/ 195 w 403"/>
                <a:gd name="T7" fmla="*/ 0 h 448"/>
                <a:gd name="T8" fmla="*/ 220 w 403"/>
                <a:gd name="T9" fmla="*/ 0 h 448"/>
                <a:gd name="T10" fmla="*/ 246 w 403"/>
                <a:gd name="T11" fmla="*/ 3 h 448"/>
                <a:gd name="T12" fmla="*/ 274 w 403"/>
                <a:gd name="T13" fmla="*/ 8 h 448"/>
                <a:gd name="T14" fmla="*/ 299 w 403"/>
                <a:gd name="T15" fmla="*/ 15 h 448"/>
                <a:gd name="T16" fmla="*/ 324 w 403"/>
                <a:gd name="T17" fmla="*/ 25 h 448"/>
                <a:gd name="T18" fmla="*/ 346 w 403"/>
                <a:gd name="T19" fmla="*/ 38 h 448"/>
                <a:gd name="T20" fmla="*/ 365 w 403"/>
                <a:gd name="T21" fmla="*/ 54 h 448"/>
                <a:gd name="T22" fmla="*/ 382 w 403"/>
                <a:gd name="T23" fmla="*/ 71 h 448"/>
                <a:gd name="T24" fmla="*/ 394 w 403"/>
                <a:gd name="T25" fmla="*/ 91 h 448"/>
                <a:gd name="T26" fmla="*/ 401 w 403"/>
                <a:gd name="T27" fmla="*/ 114 h 448"/>
                <a:gd name="T28" fmla="*/ 403 w 403"/>
                <a:gd name="T29" fmla="*/ 141 h 448"/>
                <a:gd name="T30" fmla="*/ 398 w 403"/>
                <a:gd name="T31" fmla="*/ 170 h 448"/>
                <a:gd name="T32" fmla="*/ 386 w 403"/>
                <a:gd name="T33" fmla="*/ 202 h 448"/>
                <a:gd name="T34" fmla="*/ 374 w 403"/>
                <a:gd name="T35" fmla="*/ 227 h 448"/>
                <a:gd name="T36" fmla="*/ 358 w 403"/>
                <a:gd name="T37" fmla="*/ 252 h 448"/>
                <a:gd name="T38" fmla="*/ 343 w 403"/>
                <a:gd name="T39" fmla="*/ 276 h 448"/>
                <a:gd name="T40" fmla="*/ 326 w 403"/>
                <a:gd name="T41" fmla="*/ 299 h 448"/>
                <a:gd name="T42" fmla="*/ 310 w 403"/>
                <a:gd name="T43" fmla="*/ 321 h 448"/>
                <a:gd name="T44" fmla="*/ 292 w 403"/>
                <a:gd name="T45" fmla="*/ 341 h 448"/>
                <a:gd name="T46" fmla="*/ 274 w 403"/>
                <a:gd name="T47" fmla="*/ 361 h 448"/>
                <a:gd name="T48" fmla="*/ 254 w 403"/>
                <a:gd name="T49" fmla="*/ 379 h 448"/>
                <a:gd name="T50" fmla="*/ 236 w 403"/>
                <a:gd name="T51" fmla="*/ 395 h 448"/>
                <a:gd name="T52" fmla="*/ 217 w 403"/>
                <a:gd name="T53" fmla="*/ 409 h 448"/>
                <a:gd name="T54" fmla="*/ 199 w 403"/>
                <a:gd name="T55" fmla="*/ 421 h 448"/>
                <a:gd name="T56" fmla="*/ 181 w 403"/>
                <a:gd name="T57" fmla="*/ 432 h 448"/>
                <a:gd name="T58" fmla="*/ 163 w 403"/>
                <a:gd name="T59" fmla="*/ 439 h 448"/>
                <a:gd name="T60" fmla="*/ 146 w 403"/>
                <a:gd name="T61" fmla="*/ 445 h 448"/>
                <a:gd name="T62" fmla="*/ 131 w 403"/>
                <a:gd name="T63" fmla="*/ 448 h 448"/>
                <a:gd name="T64" fmla="*/ 116 w 403"/>
                <a:gd name="T65" fmla="*/ 448 h 448"/>
                <a:gd name="T66" fmla="*/ 111 w 403"/>
                <a:gd name="T67" fmla="*/ 446 h 448"/>
                <a:gd name="T68" fmla="*/ 99 w 403"/>
                <a:gd name="T69" fmla="*/ 441 h 448"/>
                <a:gd name="T70" fmla="*/ 82 w 403"/>
                <a:gd name="T71" fmla="*/ 432 h 448"/>
                <a:gd name="T72" fmla="*/ 63 w 403"/>
                <a:gd name="T73" fmla="*/ 418 h 448"/>
                <a:gd name="T74" fmla="*/ 42 w 403"/>
                <a:gd name="T75" fmla="*/ 401 h 448"/>
                <a:gd name="T76" fmla="*/ 24 w 403"/>
                <a:gd name="T77" fmla="*/ 378 h 448"/>
                <a:gd name="T78" fmla="*/ 10 w 403"/>
                <a:gd name="T79" fmla="*/ 351 h 448"/>
                <a:gd name="T80" fmla="*/ 2 w 403"/>
                <a:gd name="T81" fmla="*/ 317 h 448"/>
                <a:gd name="T82" fmla="*/ 0 w 403"/>
                <a:gd name="T83" fmla="*/ 278 h 448"/>
                <a:gd name="T84" fmla="*/ 3 w 403"/>
                <a:gd name="T85" fmla="*/ 234 h 448"/>
                <a:gd name="T86" fmla="*/ 12 w 403"/>
                <a:gd name="T87" fmla="*/ 188 h 448"/>
                <a:gd name="T88" fmla="*/ 25 w 403"/>
                <a:gd name="T89" fmla="*/ 143 h 448"/>
                <a:gd name="T90" fmla="*/ 43 w 403"/>
                <a:gd name="T91" fmla="*/ 101 h 448"/>
                <a:gd name="T92" fmla="*/ 67 w 403"/>
                <a:gd name="T93" fmla="*/ 63 h 448"/>
                <a:gd name="T94" fmla="*/ 95 w 403"/>
                <a:gd name="T95" fmla="*/ 32 h 448"/>
                <a:gd name="T96" fmla="*/ 128 w 403"/>
                <a:gd name="T97" fmla="*/ 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448">
                  <a:moveTo>
                    <a:pt x="128" y="12"/>
                  </a:moveTo>
                  <a:lnTo>
                    <a:pt x="147" y="6"/>
                  </a:lnTo>
                  <a:lnTo>
                    <a:pt x="170" y="2"/>
                  </a:lnTo>
                  <a:lnTo>
                    <a:pt x="195" y="0"/>
                  </a:lnTo>
                  <a:lnTo>
                    <a:pt x="220" y="0"/>
                  </a:lnTo>
                  <a:lnTo>
                    <a:pt x="246" y="3"/>
                  </a:lnTo>
                  <a:lnTo>
                    <a:pt x="274" y="8"/>
                  </a:lnTo>
                  <a:lnTo>
                    <a:pt x="299" y="15"/>
                  </a:lnTo>
                  <a:lnTo>
                    <a:pt x="324" y="25"/>
                  </a:lnTo>
                  <a:lnTo>
                    <a:pt x="346" y="38"/>
                  </a:lnTo>
                  <a:lnTo>
                    <a:pt x="365" y="54"/>
                  </a:lnTo>
                  <a:lnTo>
                    <a:pt x="382" y="71"/>
                  </a:lnTo>
                  <a:lnTo>
                    <a:pt x="394" y="91"/>
                  </a:lnTo>
                  <a:lnTo>
                    <a:pt x="401" y="114"/>
                  </a:lnTo>
                  <a:lnTo>
                    <a:pt x="403" y="141"/>
                  </a:lnTo>
                  <a:lnTo>
                    <a:pt x="398" y="170"/>
                  </a:lnTo>
                  <a:lnTo>
                    <a:pt x="386" y="202"/>
                  </a:lnTo>
                  <a:lnTo>
                    <a:pt x="374" y="227"/>
                  </a:lnTo>
                  <a:lnTo>
                    <a:pt x="358" y="252"/>
                  </a:lnTo>
                  <a:lnTo>
                    <a:pt x="343" y="276"/>
                  </a:lnTo>
                  <a:lnTo>
                    <a:pt x="326" y="299"/>
                  </a:lnTo>
                  <a:lnTo>
                    <a:pt x="310" y="321"/>
                  </a:lnTo>
                  <a:lnTo>
                    <a:pt x="292" y="341"/>
                  </a:lnTo>
                  <a:lnTo>
                    <a:pt x="274" y="361"/>
                  </a:lnTo>
                  <a:lnTo>
                    <a:pt x="254" y="379"/>
                  </a:lnTo>
                  <a:lnTo>
                    <a:pt x="236" y="395"/>
                  </a:lnTo>
                  <a:lnTo>
                    <a:pt x="217" y="409"/>
                  </a:lnTo>
                  <a:lnTo>
                    <a:pt x="199" y="421"/>
                  </a:lnTo>
                  <a:lnTo>
                    <a:pt x="181" y="432"/>
                  </a:lnTo>
                  <a:lnTo>
                    <a:pt x="163" y="439"/>
                  </a:lnTo>
                  <a:lnTo>
                    <a:pt x="146" y="445"/>
                  </a:lnTo>
                  <a:lnTo>
                    <a:pt x="131" y="448"/>
                  </a:lnTo>
                  <a:lnTo>
                    <a:pt x="116" y="448"/>
                  </a:lnTo>
                  <a:lnTo>
                    <a:pt x="111" y="446"/>
                  </a:lnTo>
                  <a:lnTo>
                    <a:pt x="99" y="441"/>
                  </a:lnTo>
                  <a:lnTo>
                    <a:pt x="82" y="432"/>
                  </a:lnTo>
                  <a:lnTo>
                    <a:pt x="63" y="418"/>
                  </a:lnTo>
                  <a:lnTo>
                    <a:pt x="42" y="401"/>
                  </a:lnTo>
                  <a:lnTo>
                    <a:pt x="24" y="378"/>
                  </a:lnTo>
                  <a:lnTo>
                    <a:pt x="10" y="351"/>
                  </a:lnTo>
                  <a:lnTo>
                    <a:pt x="2" y="317"/>
                  </a:lnTo>
                  <a:lnTo>
                    <a:pt x="0" y="278"/>
                  </a:lnTo>
                  <a:lnTo>
                    <a:pt x="3" y="234"/>
                  </a:lnTo>
                  <a:lnTo>
                    <a:pt x="12" y="188"/>
                  </a:lnTo>
                  <a:lnTo>
                    <a:pt x="25" y="143"/>
                  </a:lnTo>
                  <a:lnTo>
                    <a:pt x="43" y="101"/>
                  </a:lnTo>
                  <a:lnTo>
                    <a:pt x="67" y="63"/>
                  </a:lnTo>
                  <a:lnTo>
                    <a:pt x="95" y="32"/>
                  </a:lnTo>
                  <a:lnTo>
                    <a:pt x="128" y="12"/>
                  </a:lnTo>
                  <a:close/>
                </a:path>
              </a:pathLst>
            </a:custGeom>
            <a:solidFill>
              <a:srgbClr val="CCA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9"/>
            <p:cNvSpPr>
              <a:spLocks/>
            </p:cNvSpPr>
            <p:nvPr/>
          </p:nvSpPr>
          <p:spPr bwMode="auto">
            <a:xfrm>
              <a:off x="493713" y="2790031"/>
              <a:ext cx="195263" cy="333375"/>
            </a:xfrm>
            <a:custGeom>
              <a:avLst/>
              <a:gdLst>
                <a:gd name="T0" fmla="*/ 119 w 369"/>
                <a:gd name="T1" fmla="*/ 11 h 420"/>
                <a:gd name="T2" fmla="*/ 137 w 369"/>
                <a:gd name="T3" fmla="*/ 5 h 420"/>
                <a:gd name="T4" fmla="*/ 158 w 369"/>
                <a:gd name="T5" fmla="*/ 2 h 420"/>
                <a:gd name="T6" fmla="*/ 180 w 369"/>
                <a:gd name="T7" fmla="*/ 0 h 420"/>
                <a:gd name="T8" fmla="*/ 202 w 369"/>
                <a:gd name="T9" fmla="*/ 1 h 420"/>
                <a:gd name="T10" fmla="*/ 227 w 369"/>
                <a:gd name="T11" fmla="*/ 4 h 420"/>
                <a:gd name="T12" fmla="*/ 251 w 369"/>
                <a:gd name="T13" fmla="*/ 10 h 420"/>
                <a:gd name="T14" fmla="*/ 273 w 369"/>
                <a:gd name="T15" fmla="*/ 17 h 420"/>
                <a:gd name="T16" fmla="*/ 295 w 369"/>
                <a:gd name="T17" fmla="*/ 27 h 420"/>
                <a:gd name="T18" fmla="*/ 316 w 369"/>
                <a:gd name="T19" fmla="*/ 40 h 420"/>
                <a:gd name="T20" fmla="*/ 334 w 369"/>
                <a:gd name="T21" fmla="*/ 54 h 420"/>
                <a:gd name="T22" fmla="*/ 348 w 369"/>
                <a:gd name="T23" fmla="*/ 71 h 420"/>
                <a:gd name="T24" fmla="*/ 361 w 369"/>
                <a:gd name="T25" fmla="*/ 89 h 420"/>
                <a:gd name="T26" fmla="*/ 367 w 369"/>
                <a:gd name="T27" fmla="*/ 111 h 420"/>
                <a:gd name="T28" fmla="*/ 369 w 369"/>
                <a:gd name="T29" fmla="*/ 133 h 420"/>
                <a:gd name="T30" fmla="*/ 366 w 369"/>
                <a:gd name="T31" fmla="*/ 158 h 420"/>
                <a:gd name="T32" fmla="*/ 358 w 369"/>
                <a:gd name="T33" fmla="*/ 186 h 420"/>
                <a:gd name="T34" fmla="*/ 347 w 369"/>
                <a:gd name="T35" fmla="*/ 210 h 420"/>
                <a:gd name="T36" fmla="*/ 334 w 369"/>
                <a:gd name="T37" fmla="*/ 233 h 420"/>
                <a:gd name="T38" fmla="*/ 320 w 369"/>
                <a:gd name="T39" fmla="*/ 256 h 420"/>
                <a:gd name="T40" fmla="*/ 305 w 369"/>
                <a:gd name="T41" fmla="*/ 278 h 420"/>
                <a:gd name="T42" fmla="*/ 290 w 369"/>
                <a:gd name="T43" fmla="*/ 299 h 420"/>
                <a:gd name="T44" fmla="*/ 273 w 369"/>
                <a:gd name="T45" fmla="*/ 318 h 420"/>
                <a:gd name="T46" fmla="*/ 256 w 369"/>
                <a:gd name="T47" fmla="*/ 337 h 420"/>
                <a:gd name="T48" fmla="*/ 238 w 369"/>
                <a:gd name="T49" fmla="*/ 354 h 420"/>
                <a:gd name="T50" fmla="*/ 220 w 369"/>
                <a:gd name="T51" fmla="*/ 369 h 420"/>
                <a:gd name="T52" fmla="*/ 204 w 369"/>
                <a:gd name="T53" fmla="*/ 383 h 420"/>
                <a:gd name="T54" fmla="*/ 186 w 369"/>
                <a:gd name="T55" fmla="*/ 394 h 420"/>
                <a:gd name="T56" fmla="*/ 169 w 369"/>
                <a:gd name="T57" fmla="*/ 404 h 420"/>
                <a:gd name="T58" fmla="*/ 152 w 369"/>
                <a:gd name="T59" fmla="*/ 412 h 420"/>
                <a:gd name="T60" fmla="*/ 136 w 369"/>
                <a:gd name="T61" fmla="*/ 417 h 420"/>
                <a:gd name="T62" fmla="*/ 121 w 369"/>
                <a:gd name="T63" fmla="*/ 420 h 420"/>
                <a:gd name="T64" fmla="*/ 107 w 369"/>
                <a:gd name="T65" fmla="*/ 420 h 420"/>
                <a:gd name="T66" fmla="*/ 103 w 369"/>
                <a:gd name="T67" fmla="*/ 418 h 420"/>
                <a:gd name="T68" fmla="*/ 91 w 369"/>
                <a:gd name="T69" fmla="*/ 414 h 420"/>
                <a:gd name="T70" fmla="*/ 76 w 369"/>
                <a:gd name="T71" fmla="*/ 404 h 420"/>
                <a:gd name="T72" fmla="*/ 57 w 369"/>
                <a:gd name="T73" fmla="*/ 392 h 420"/>
                <a:gd name="T74" fmla="*/ 39 w 369"/>
                <a:gd name="T75" fmla="*/ 375 h 420"/>
                <a:gd name="T76" fmla="*/ 21 w 369"/>
                <a:gd name="T77" fmla="*/ 354 h 420"/>
                <a:gd name="T78" fmla="*/ 8 w 369"/>
                <a:gd name="T79" fmla="*/ 328 h 420"/>
                <a:gd name="T80" fmla="*/ 1 w 369"/>
                <a:gd name="T81" fmla="*/ 297 h 420"/>
                <a:gd name="T82" fmla="*/ 0 w 369"/>
                <a:gd name="T83" fmla="*/ 261 h 420"/>
                <a:gd name="T84" fmla="*/ 3 w 369"/>
                <a:gd name="T85" fmla="*/ 219 h 420"/>
                <a:gd name="T86" fmla="*/ 11 w 369"/>
                <a:gd name="T87" fmla="*/ 176 h 420"/>
                <a:gd name="T88" fmla="*/ 23 w 369"/>
                <a:gd name="T89" fmla="*/ 134 h 420"/>
                <a:gd name="T90" fmla="*/ 42 w 369"/>
                <a:gd name="T91" fmla="*/ 94 h 420"/>
                <a:gd name="T92" fmla="*/ 62 w 369"/>
                <a:gd name="T93" fmla="*/ 59 h 420"/>
                <a:gd name="T94" fmla="*/ 89 w 369"/>
                <a:gd name="T95" fmla="*/ 30 h 420"/>
                <a:gd name="T96" fmla="*/ 119 w 369"/>
                <a:gd name="T97" fmla="*/ 1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 h="420">
                  <a:moveTo>
                    <a:pt x="119" y="11"/>
                  </a:moveTo>
                  <a:lnTo>
                    <a:pt x="137" y="5"/>
                  </a:lnTo>
                  <a:lnTo>
                    <a:pt x="158" y="2"/>
                  </a:lnTo>
                  <a:lnTo>
                    <a:pt x="180" y="0"/>
                  </a:lnTo>
                  <a:lnTo>
                    <a:pt x="202" y="1"/>
                  </a:lnTo>
                  <a:lnTo>
                    <a:pt x="227" y="4"/>
                  </a:lnTo>
                  <a:lnTo>
                    <a:pt x="251" y="10"/>
                  </a:lnTo>
                  <a:lnTo>
                    <a:pt x="273" y="17"/>
                  </a:lnTo>
                  <a:lnTo>
                    <a:pt x="295" y="27"/>
                  </a:lnTo>
                  <a:lnTo>
                    <a:pt x="316" y="40"/>
                  </a:lnTo>
                  <a:lnTo>
                    <a:pt x="334" y="54"/>
                  </a:lnTo>
                  <a:lnTo>
                    <a:pt x="348" y="71"/>
                  </a:lnTo>
                  <a:lnTo>
                    <a:pt x="361" y="89"/>
                  </a:lnTo>
                  <a:lnTo>
                    <a:pt x="367" y="111"/>
                  </a:lnTo>
                  <a:lnTo>
                    <a:pt x="369" y="133"/>
                  </a:lnTo>
                  <a:lnTo>
                    <a:pt x="366" y="158"/>
                  </a:lnTo>
                  <a:lnTo>
                    <a:pt x="358" y="186"/>
                  </a:lnTo>
                  <a:lnTo>
                    <a:pt x="347" y="210"/>
                  </a:lnTo>
                  <a:lnTo>
                    <a:pt x="334" y="233"/>
                  </a:lnTo>
                  <a:lnTo>
                    <a:pt x="320" y="256"/>
                  </a:lnTo>
                  <a:lnTo>
                    <a:pt x="305" y="278"/>
                  </a:lnTo>
                  <a:lnTo>
                    <a:pt x="290" y="299"/>
                  </a:lnTo>
                  <a:lnTo>
                    <a:pt x="273" y="318"/>
                  </a:lnTo>
                  <a:lnTo>
                    <a:pt x="256" y="337"/>
                  </a:lnTo>
                  <a:lnTo>
                    <a:pt x="238" y="354"/>
                  </a:lnTo>
                  <a:lnTo>
                    <a:pt x="220" y="369"/>
                  </a:lnTo>
                  <a:lnTo>
                    <a:pt x="204" y="383"/>
                  </a:lnTo>
                  <a:lnTo>
                    <a:pt x="186" y="394"/>
                  </a:lnTo>
                  <a:lnTo>
                    <a:pt x="169" y="404"/>
                  </a:lnTo>
                  <a:lnTo>
                    <a:pt x="152" y="412"/>
                  </a:lnTo>
                  <a:lnTo>
                    <a:pt x="136" y="417"/>
                  </a:lnTo>
                  <a:lnTo>
                    <a:pt x="121" y="420"/>
                  </a:lnTo>
                  <a:lnTo>
                    <a:pt x="107" y="420"/>
                  </a:lnTo>
                  <a:lnTo>
                    <a:pt x="103" y="418"/>
                  </a:lnTo>
                  <a:lnTo>
                    <a:pt x="91" y="414"/>
                  </a:lnTo>
                  <a:lnTo>
                    <a:pt x="76" y="404"/>
                  </a:lnTo>
                  <a:lnTo>
                    <a:pt x="57" y="392"/>
                  </a:lnTo>
                  <a:lnTo>
                    <a:pt x="39" y="375"/>
                  </a:lnTo>
                  <a:lnTo>
                    <a:pt x="21" y="354"/>
                  </a:lnTo>
                  <a:lnTo>
                    <a:pt x="8" y="328"/>
                  </a:lnTo>
                  <a:lnTo>
                    <a:pt x="1" y="297"/>
                  </a:lnTo>
                  <a:lnTo>
                    <a:pt x="0" y="261"/>
                  </a:lnTo>
                  <a:lnTo>
                    <a:pt x="3" y="219"/>
                  </a:lnTo>
                  <a:lnTo>
                    <a:pt x="11" y="176"/>
                  </a:lnTo>
                  <a:lnTo>
                    <a:pt x="23" y="134"/>
                  </a:lnTo>
                  <a:lnTo>
                    <a:pt x="42" y="94"/>
                  </a:lnTo>
                  <a:lnTo>
                    <a:pt x="62" y="59"/>
                  </a:lnTo>
                  <a:lnTo>
                    <a:pt x="89" y="30"/>
                  </a:lnTo>
                  <a:lnTo>
                    <a:pt x="119" y="11"/>
                  </a:lnTo>
                  <a:close/>
                </a:path>
              </a:pathLst>
            </a:custGeom>
            <a:solidFill>
              <a:srgbClr val="BC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p:nvSpPr>
          <p:spPr bwMode="auto">
            <a:xfrm>
              <a:off x="500063" y="2802731"/>
              <a:ext cx="177800" cy="309562"/>
            </a:xfrm>
            <a:custGeom>
              <a:avLst/>
              <a:gdLst>
                <a:gd name="T0" fmla="*/ 99 w 337"/>
                <a:gd name="T1" fmla="*/ 390 h 390"/>
                <a:gd name="T2" fmla="*/ 95 w 337"/>
                <a:gd name="T3" fmla="*/ 389 h 390"/>
                <a:gd name="T4" fmla="*/ 86 w 337"/>
                <a:gd name="T5" fmla="*/ 384 h 390"/>
                <a:gd name="T6" fmla="*/ 70 w 337"/>
                <a:gd name="T7" fmla="*/ 376 h 390"/>
                <a:gd name="T8" fmla="*/ 54 w 337"/>
                <a:gd name="T9" fmla="*/ 365 h 390"/>
                <a:gd name="T10" fmla="*/ 36 w 337"/>
                <a:gd name="T11" fmla="*/ 349 h 390"/>
                <a:gd name="T12" fmla="*/ 20 w 337"/>
                <a:gd name="T13" fmla="*/ 330 h 390"/>
                <a:gd name="T14" fmla="*/ 8 w 337"/>
                <a:gd name="T15" fmla="*/ 305 h 390"/>
                <a:gd name="T16" fmla="*/ 1 w 337"/>
                <a:gd name="T17" fmla="*/ 276 h 390"/>
                <a:gd name="T18" fmla="*/ 0 w 337"/>
                <a:gd name="T19" fmla="*/ 241 h 390"/>
                <a:gd name="T20" fmla="*/ 2 w 337"/>
                <a:gd name="T21" fmla="*/ 203 h 390"/>
                <a:gd name="T22" fmla="*/ 11 w 337"/>
                <a:gd name="T23" fmla="*/ 163 h 390"/>
                <a:gd name="T24" fmla="*/ 22 w 337"/>
                <a:gd name="T25" fmla="*/ 124 h 390"/>
                <a:gd name="T26" fmla="*/ 38 w 337"/>
                <a:gd name="T27" fmla="*/ 86 h 390"/>
                <a:gd name="T28" fmla="*/ 59 w 337"/>
                <a:gd name="T29" fmla="*/ 54 h 390"/>
                <a:gd name="T30" fmla="*/ 83 w 337"/>
                <a:gd name="T31" fmla="*/ 28 h 390"/>
                <a:gd name="T32" fmla="*/ 112 w 337"/>
                <a:gd name="T33" fmla="*/ 9 h 390"/>
                <a:gd name="T34" fmla="*/ 129 w 337"/>
                <a:gd name="T35" fmla="*/ 4 h 390"/>
                <a:gd name="T36" fmla="*/ 147 w 337"/>
                <a:gd name="T37" fmla="*/ 1 h 390"/>
                <a:gd name="T38" fmla="*/ 166 w 337"/>
                <a:gd name="T39" fmla="*/ 0 h 390"/>
                <a:gd name="T40" fmla="*/ 187 w 337"/>
                <a:gd name="T41" fmla="*/ 1 h 390"/>
                <a:gd name="T42" fmla="*/ 208 w 337"/>
                <a:gd name="T43" fmla="*/ 5 h 390"/>
                <a:gd name="T44" fmla="*/ 228 w 337"/>
                <a:gd name="T45" fmla="*/ 11 h 390"/>
                <a:gd name="T46" fmla="*/ 249 w 337"/>
                <a:gd name="T47" fmla="*/ 19 h 390"/>
                <a:gd name="T48" fmla="*/ 269 w 337"/>
                <a:gd name="T49" fmla="*/ 29 h 390"/>
                <a:gd name="T50" fmla="*/ 285 w 337"/>
                <a:gd name="T51" fmla="*/ 40 h 390"/>
                <a:gd name="T52" fmla="*/ 302 w 337"/>
                <a:gd name="T53" fmla="*/ 53 h 390"/>
                <a:gd name="T54" fmla="*/ 316 w 337"/>
                <a:gd name="T55" fmla="*/ 68 h 390"/>
                <a:gd name="T56" fmla="*/ 326 w 337"/>
                <a:gd name="T57" fmla="*/ 85 h 390"/>
                <a:gd name="T58" fmla="*/ 332 w 337"/>
                <a:gd name="T59" fmla="*/ 104 h 390"/>
                <a:gd name="T60" fmla="*/ 337 w 337"/>
                <a:gd name="T61" fmla="*/ 124 h 390"/>
                <a:gd name="T62" fmla="*/ 335 w 337"/>
                <a:gd name="T63" fmla="*/ 145 h 390"/>
                <a:gd name="T64" fmla="*/ 330 w 337"/>
                <a:gd name="T65" fmla="*/ 167 h 390"/>
                <a:gd name="T66" fmla="*/ 320 w 337"/>
                <a:gd name="T67" fmla="*/ 191 h 390"/>
                <a:gd name="T68" fmla="*/ 310 w 337"/>
                <a:gd name="T69" fmla="*/ 213 h 390"/>
                <a:gd name="T70" fmla="*/ 298 w 337"/>
                <a:gd name="T71" fmla="*/ 234 h 390"/>
                <a:gd name="T72" fmla="*/ 284 w 337"/>
                <a:gd name="T73" fmla="*/ 256 h 390"/>
                <a:gd name="T74" fmla="*/ 270 w 337"/>
                <a:gd name="T75" fmla="*/ 276 h 390"/>
                <a:gd name="T76" fmla="*/ 255 w 337"/>
                <a:gd name="T77" fmla="*/ 294 h 390"/>
                <a:gd name="T78" fmla="*/ 240 w 337"/>
                <a:gd name="T79" fmla="*/ 311 h 390"/>
                <a:gd name="T80" fmla="*/ 223 w 337"/>
                <a:gd name="T81" fmla="*/ 328 h 390"/>
                <a:gd name="T82" fmla="*/ 208 w 337"/>
                <a:gd name="T83" fmla="*/ 342 h 390"/>
                <a:gd name="T84" fmla="*/ 191 w 337"/>
                <a:gd name="T85" fmla="*/ 355 h 390"/>
                <a:gd name="T86" fmla="*/ 174 w 337"/>
                <a:gd name="T87" fmla="*/ 366 h 390"/>
                <a:gd name="T88" fmla="*/ 158 w 337"/>
                <a:gd name="T89" fmla="*/ 375 h 390"/>
                <a:gd name="T90" fmla="*/ 142 w 337"/>
                <a:gd name="T91" fmla="*/ 382 h 390"/>
                <a:gd name="T92" fmla="*/ 127 w 337"/>
                <a:gd name="T93" fmla="*/ 387 h 390"/>
                <a:gd name="T94" fmla="*/ 113 w 337"/>
                <a:gd name="T95" fmla="*/ 390 h 390"/>
                <a:gd name="T96" fmla="*/ 99 w 337"/>
                <a:gd name="T97"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90">
                  <a:moveTo>
                    <a:pt x="99" y="390"/>
                  </a:moveTo>
                  <a:lnTo>
                    <a:pt x="95" y="389"/>
                  </a:lnTo>
                  <a:lnTo>
                    <a:pt x="86" y="384"/>
                  </a:lnTo>
                  <a:lnTo>
                    <a:pt x="70" y="376"/>
                  </a:lnTo>
                  <a:lnTo>
                    <a:pt x="54" y="365"/>
                  </a:lnTo>
                  <a:lnTo>
                    <a:pt x="36" y="349"/>
                  </a:lnTo>
                  <a:lnTo>
                    <a:pt x="20" y="330"/>
                  </a:lnTo>
                  <a:lnTo>
                    <a:pt x="8" y="305"/>
                  </a:lnTo>
                  <a:lnTo>
                    <a:pt x="1" y="276"/>
                  </a:lnTo>
                  <a:lnTo>
                    <a:pt x="0" y="241"/>
                  </a:lnTo>
                  <a:lnTo>
                    <a:pt x="2" y="203"/>
                  </a:lnTo>
                  <a:lnTo>
                    <a:pt x="11" y="163"/>
                  </a:lnTo>
                  <a:lnTo>
                    <a:pt x="22" y="124"/>
                  </a:lnTo>
                  <a:lnTo>
                    <a:pt x="38" y="86"/>
                  </a:lnTo>
                  <a:lnTo>
                    <a:pt x="59" y="54"/>
                  </a:lnTo>
                  <a:lnTo>
                    <a:pt x="83" y="28"/>
                  </a:lnTo>
                  <a:lnTo>
                    <a:pt x="112" y="9"/>
                  </a:lnTo>
                  <a:lnTo>
                    <a:pt x="129" y="4"/>
                  </a:lnTo>
                  <a:lnTo>
                    <a:pt x="147" y="1"/>
                  </a:lnTo>
                  <a:lnTo>
                    <a:pt x="166" y="0"/>
                  </a:lnTo>
                  <a:lnTo>
                    <a:pt x="187" y="1"/>
                  </a:lnTo>
                  <a:lnTo>
                    <a:pt x="208" y="5"/>
                  </a:lnTo>
                  <a:lnTo>
                    <a:pt x="228" y="11"/>
                  </a:lnTo>
                  <a:lnTo>
                    <a:pt x="249" y="19"/>
                  </a:lnTo>
                  <a:lnTo>
                    <a:pt x="269" y="29"/>
                  </a:lnTo>
                  <a:lnTo>
                    <a:pt x="285" y="40"/>
                  </a:lnTo>
                  <a:lnTo>
                    <a:pt x="302" y="53"/>
                  </a:lnTo>
                  <a:lnTo>
                    <a:pt x="316" y="68"/>
                  </a:lnTo>
                  <a:lnTo>
                    <a:pt x="326" y="85"/>
                  </a:lnTo>
                  <a:lnTo>
                    <a:pt x="332" y="104"/>
                  </a:lnTo>
                  <a:lnTo>
                    <a:pt x="337" y="124"/>
                  </a:lnTo>
                  <a:lnTo>
                    <a:pt x="335" y="145"/>
                  </a:lnTo>
                  <a:lnTo>
                    <a:pt x="330" y="167"/>
                  </a:lnTo>
                  <a:lnTo>
                    <a:pt x="320" y="191"/>
                  </a:lnTo>
                  <a:lnTo>
                    <a:pt x="310" y="213"/>
                  </a:lnTo>
                  <a:lnTo>
                    <a:pt x="298" y="234"/>
                  </a:lnTo>
                  <a:lnTo>
                    <a:pt x="284" y="256"/>
                  </a:lnTo>
                  <a:lnTo>
                    <a:pt x="270" y="276"/>
                  </a:lnTo>
                  <a:lnTo>
                    <a:pt x="255" y="294"/>
                  </a:lnTo>
                  <a:lnTo>
                    <a:pt x="240" y="311"/>
                  </a:lnTo>
                  <a:lnTo>
                    <a:pt x="223" y="328"/>
                  </a:lnTo>
                  <a:lnTo>
                    <a:pt x="208" y="342"/>
                  </a:lnTo>
                  <a:lnTo>
                    <a:pt x="191" y="355"/>
                  </a:lnTo>
                  <a:lnTo>
                    <a:pt x="174" y="366"/>
                  </a:lnTo>
                  <a:lnTo>
                    <a:pt x="158" y="375"/>
                  </a:lnTo>
                  <a:lnTo>
                    <a:pt x="142" y="382"/>
                  </a:lnTo>
                  <a:lnTo>
                    <a:pt x="127" y="387"/>
                  </a:lnTo>
                  <a:lnTo>
                    <a:pt x="113" y="390"/>
                  </a:lnTo>
                  <a:lnTo>
                    <a:pt x="99" y="390"/>
                  </a:lnTo>
                  <a:close/>
                </a:path>
              </a:pathLst>
            </a:custGeom>
            <a:solidFill>
              <a:srgbClr val="AF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p:nvSpPr>
          <p:spPr bwMode="auto">
            <a:xfrm>
              <a:off x="711200" y="2772568"/>
              <a:ext cx="36513" cy="122237"/>
            </a:xfrm>
            <a:custGeom>
              <a:avLst/>
              <a:gdLst>
                <a:gd name="T0" fmla="*/ 2 w 68"/>
                <a:gd name="T1" fmla="*/ 150 h 154"/>
                <a:gd name="T2" fmla="*/ 0 w 68"/>
                <a:gd name="T3" fmla="*/ 151 h 154"/>
                <a:gd name="T4" fmla="*/ 2 w 68"/>
                <a:gd name="T5" fmla="*/ 153 h 154"/>
                <a:gd name="T6" fmla="*/ 3 w 68"/>
                <a:gd name="T7" fmla="*/ 154 h 154"/>
                <a:gd name="T8" fmla="*/ 5 w 68"/>
                <a:gd name="T9" fmla="*/ 154 h 154"/>
                <a:gd name="T10" fmla="*/ 34 w 68"/>
                <a:gd name="T11" fmla="*/ 132 h 154"/>
                <a:gd name="T12" fmla="*/ 53 w 68"/>
                <a:gd name="T13" fmla="*/ 107 h 154"/>
                <a:gd name="T14" fmla="*/ 64 w 68"/>
                <a:gd name="T15" fmla="*/ 82 h 154"/>
                <a:gd name="T16" fmla="*/ 68 w 68"/>
                <a:gd name="T17" fmla="*/ 57 h 154"/>
                <a:gd name="T18" fmla="*/ 68 w 68"/>
                <a:gd name="T19" fmla="*/ 34 h 154"/>
                <a:gd name="T20" fmla="*/ 67 w 68"/>
                <a:gd name="T21" fmla="*/ 16 h 154"/>
                <a:gd name="T22" fmla="*/ 64 w 68"/>
                <a:gd name="T23" fmla="*/ 4 h 154"/>
                <a:gd name="T24" fmla="*/ 63 w 68"/>
                <a:gd name="T25" fmla="*/ 0 h 154"/>
                <a:gd name="T26" fmla="*/ 63 w 68"/>
                <a:gd name="T27" fmla="*/ 5 h 154"/>
                <a:gd name="T28" fmla="*/ 63 w 68"/>
                <a:gd name="T29" fmla="*/ 18 h 154"/>
                <a:gd name="T30" fmla="*/ 63 w 68"/>
                <a:gd name="T31" fmla="*/ 38 h 154"/>
                <a:gd name="T32" fmla="*/ 59 w 68"/>
                <a:gd name="T33" fmla="*/ 63 h 154"/>
                <a:gd name="T34" fmla="*/ 52 w 68"/>
                <a:gd name="T35" fmla="*/ 88 h 154"/>
                <a:gd name="T36" fmla="*/ 41 w 68"/>
                <a:gd name="T37" fmla="*/ 112 h 154"/>
                <a:gd name="T38" fmla="*/ 25 w 68"/>
                <a:gd name="T39" fmla="*/ 134 h 154"/>
                <a:gd name="T40" fmla="*/ 2 w 68"/>
                <a:gd name="T41" fmla="*/ 15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54">
                  <a:moveTo>
                    <a:pt x="2" y="150"/>
                  </a:moveTo>
                  <a:lnTo>
                    <a:pt x="0" y="151"/>
                  </a:lnTo>
                  <a:lnTo>
                    <a:pt x="2" y="153"/>
                  </a:lnTo>
                  <a:lnTo>
                    <a:pt x="3" y="154"/>
                  </a:lnTo>
                  <a:lnTo>
                    <a:pt x="5" y="154"/>
                  </a:lnTo>
                  <a:lnTo>
                    <a:pt x="34" y="132"/>
                  </a:lnTo>
                  <a:lnTo>
                    <a:pt x="53" y="107"/>
                  </a:lnTo>
                  <a:lnTo>
                    <a:pt x="64" y="82"/>
                  </a:lnTo>
                  <a:lnTo>
                    <a:pt x="68" y="57"/>
                  </a:lnTo>
                  <a:lnTo>
                    <a:pt x="68" y="34"/>
                  </a:lnTo>
                  <a:lnTo>
                    <a:pt x="67" y="16"/>
                  </a:lnTo>
                  <a:lnTo>
                    <a:pt x="64" y="4"/>
                  </a:lnTo>
                  <a:lnTo>
                    <a:pt x="63" y="0"/>
                  </a:lnTo>
                  <a:lnTo>
                    <a:pt x="63" y="5"/>
                  </a:lnTo>
                  <a:lnTo>
                    <a:pt x="63" y="18"/>
                  </a:lnTo>
                  <a:lnTo>
                    <a:pt x="63" y="38"/>
                  </a:lnTo>
                  <a:lnTo>
                    <a:pt x="59" y="63"/>
                  </a:lnTo>
                  <a:lnTo>
                    <a:pt x="52" y="88"/>
                  </a:lnTo>
                  <a:lnTo>
                    <a:pt x="41" y="112"/>
                  </a:lnTo>
                  <a:lnTo>
                    <a:pt x="25" y="134"/>
                  </a:lnTo>
                  <a:lnTo>
                    <a:pt x="2" y="15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555625" y="2880518"/>
              <a:ext cx="80963" cy="22225"/>
            </a:xfrm>
            <a:custGeom>
              <a:avLst/>
              <a:gdLst>
                <a:gd name="T0" fmla="*/ 17 w 154"/>
                <a:gd name="T1" fmla="*/ 2 h 29"/>
                <a:gd name="T2" fmla="*/ 3 w 154"/>
                <a:gd name="T3" fmla="*/ 0 h 29"/>
                <a:gd name="T4" fmla="*/ 0 w 154"/>
                <a:gd name="T5" fmla="*/ 2 h 29"/>
                <a:gd name="T6" fmla="*/ 3 w 154"/>
                <a:gd name="T7" fmla="*/ 7 h 29"/>
                <a:gd name="T8" fmla="*/ 9 w 154"/>
                <a:gd name="T9" fmla="*/ 10 h 29"/>
                <a:gd name="T10" fmla="*/ 39 w 154"/>
                <a:gd name="T11" fmla="*/ 22 h 29"/>
                <a:gd name="T12" fmla="*/ 67 w 154"/>
                <a:gd name="T13" fmla="*/ 28 h 29"/>
                <a:gd name="T14" fmla="*/ 92 w 154"/>
                <a:gd name="T15" fmla="*/ 29 h 29"/>
                <a:gd name="T16" fmla="*/ 113 w 154"/>
                <a:gd name="T17" fmla="*/ 26 h 29"/>
                <a:gd name="T18" fmla="*/ 131 w 154"/>
                <a:gd name="T19" fmla="*/ 22 h 29"/>
                <a:gd name="T20" fmla="*/ 143 w 154"/>
                <a:gd name="T21" fmla="*/ 17 h 29"/>
                <a:gd name="T22" fmla="*/ 152 w 154"/>
                <a:gd name="T23" fmla="*/ 13 h 29"/>
                <a:gd name="T24" fmla="*/ 154 w 154"/>
                <a:gd name="T25" fmla="*/ 11 h 29"/>
                <a:gd name="T26" fmla="*/ 150 w 154"/>
                <a:gd name="T27" fmla="*/ 11 h 29"/>
                <a:gd name="T28" fmla="*/ 139 w 154"/>
                <a:gd name="T29" fmla="*/ 11 h 29"/>
                <a:gd name="T30" fmla="*/ 122 w 154"/>
                <a:gd name="T31" fmla="*/ 11 h 29"/>
                <a:gd name="T32" fmla="*/ 103 w 154"/>
                <a:gd name="T33" fmla="*/ 11 h 29"/>
                <a:gd name="T34" fmla="*/ 79 w 154"/>
                <a:gd name="T35" fmla="*/ 10 h 29"/>
                <a:gd name="T36" fmla="*/ 57 w 154"/>
                <a:gd name="T37" fmla="*/ 8 h 29"/>
                <a:gd name="T38" fmla="*/ 35 w 154"/>
                <a:gd name="T39" fmla="*/ 6 h 29"/>
                <a:gd name="T40" fmla="*/ 17 w 154"/>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9">
                  <a:moveTo>
                    <a:pt x="17" y="2"/>
                  </a:moveTo>
                  <a:lnTo>
                    <a:pt x="3" y="0"/>
                  </a:lnTo>
                  <a:lnTo>
                    <a:pt x="0" y="2"/>
                  </a:lnTo>
                  <a:lnTo>
                    <a:pt x="3" y="7"/>
                  </a:lnTo>
                  <a:lnTo>
                    <a:pt x="9" y="10"/>
                  </a:lnTo>
                  <a:lnTo>
                    <a:pt x="39" y="22"/>
                  </a:lnTo>
                  <a:lnTo>
                    <a:pt x="67" y="28"/>
                  </a:lnTo>
                  <a:lnTo>
                    <a:pt x="92" y="29"/>
                  </a:lnTo>
                  <a:lnTo>
                    <a:pt x="113" y="26"/>
                  </a:lnTo>
                  <a:lnTo>
                    <a:pt x="131" y="22"/>
                  </a:lnTo>
                  <a:lnTo>
                    <a:pt x="143" y="17"/>
                  </a:lnTo>
                  <a:lnTo>
                    <a:pt x="152" y="13"/>
                  </a:lnTo>
                  <a:lnTo>
                    <a:pt x="154" y="11"/>
                  </a:lnTo>
                  <a:lnTo>
                    <a:pt x="150" y="11"/>
                  </a:lnTo>
                  <a:lnTo>
                    <a:pt x="139" y="11"/>
                  </a:lnTo>
                  <a:lnTo>
                    <a:pt x="122" y="11"/>
                  </a:lnTo>
                  <a:lnTo>
                    <a:pt x="103" y="11"/>
                  </a:lnTo>
                  <a:lnTo>
                    <a:pt x="79" y="10"/>
                  </a:lnTo>
                  <a:lnTo>
                    <a:pt x="57" y="8"/>
                  </a:lnTo>
                  <a:lnTo>
                    <a:pt x="35" y="6"/>
                  </a:lnTo>
                  <a:lnTo>
                    <a:pt x="17" y="2"/>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3"/>
            <p:cNvSpPr>
              <a:spLocks/>
            </p:cNvSpPr>
            <p:nvPr/>
          </p:nvSpPr>
          <p:spPr bwMode="auto">
            <a:xfrm>
              <a:off x="631825" y="2897981"/>
              <a:ext cx="90488" cy="209550"/>
            </a:xfrm>
            <a:custGeom>
              <a:avLst/>
              <a:gdLst>
                <a:gd name="T0" fmla="*/ 153 w 172"/>
                <a:gd name="T1" fmla="*/ 87 h 264"/>
                <a:gd name="T2" fmla="*/ 147 w 172"/>
                <a:gd name="T3" fmla="*/ 95 h 264"/>
                <a:gd name="T4" fmla="*/ 139 w 172"/>
                <a:gd name="T5" fmla="*/ 103 h 264"/>
                <a:gd name="T6" fmla="*/ 132 w 172"/>
                <a:gd name="T7" fmla="*/ 111 h 264"/>
                <a:gd name="T8" fmla="*/ 124 w 172"/>
                <a:gd name="T9" fmla="*/ 118 h 264"/>
                <a:gd name="T10" fmla="*/ 114 w 172"/>
                <a:gd name="T11" fmla="*/ 126 h 264"/>
                <a:gd name="T12" fmla="*/ 106 w 172"/>
                <a:gd name="T13" fmla="*/ 133 h 264"/>
                <a:gd name="T14" fmla="*/ 96 w 172"/>
                <a:gd name="T15" fmla="*/ 140 h 264"/>
                <a:gd name="T16" fmla="*/ 88 w 172"/>
                <a:gd name="T17" fmla="*/ 146 h 264"/>
                <a:gd name="T18" fmla="*/ 79 w 172"/>
                <a:gd name="T19" fmla="*/ 153 h 264"/>
                <a:gd name="T20" fmla="*/ 71 w 172"/>
                <a:gd name="T21" fmla="*/ 160 h 264"/>
                <a:gd name="T22" fmla="*/ 63 w 172"/>
                <a:gd name="T23" fmla="*/ 166 h 264"/>
                <a:gd name="T24" fmla="*/ 54 w 172"/>
                <a:gd name="T25" fmla="*/ 173 h 264"/>
                <a:gd name="T26" fmla="*/ 46 w 172"/>
                <a:gd name="T27" fmla="*/ 180 h 264"/>
                <a:gd name="T28" fmla="*/ 39 w 172"/>
                <a:gd name="T29" fmla="*/ 188 h 264"/>
                <a:gd name="T30" fmla="*/ 32 w 172"/>
                <a:gd name="T31" fmla="*/ 195 h 264"/>
                <a:gd name="T32" fmla="*/ 25 w 172"/>
                <a:gd name="T33" fmla="*/ 204 h 264"/>
                <a:gd name="T34" fmla="*/ 16 w 172"/>
                <a:gd name="T35" fmla="*/ 221 h 264"/>
                <a:gd name="T36" fmla="*/ 7 w 172"/>
                <a:gd name="T37" fmla="*/ 241 h 264"/>
                <a:gd name="T38" fmla="*/ 2 w 172"/>
                <a:gd name="T39" fmla="*/ 258 h 264"/>
                <a:gd name="T40" fmla="*/ 0 w 172"/>
                <a:gd name="T41" fmla="*/ 264 h 264"/>
                <a:gd name="T42" fmla="*/ 6 w 172"/>
                <a:gd name="T43" fmla="*/ 255 h 264"/>
                <a:gd name="T44" fmla="*/ 11 w 172"/>
                <a:gd name="T45" fmla="*/ 245 h 264"/>
                <a:gd name="T46" fmla="*/ 17 w 172"/>
                <a:gd name="T47" fmla="*/ 236 h 264"/>
                <a:gd name="T48" fmla="*/ 24 w 172"/>
                <a:gd name="T49" fmla="*/ 227 h 264"/>
                <a:gd name="T50" fmla="*/ 29 w 172"/>
                <a:gd name="T51" fmla="*/ 219 h 264"/>
                <a:gd name="T52" fmla="*/ 38 w 172"/>
                <a:gd name="T53" fmla="*/ 210 h 264"/>
                <a:gd name="T54" fmla="*/ 46 w 172"/>
                <a:gd name="T55" fmla="*/ 201 h 264"/>
                <a:gd name="T56" fmla="*/ 54 w 172"/>
                <a:gd name="T57" fmla="*/ 192 h 264"/>
                <a:gd name="T58" fmla="*/ 64 w 172"/>
                <a:gd name="T59" fmla="*/ 184 h 264"/>
                <a:gd name="T60" fmla="*/ 74 w 172"/>
                <a:gd name="T61" fmla="*/ 176 h 264"/>
                <a:gd name="T62" fmla="*/ 83 w 172"/>
                <a:gd name="T63" fmla="*/ 168 h 264"/>
                <a:gd name="T64" fmla="*/ 93 w 172"/>
                <a:gd name="T65" fmla="*/ 160 h 264"/>
                <a:gd name="T66" fmla="*/ 102 w 172"/>
                <a:gd name="T67" fmla="*/ 153 h 264"/>
                <a:gd name="T68" fmla="*/ 111 w 172"/>
                <a:gd name="T69" fmla="*/ 145 h 264"/>
                <a:gd name="T70" fmla="*/ 121 w 172"/>
                <a:gd name="T71" fmla="*/ 137 h 264"/>
                <a:gd name="T72" fmla="*/ 131 w 172"/>
                <a:gd name="T73" fmla="*/ 129 h 264"/>
                <a:gd name="T74" fmla="*/ 145 w 172"/>
                <a:gd name="T75" fmla="*/ 115 h 264"/>
                <a:gd name="T76" fmla="*/ 156 w 172"/>
                <a:gd name="T77" fmla="*/ 101 h 264"/>
                <a:gd name="T78" fmla="*/ 164 w 172"/>
                <a:gd name="T79" fmla="*/ 86 h 264"/>
                <a:gd name="T80" fmla="*/ 171 w 172"/>
                <a:gd name="T81" fmla="*/ 71 h 264"/>
                <a:gd name="T82" fmla="*/ 172 w 172"/>
                <a:gd name="T83" fmla="*/ 51 h 264"/>
                <a:gd name="T84" fmla="*/ 171 w 172"/>
                <a:gd name="T85" fmla="*/ 27 h 264"/>
                <a:gd name="T86" fmla="*/ 167 w 172"/>
                <a:gd name="T87" fmla="*/ 8 h 264"/>
                <a:gd name="T88" fmla="*/ 165 w 172"/>
                <a:gd name="T89" fmla="*/ 0 h 264"/>
                <a:gd name="T90" fmla="*/ 167 w 172"/>
                <a:gd name="T91" fmla="*/ 9 h 264"/>
                <a:gd name="T92" fmla="*/ 167 w 172"/>
                <a:gd name="T93" fmla="*/ 32 h 264"/>
                <a:gd name="T94" fmla="*/ 164 w 172"/>
                <a:gd name="T95" fmla="*/ 62 h 264"/>
                <a:gd name="T96" fmla="*/ 153 w 172"/>
                <a:gd name="T97" fmla="*/ 8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264">
                  <a:moveTo>
                    <a:pt x="153" y="87"/>
                  </a:moveTo>
                  <a:lnTo>
                    <a:pt x="147" y="95"/>
                  </a:lnTo>
                  <a:lnTo>
                    <a:pt x="139" y="103"/>
                  </a:lnTo>
                  <a:lnTo>
                    <a:pt x="132" y="111"/>
                  </a:lnTo>
                  <a:lnTo>
                    <a:pt x="124" y="118"/>
                  </a:lnTo>
                  <a:lnTo>
                    <a:pt x="114" y="126"/>
                  </a:lnTo>
                  <a:lnTo>
                    <a:pt x="106" y="133"/>
                  </a:lnTo>
                  <a:lnTo>
                    <a:pt x="96" y="140"/>
                  </a:lnTo>
                  <a:lnTo>
                    <a:pt x="88" y="146"/>
                  </a:lnTo>
                  <a:lnTo>
                    <a:pt x="79" y="153"/>
                  </a:lnTo>
                  <a:lnTo>
                    <a:pt x="71" y="160"/>
                  </a:lnTo>
                  <a:lnTo>
                    <a:pt x="63" y="166"/>
                  </a:lnTo>
                  <a:lnTo>
                    <a:pt x="54" y="173"/>
                  </a:lnTo>
                  <a:lnTo>
                    <a:pt x="46" y="180"/>
                  </a:lnTo>
                  <a:lnTo>
                    <a:pt x="39" y="188"/>
                  </a:lnTo>
                  <a:lnTo>
                    <a:pt x="32" y="195"/>
                  </a:lnTo>
                  <a:lnTo>
                    <a:pt x="25" y="204"/>
                  </a:lnTo>
                  <a:lnTo>
                    <a:pt x="16" y="221"/>
                  </a:lnTo>
                  <a:lnTo>
                    <a:pt x="7" y="241"/>
                  </a:lnTo>
                  <a:lnTo>
                    <a:pt x="2" y="258"/>
                  </a:lnTo>
                  <a:lnTo>
                    <a:pt x="0" y="264"/>
                  </a:lnTo>
                  <a:lnTo>
                    <a:pt x="6" y="255"/>
                  </a:lnTo>
                  <a:lnTo>
                    <a:pt x="11" y="245"/>
                  </a:lnTo>
                  <a:lnTo>
                    <a:pt x="17" y="236"/>
                  </a:lnTo>
                  <a:lnTo>
                    <a:pt x="24" y="227"/>
                  </a:lnTo>
                  <a:lnTo>
                    <a:pt x="29" y="219"/>
                  </a:lnTo>
                  <a:lnTo>
                    <a:pt x="38" y="210"/>
                  </a:lnTo>
                  <a:lnTo>
                    <a:pt x="46" y="201"/>
                  </a:lnTo>
                  <a:lnTo>
                    <a:pt x="54" y="192"/>
                  </a:lnTo>
                  <a:lnTo>
                    <a:pt x="64" y="184"/>
                  </a:lnTo>
                  <a:lnTo>
                    <a:pt x="74" y="176"/>
                  </a:lnTo>
                  <a:lnTo>
                    <a:pt x="83" y="168"/>
                  </a:lnTo>
                  <a:lnTo>
                    <a:pt x="93" y="160"/>
                  </a:lnTo>
                  <a:lnTo>
                    <a:pt x="102" y="153"/>
                  </a:lnTo>
                  <a:lnTo>
                    <a:pt x="111" y="145"/>
                  </a:lnTo>
                  <a:lnTo>
                    <a:pt x="121" y="137"/>
                  </a:lnTo>
                  <a:lnTo>
                    <a:pt x="131" y="129"/>
                  </a:lnTo>
                  <a:lnTo>
                    <a:pt x="145" y="115"/>
                  </a:lnTo>
                  <a:lnTo>
                    <a:pt x="156" y="101"/>
                  </a:lnTo>
                  <a:lnTo>
                    <a:pt x="164" y="86"/>
                  </a:lnTo>
                  <a:lnTo>
                    <a:pt x="171" y="71"/>
                  </a:lnTo>
                  <a:lnTo>
                    <a:pt x="172" y="51"/>
                  </a:lnTo>
                  <a:lnTo>
                    <a:pt x="171" y="27"/>
                  </a:lnTo>
                  <a:lnTo>
                    <a:pt x="167" y="8"/>
                  </a:lnTo>
                  <a:lnTo>
                    <a:pt x="165" y="0"/>
                  </a:lnTo>
                  <a:lnTo>
                    <a:pt x="167" y="9"/>
                  </a:lnTo>
                  <a:lnTo>
                    <a:pt x="167" y="32"/>
                  </a:lnTo>
                  <a:lnTo>
                    <a:pt x="164" y="62"/>
                  </a:lnTo>
                  <a:lnTo>
                    <a:pt x="153" y="87"/>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
            <p:cNvSpPr>
              <a:spLocks/>
            </p:cNvSpPr>
            <p:nvPr/>
          </p:nvSpPr>
          <p:spPr bwMode="auto">
            <a:xfrm>
              <a:off x="685800" y="2893218"/>
              <a:ext cx="41275" cy="19050"/>
            </a:xfrm>
            <a:custGeom>
              <a:avLst/>
              <a:gdLst>
                <a:gd name="T0" fmla="*/ 38 w 78"/>
                <a:gd name="T1" fmla="*/ 9 h 23"/>
                <a:gd name="T2" fmla="*/ 29 w 78"/>
                <a:gd name="T3" fmla="*/ 8 h 23"/>
                <a:gd name="T4" fmla="*/ 21 w 78"/>
                <a:gd name="T5" fmla="*/ 7 h 23"/>
                <a:gd name="T6" fmla="*/ 11 w 78"/>
                <a:gd name="T7" fmla="*/ 8 h 23"/>
                <a:gd name="T8" fmla="*/ 3 w 78"/>
                <a:gd name="T9" fmla="*/ 9 h 23"/>
                <a:gd name="T10" fmla="*/ 2 w 78"/>
                <a:gd name="T11" fmla="*/ 10 h 23"/>
                <a:gd name="T12" fmla="*/ 0 w 78"/>
                <a:gd name="T13" fmla="*/ 11 h 23"/>
                <a:gd name="T14" fmla="*/ 0 w 78"/>
                <a:gd name="T15" fmla="*/ 13 h 23"/>
                <a:gd name="T16" fmla="*/ 0 w 78"/>
                <a:gd name="T17" fmla="*/ 14 h 23"/>
                <a:gd name="T18" fmla="*/ 3 w 78"/>
                <a:gd name="T19" fmla="*/ 17 h 23"/>
                <a:gd name="T20" fmla="*/ 6 w 78"/>
                <a:gd name="T21" fmla="*/ 19 h 23"/>
                <a:gd name="T22" fmla="*/ 10 w 78"/>
                <a:gd name="T23" fmla="*/ 21 h 23"/>
                <a:gd name="T24" fmla="*/ 14 w 78"/>
                <a:gd name="T25" fmla="*/ 22 h 23"/>
                <a:gd name="T26" fmla="*/ 21 w 78"/>
                <a:gd name="T27" fmla="*/ 23 h 23"/>
                <a:gd name="T28" fmla="*/ 28 w 78"/>
                <a:gd name="T29" fmla="*/ 22 h 23"/>
                <a:gd name="T30" fmla="*/ 36 w 78"/>
                <a:gd name="T31" fmla="*/ 22 h 23"/>
                <a:gd name="T32" fmla="*/ 42 w 78"/>
                <a:gd name="T33" fmla="*/ 20 h 23"/>
                <a:gd name="T34" fmla="*/ 53 w 78"/>
                <a:gd name="T35" fmla="*/ 15 h 23"/>
                <a:gd name="T36" fmla="*/ 65 w 78"/>
                <a:gd name="T37" fmla="*/ 8 h 23"/>
                <a:gd name="T38" fmla="*/ 74 w 78"/>
                <a:gd name="T39" fmla="*/ 3 h 23"/>
                <a:gd name="T40" fmla="*/ 78 w 78"/>
                <a:gd name="T41" fmla="*/ 0 h 23"/>
                <a:gd name="T42" fmla="*/ 74 w 78"/>
                <a:gd name="T43" fmla="*/ 2 h 23"/>
                <a:gd name="T44" fmla="*/ 64 w 78"/>
                <a:gd name="T45" fmla="*/ 5 h 23"/>
                <a:gd name="T46" fmla="*/ 50 w 78"/>
                <a:gd name="T47" fmla="*/ 8 h 23"/>
                <a:gd name="T48" fmla="*/ 38 w 78"/>
                <a:gd name="T4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23">
                  <a:moveTo>
                    <a:pt x="38" y="9"/>
                  </a:moveTo>
                  <a:lnTo>
                    <a:pt x="29" y="8"/>
                  </a:lnTo>
                  <a:lnTo>
                    <a:pt x="21" y="7"/>
                  </a:lnTo>
                  <a:lnTo>
                    <a:pt x="11" y="8"/>
                  </a:lnTo>
                  <a:lnTo>
                    <a:pt x="3" y="9"/>
                  </a:lnTo>
                  <a:lnTo>
                    <a:pt x="2" y="10"/>
                  </a:lnTo>
                  <a:lnTo>
                    <a:pt x="0" y="11"/>
                  </a:lnTo>
                  <a:lnTo>
                    <a:pt x="0" y="13"/>
                  </a:lnTo>
                  <a:lnTo>
                    <a:pt x="0" y="14"/>
                  </a:lnTo>
                  <a:lnTo>
                    <a:pt x="3" y="17"/>
                  </a:lnTo>
                  <a:lnTo>
                    <a:pt x="6" y="19"/>
                  </a:lnTo>
                  <a:lnTo>
                    <a:pt x="10" y="21"/>
                  </a:lnTo>
                  <a:lnTo>
                    <a:pt x="14" y="22"/>
                  </a:lnTo>
                  <a:lnTo>
                    <a:pt x="21" y="23"/>
                  </a:lnTo>
                  <a:lnTo>
                    <a:pt x="28" y="22"/>
                  </a:lnTo>
                  <a:lnTo>
                    <a:pt x="36" y="22"/>
                  </a:lnTo>
                  <a:lnTo>
                    <a:pt x="42" y="20"/>
                  </a:lnTo>
                  <a:lnTo>
                    <a:pt x="53" y="15"/>
                  </a:lnTo>
                  <a:lnTo>
                    <a:pt x="65" y="8"/>
                  </a:lnTo>
                  <a:lnTo>
                    <a:pt x="74" y="3"/>
                  </a:lnTo>
                  <a:lnTo>
                    <a:pt x="78" y="0"/>
                  </a:lnTo>
                  <a:lnTo>
                    <a:pt x="74" y="2"/>
                  </a:lnTo>
                  <a:lnTo>
                    <a:pt x="64" y="5"/>
                  </a:lnTo>
                  <a:lnTo>
                    <a:pt x="50" y="8"/>
                  </a:lnTo>
                  <a:lnTo>
                    <a:pt x="38" y="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45"/>
            <p:cNvSpPr>
              <a:spLocks/>
            </p:cNvSpPr>
            <p:nvPr/>
          </p:nvSpPr>
          <p:spPr bwMode="auto">
            <a:xfrm>
              <a:off x="584200" y="3029743"/>
              <a:ext cx="65088" cy="11112"/>
            </a:xfrm>
            <a:custGeom>
              <a:avLst/>
              <a:gdLst>
                <a:gd name="T0" fmla="*/ 71 w 125"/>
                <a:gd name="T1" fmla="*/ 1 h 13"/>
                <a:gd name="T2" fmla="*/ 61 w 125"/>
                <a:gd name="T3" fmla="*/ 0 h 13"/>
                <a:gd name="T4" fmla="*/ 51 w 125"/>
                <a:gd name="T5" fmla="*/ 2 h 13"/>
                <a:gd name="T6" fmla="*/ 42 w 125"/>
                <a:gd name="T7" fmla="*/ 5 h 13"/>
                <a:gd name="T8" fmla="*/ 32 w 125"/>
                <a:gd name="T9" fmla="*/ 6 h 13"/>
                <a:gd name="T10" fmla="*/ 25 w 125"/>
                <a:gd name="T11" fmla="*/ 5 h 13"/>
                <a:gd name="T12" fmla="*/ 17 w 125"/>
                <a:gd name="T13" fmla="*/ 4 h 13"/>
                <a:gd name="T14" fmla="*/ 8 w 125"/>
                <a:gd name="T15" fmla="*/ 4 h 13"/>
                <a:gd name="T16" fmla="*/ 1 w 125"/>
                <a:gd name="T17" fmla="*/ 3 h 13"/>
                <a:gd name="T18" fmla="*/ 0 w 125"/>
                <a:gd name="T19" fmla="*/ 3 h 13"/>
                <a:gd name="T20" fmla="*/ 0 w 125"/>
                <a:gd name="T21" fmla="*/ 4 h 13"/>
                <a:gd name="T22" fmla="*/ 0 w 125"/>
                <a:gd name="T23" fmla="*/ 6 h 13"/>
                <a:gd name="T24" fmla="*/ 0 w 125"/>
                <a:gd name="T25" fmla="*/ 6 h 13"/>
                <a:gd name="T26" fmla="*/ 10 w 125"/>
                <a:gd name="T27" fmla="*/ 9 h 13"/>
                <a:gd name="T28" fmla="*/ 18 w 125"/>
                <a:gd name="T29" fmla="*/ 11 h 13"/>
                <a:gd name="T30" fmla="*/ 26 w 125"/>
                <a:gd name="T31" fmla="*/ 12 h 13"/>
                <a:gd name="T32" fmla="*/ 36 w 125"/>
                <a:gd name="T33" fmla="*/ 13 h 13"/>
                <a:gd name="T34" fmla="*/ 44 w 125"/>
                <a:gd name="T35" fmla="*/ 13 h 13"/>
                <a:gd name="T36" fmla="*/ 51 w 125"/>
                <a:gd name="T37" fmla="*/ 12 h 13"/>
                <a:gd name="T38" fmla="*/ 58 w 125"/>
                <a:gd name="T39" fmla="*/ 11 h 13"/>
                <a:gd name="T40" fmla="*/ 65 w 125"/>
                <a:gd name="T41" fmla="*/ 9 h 13"/>
                <a:gd name="T42" fmla="*/ 71 w 125"/>
                <a:gd name="T43" fmla="*/ 8 h 13"/>
                <a:gd name="T44" fmla="*/ 78 w 125"/>
                <a:gd name="T45" fmla="*/ 8 h 13"/>
                <a:gd name="T46" fmla="*/ 85 w 125"/>
                <a:gd name="T47" fmla="*/ 9 h 13"/>
                <a:gd name="T48" fmla="*/ 93 w 125"/>
                <a:gd name="T49" fmla="*/ 11 h 13"/>
                <a:gd name="T50" fmla="*/ 104 w 125"/>
                <a:gd name="T51" fmla="*/ 11 h 13"/>
                <a:gd name="T52" fmla="*/ 114 w 125"/>
                <a:gd name="T53" fmla="*/ 7 h 13"/>
                <a:gd name="T54" fmla="*/ 122 w 125"/>
                <a:gd name="T55" fmla="*/ 2 h 13"/>
                <a:gd name="T56" fmla="*/ 125 w 125"/>
                <a:gd name="T57" fmla="*/ 0 h 13"/>
                <a:gd name="T58" fmla="*/ 124 w 125"/>
                <a:gd name="T59" fmla="*/ 0 h 13"/>
                <a:gd name="T60" fmla="*/ 121 w 125"/>
                <a:gd name="T61" fmla="*/ 2 h 13"/>
                <a:gd name="T62" fmla="*/ 117 w 125"/>
                <a:gd name="T63" fmla="*/ 3 h 13"/>
                <a:gd name="T64" fmla="*/ 111 w 125"/>
                <a:gd name="T65" fmla="*/ 4 h 13"/>
                <a:gd name="T66" fmla="*/ 103 w 125"/>
                <a:gd name="T67" fmla="*/ 5 h 13"/>
                <a:gd name="T68" fmla="*/ 93 w 125"/>
                <a:gd name="T69" fmla="*/ 5 h 13"/>
                <a:gd name="T70" fmla="*/ 83 w 125"/>
                <a:gd name="T71" fmla="*/ 4 h 13"/>
                <a:gd name="T72" fmla="*/ 71 w 125"/>
                <a:gd name="T7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3">
                  <a:moveTo>
                    <a:pt x="71" y="1"/>
                  </a:moveTo>
                  <a:lnTo>
                    <a:pt x="61" y="0"/>
                  </a:lnTo>
                  <a:lnTo>
                    <a:pt x="51" y="2"/>
                  </a:lnTo>
                  <a:lnTo>
                    <a:pt x="42" y="5"/>
                  </a:lnTo>
                  <a:lnTo>
                    <a:pt x="32" y="6"/>
                  </a:lnTo>
                  <a:lnTo>
                    <a:pt x="25" y="5"/>
                  </a:lnTo>
                  <a:lnTo>
                    <a:pt x="17" y="4"/>
                  </a:lnTo>
                  <a:lnTo>
                    <a:pt x="8" y="4"/>
                  </a:lnTo>
                  <a:lnTo>
                    <a:pt x="1" y="3"/>
                  </a:lnTo>
                  <a:lnTo>
                    <a:pt x="0" y="3"/>
                  </a:lnTo>
                  <a:lnTo>
                    <a:pt x="0" y="4"/>
                  </a:lnTo>
                  <a:lnTo>
                    <a:pt x="0" y="6"/>
                  </a:lnTo>
                  <a:lnTo>
                    <a:pt x="0" y="6"/>
                  </a:lnTo>
                  <a:lnTo>
                    <a:pt x="10" y="9"/>
                  </a:lnTo>
                  <a:lnTo>
                    <a:pt x="18" y="11"/>
                  </a:lnTo>
                  <a:lnTo>
                    <a:pt x="26" y="12"/>
                  </a:lnTo>
                  <a:lnTo>
                    <a:pt x="36" y="13"/>
                  </a:lnTo>
                  <a:lnTo>
                    <a:pt x="44" y="13"/>
                  </a:lnTo>
                  <a:lnTo>
                    <a:pt x="51" y="12"/>
                  </a:lnTo>
                  <a:lnTo>
                    <a:pt x="58" y="11"/>
                  </a:lnTo>
                  <a:lnTo>
                    <a:pt x="65" y="9"/>
                  </a:lnTo>
                  <a:lnTo>
                    <a:pt x="71" y="8"/>
                  </a:lnTo>
                  <a:lnTo>
                    <a:pt x="78" y="8"/>
                  </a:lnTo>
                  <a:lnTo>
                    <a:pt x="85" y="9"/>
                  </a:lnTo>
                  <a:lnTo>
                    <a:pt x="93" y="11"/>
                  </a:lnTo>
                  <a:lnTo>
                    <a:pt x="104" y="11"/>
                  </a:lnTo>
                  <a:lnTo>
                    <a:pt x="114" y="7"/>
                  </a:lnTo>
                  <a:lnTo>
                    <a:pt x="122" y="2"/>
                  </a:lnTo>
                  <a:lnTo>
                    <a:pt x="125" y="0"/>
                  </a:lnTo>
                  <a:lnTo>
                    <a:pt x="124" y="0"/>
                  </a:lnTo>
                  <a:lnTo>
                    <a:pt x="121" y="2"/>
                  </a:lnTo>
                  <a:lnTo>
                    <a:pt x="117" y="3"/>
                  </a:lnTo>
                  <a:lnTo>
                    <a:pt x="111" y="4"/>
                  </a:lnTo>
                  <a:lnTo>
                    <a:pt x="103" y="5"/>
                  </a:lnTo>
                  <a:lnTo>
                    <a:pt x="93" y="5"/>
                  </a:lnTo>
                  <a:lnTo>
                    <a:pt x="83" y="4"/>
                  </a:lnTo>
                  <a:lnTo>
                    <a:pt x="71" y="1"/>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6"/>
            <p:cNvSpPr>
              <a:spLocks/>
            </p:cNvSpPr>
            <p:nvPr/>
          </p:nvSpPr>
          <p:spPr bwMode="auto">
            <a:xfrm>
              <a:off x="608013" y="3056731"/>
              <a:ext cx="31750" cy="9525"/>
            </a:xfrm>
            <a:custGeom>
              <a:avLst/>
              <a:gdLst>
                <a:gd name="T0" fmla="*/ 31 w 59"/>
                <a:gd name="T1" fmla="*/ 5 h 13"/>
                <a:gd name="T2" fmla="*/ 24 w 59"/>
                <a:gd name="T3" fmla="*/ 4 h 13"/>
                <a:gd name="T4" fmla="*/ 17 w 59"/>
                <a:gd name="T5" fmla="*/ 3 h 13"/>
                <a:gd name="T6" fmla="*/ 10 w 59"/>
                <a:gd name="T7" fmla="*/ 2 h 13"/>
                <a:gd name="T8" fmla="*/ 3 w 59"/>
                <a:gd name="T9" fmla="*/ 1 h 13"/>
                <a:gd name="T10" fmla="*/ 2 w 59"/>
                <a:gd name="T11" fmla="*/ 1 h 13"/>
                <a:gd name="T12" fmla="*/ 0 w 59"/>
                <a:gd name="T13" fmla="*/ 3 h 13"/>
                <a:gd name="T14" fmla="*/ 0 w 59"/>
                <a:gd name="T15" fmla="*/ 4 h 13"/>
                <a:gd name="T16" fmla="*/ 2 w 59"/>
                <a:gd name="T17" fmla="*/ 5 h 13"/>
                <a:gd name="T18" fmla="*/ 17 w 59"/>
                <a:gd name="T19" fmla="*/ 10 h 13"/>
                <a:gd name="T20" fmla="*/ 29 w 59"/>
                <a:gd name="T21" fmla="*/ 12 h 13"/>
                <a:gd name="T22" fmla="*/ 39 w 59"/>
                <a:gd name="T23" fmla="*/ 13 h 13"/>
                <a:gd name="T24" fmla="*/ 47 w 59"/>
                <a:gd name="T25" fmla="*/ 11 h 13"/>
                <a:gd name="T26" fmla="*/ 52 w 59"/>
                <a:gd name="T27" fmla="*/ 9 h 13"/>
                <a:gd name="T28" fmla="*/ 56 w 59"/>
                <a:gd name="T29" fmla="*/ 6 h 13"/>
                <a:gd name="T30" fmla="*/ 57 w 59"/>
                <a:gd name="T31" fmla="*/ 3 h 13"/>
                <a:gd name="T32" fmla="*/ 59 w 59"/>
                <a:gd name="T33" fmla="*/ 0 h 13"/>
                <a:gd name="T34" fmla="*/ 56 w 59"/>
                <a:gd name="T35" fmla="*/ 1 h 13"/>
                <a:gd name="T36" fmla="*/ 49 w 59"/>
                <a:gd name="T37" fmla="*/ 2 h 13"/>
                <a:gd name="T38" fmla="*/ 39 w 59"/>
                <a:gd name="T39" fmla="*/ 4 h 13"/>
                <a:gd name="T40" fmla="*/ 31 w 59"/>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
                  <a:moveTo>
                    <a:pt x="31" y="5"/>
                  </a:moveTo>
                  <a:lnTo>
                    <a:pt x="24" y="4"/>
                  </a:lnTo>
                  <a:lnTo>
                    <a:pt x="17" y="3"/>
                  </a:lnTo>
                  <a:lnTo>
                    <a:pt x="10" y="2"/>
                  </a:lnTo>
                  <a:lnTo>
                    <a:pt x="3" y="1"/>
                  </a:lnTo>
                  <a:lnTo>
                    <a:pt x="2" y="1"/>
                  </a:lnTo>
                  <a:lnTo>
                    <a:pt x="0" y="3"/>
                  </a:lnTo>
                  <a:lnTo>
                    <a:pt x="0" y="4"/>
                  </a:lnTo>
                  <a:lnTo>
                    <a:pt x="2" y="5"/>
                  </a:lnTo>
                  <a:lnTo>
                    <a:pt x="17" y="10"/>
                  </a:lnTo>
                  <a:lnTo>
                    <a:pt x="29" y="12"/>
                  </a:lnTo>
                  <a:lnTo>
                    <a:pt x="39" y="13"/>
                  </a:lnTo>
                  <a:lnTo>
                    <a:pt x="47" y="11"/>
                  </a:lnTo>
                  <a:lnTo>
                    <a:pt x="52" y="9"/>
                  </a:lnTo>
                  <a:lnTo>
                    <a:pt x="56" y="6"/>
                  </a:lnTo>
                  <a:lnTo>
                    <a:pt x="57" y="3"/>
                  </a:lnTo>
                  <a:lnTo>
                    <a:pt x="59" y="0"/>
                  </a:lnTo>
                  <a:lnTo>
                    <a:pt x="56" y="1"/>
                  </a:lnTo>
                  <a:lnTo>
                    <a:pt x="49" y="2"/>
                  </a:lnTo>
                  <a:lnTo>
                    <a:pt x="39" y="4"/>
                  </a:lnTo>
                  <a:lnTo>
                    <a:pt x="31" y="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47"/>
            <p:cNvSpPr>
              <a:spLocks/>
            </p:cNvSpPr>
            <p:nvPr/>
          </p:nvSpPr>
          <p:spPr bwMode="auto">
            <a:xfrm>
              <a:off x="665163" y="2847181"/>
              <a:ext cx="90488" cy="163512"/>
            </a:xfrm>
            <a:custGeom>
              <a:avLst/>
              <a:gdLst>
                <a:gd name="T0" fmla="*/ 97 w 171"/>
                <a:gd name="T1" fmla="*/ 3 h 207"/>
                <a:gd name="T2" fmla="*/ 87 w 171"/>
                <a:gd name="T3" fmla="*/ 7 h 207"/>
                <a:gd name="T4" fmla="*/ 79 w 171"/>
                <a:gd name="T5" fmla="*/ 11 h 207"/>
                <a:gd name="T6" fmla="*/ 71 w 171"/>
                <a:gd name="T7" fmla="*/ 17 h 207"/>
                <a:gd name="T8" fmla="*/ 64 w 171"/>
                <a:gd name="T9" fmla="*/ 23 h 207"/>
                <a:gd name="T10" fmla="*/ 57 w 171"/>
                <a:gd name="T11" fmla="*/ 29 h 207"/>
                <a:gd name="T12" fmla="*/ 51 w 171"/>
                <a:gd name="T13" fmla="*/ 37 h 207"/>
                <a:gd name="T14" fmla="*/ 46 w 171"/>
                <a:gd name="T15" fmla="*/ 44 h 207"/>
                <a:gd name="T16" fmla="*/ 40 w 171"/>
                <a:gd name="T17" fmla="*/ 51 h 207"/>
                <a:gd name="T18" fmla="*/ 33 w 171"/>
                <a:gd name="T19" fmla="*/ 68 h 207"/>
                <a:gd name="T20" fmla="*/ 31 w 171"/>
                <a:gd name="T21" fmla="*/ 85 h 207"/>
                <a:gd name="T22" fmla="*/ 31 w 171"/>
                <a:gd name="T23" fmla="*/ 103 h 207"/>
                <a:gd name="T24" fmla="*/ 28 w 171"/>
                <a:gd name="T25" fmla="*/ 122 h 207"/>
                <a:gd name="T26" fmla="*/ 24 w 171"/>
                <a:gd name="T27" fmla="*/ 142 h 207"/>
                <a:gd name="T28" fmla="*/ 18 w 171"/>
                <a:gd name="T29" fmla="*/ 163 h 207"/>
                <a:gd name="T30" fmla="*/ 10 w 171"/>
                <a:gd name="T31" fmla="*/ 184 h 207"/>
                <a:gd name="T32" fmla="*/ 0 w 171"/>
                <a:gd name="T33" fmla="*/ 205 h 207"/>
                <a:gd name="T34" fmla="*/ 0 w 171"/>
                <a:gd name="T35" fmla="*/ 207 h 207"/>
                <a:gd name="T36" fmla="*/ 3 w 171"/>
                <a:gd name="T37" fmla="*/ 207 h 207"/>
                <a:gd name="T38" fmla="*/ 6 w 171"/>
                <a:gd name="T39" fmla="*/ 207 h 207"/>
                <a:gd name="T40" fmla="*/ 7 w 171"/>
                <a:gd name="T41" fmla="*/ 206 h 207"/>
                <a:gd name="T42" fmla="*/ 21 w 171"/>
                <a:gd name="T43" fmla="*/ 181 h 207"/>
                <a:gd name="T44" fmla="*/ 32 w 171"/>
                <a:gd name="T45" fmla="*/ 157 h 207"/>
                <a:gd name="T46" fmla="*/ 40 w 171"/>
                <a:gd name="T47" fmla="*/ 131 h 207"/>
                <a:gd name="T48" fmla="*/ 44 w 171"/>
                <a:gd name="T49" fmla="*/ 105 h 207"/>
                <a:gd name="T50" fmla="*/ 44 w 171"/>
                <a:gd name="T51" fmla="*/ 98 h 207"/>
                <a:gd name="T52" fmla="*/ 44 w 171"/>
                <a:gd name="T53" fmla="*/ 90 h 207"/>
                <a:gd name="T54" fmla="*/ 43 w 171"/>
                <a:gd name="T55" fmla="*/ 83 h 207"/>
                <a:gd name="T56" fmla="*/ 43 w 171"/>
                <a:gd name="T57" fmla="*/ 76 h 207"/>
                <a:gd name="T58" fmla="*/ 46 w 171"/>
                <a:gd name="T59" fmla="*/ 63 h 207"/>
                <a:gd name="T60" fmla="*/ 51 w 171"/>
                <a:gd name="T61" fmla="*/ 51 h 207"/>
                <a:gd name="T62" fmla="*/ 60 w 171"/>
                <a:gd name="T63" fmla="*/ 39 h 207"/>
                <a:gd name="T64" fmla="*/ 69 w 171"/>
                <a:gd name="T65" fmla="*/ 28 h 207"/>
                <a:gd name="T66" fmla="*/ 79 w 171"/>
                <a:gd name="T67" fmla="*/ 21 h 207"/>
                <a:gd name="T68" fmla="*/ 93 w 171"/>
                <a:gd name="T69" fmla="*/ 15 h 207"/>
                <a:gd name="T70" fmla="*/ 110 w 171"/>
                <a:gd name="T71" fmla="*/ 11 h 207"/>
                <a:gd name="T72" fmla="*/ 128 w 171"/>
                <a:gd name="T73" fmla="*/ 7 h 207"/>
                <a:gd name="T74" fmla="*/ 144 w 171"/>
                <a:gd name="T75" fmla="*/ 5 h 207"/>
                <a:gd name="T76" fmla="*/ 158 w 171"/>
                <a:gd name="T77" fmla="*/ 3 h 207"/>
                <a:gd name="T78" fmla="*/ 167 w 171"/>
                <a:gd name="T79" fmla="*/ 2 h 207"/>
                <a:gd name="T80" fmla="*/ 171 w 171"/>
                <a:gd name="T81" fmla="*/ 2 h 207"/>
                <a:gd name="T82" fmla="*/ 168 w 171"/>
                <a:gd name="T83" fmla="*/ 2 h 207"/>
                <a:gd name="T84" fmla="*/ 162 w 171"/>
                <a:gd name="T85" fmla="*/ 1 h 207"/>
                <a:gd name="T86" fmla="*/ 153 w 171"/>
                <a:gd name="T87" fmla="*/ 1 h 207"/>
                <a:gd name="T88" fmla="*/ 143 w 171"/>
                <a:gd name="T89" fmla="*/ 0 h 207"/>
                <a:gd name="T90" fmla="*/ 130 w 171"/>
                <a:gd name="T91" fmla="*/ 0 h 207"/>
                <a:gd name="T92" fmla="*/ 118 w 171"/>
                <a:gd name="T93" fmla="*/ 0 h 207"/>
                <a:gd name="T94" fmla="*/ 107 w 171"/>
                <a:gd name="T95" fmla="*/ 1 h 207"/>
                <a:gd name="T96" fmla="*/ 97 w 171"/>
                <a:gd name="T97" fmla="*/ 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07">
                  <a:moveTo>
                    <a:pt x="97" y="3"/>
                  </a:moveTo>
                  <a:lnTo>
                    <a:pt x="87" y="7"/>
                  </a:lnTo>
                  <a:lnTo>
                    <a:pt x="79" y="11"/>
                  </a:lnTo>
                  <a:lnTo>
                    <a:pt x="71" y="17"/>
                  </a:lnTo>
                  <a:lnTo>
                    <a:pt x="64" y="23"/>
                  </a:lnTo>
                  <a:lnTo>
                    <a:pt x="57" y="29"/>
                  </a:lnTo>
                  <a:lnTo>
                    <a:pt x="51" y="37"/>
                  </a:lnTo>
                  <a:lnTo>
                    <a:pt x="46" y="44"/>
                  </a:lnTo>
                  <a:lnTo>
                    <a:pt x="40" y="51"/>
                  </a:lnTo>
                  <a:lnTo>
                    <a:pt x="33" y="68"/>
                  </a:lnTo>
                  <a:lnTo>
                    <a:pt x="31" y="85"/>
                  </a:lnTo>
                  <a:lnTo>
                    <a:pt x="31" y="103"/>
                  </a:lnTo>
                  <a:lnTo>
                    <a:pt x="28" y="122"/>
                  </a:lnTo>
                  <a:lnTo>
                    <a:pt x="24" y="142"/>
                  </a:lnTo>
                  <a:lnTo>
                    <a:pt x="18" y="163"/>
                  </a:lnTo>
                  <a:lnTo>
                    <a:pt x="10" y="184"/>
                  </a:lnTo>
                  <a:lnTo>
                    <a:pt x="0" y="205"/>
                  </a:lnTo>
                  <a:lnTo>
                    <a:pt x="0" y="207"/>
                  </a:lnTo>
                  <a:lnTo>
                    <a:pt x="3" y="207"/>
                  </a:lnTo>
                  <a:lnTo>
                    <a:pt x="6" y="207"/>
                  </a:lnTo>
                  <a:lnTo>
                    <a:pt x="7" y="206"/>
                  </a:lnTo>
                  <a:lnTo>
                    <a:pt x="21" y="181"/>
                  </a:lnTo>
                  <a:lnTo>
                    <a:pt x="32" y="157"/>
                  </a:lnTo>
                  <a:lnTo>
                    <a:pt x="40" y="131"/>
                  </a:lnTo>
                  <a:lnTo>
                    <a:pt x="44" y="105"/>
                  </a:lnTo>
                  <a:lnTo>
                    <a:pt x="44" y="98"/>
                  </a:lnTo>
                  <a:lnTo>
                    <a:pt x="44" y="90"/>
                  </a:lnTo>
                  <a:lnTo>
                    <a:pt x="43" y="83"/>
                  </a:lnTo>
                  <a:lnTo>
                    <a:pt x="43" y="76"/>
                  </a:lnTo>
                  <a:lnTo>
                    <a:pt x="46" y="63"/>
                  </a:lnTo>
                  <a:lnTo>
                    <a:pt x="51" y="51"/>
                  </a:lnTo>
                  <a:lnTo>
                    <a:pt x="60" y="39"/>
                  </a:lnTo>
                  <a:lnTo>
                    <a:pt x="69" y="28"/>
                  </a:lnTo>
                  <a:lnTo>
                    <a:pt x="79" y="21"/>
                  </a:lnTo>
                  <a:lnTo>
                    <a:pt x="93" y="15"/>
                  </a:lnTo>
                  <a:lnTo>
                    <a:pt x="110" y="11"/>
                  </a:lnTo>
                  <a:lnTo>
                    <a:pt x="128" y="7"/>
                  </a:lnTo>
                  <a:lnTo>
                    <a:pt x="144" y="5"/>
                  </a:lnTo>
                  <a:lnTo>
                    <a:pt x="158" y="3"/>
                  </a:lnTo>
                  <a:lnTo>
                    <a:pt x="167" y="2"/>
                  </a:lnTo>
                  <a:lnTo>
                    <a:pt x="171" y="2"/>
                  </a:lnTo>
                  <a:lnTo>
                    <a:pt x="168" y="2"/>
                  </a:lnTo>
                  <a:lnTo>
                    <a:pt x="162" y="1"/>
                  </a:lnTo>
                  <a:lnTo>
                    <a:pt x="153" y="1"/>
                  </a:lnTo>
                  <a:lnTo>
                    <a:pt x="143" y="0"/>
                  </a:lnTo>
                  <a:lnTo>
                    <a:pt x="130" y="0"/>
                  </a:lnTo>
                  <a:lnTo>
                    <a:pt x="118" y="0"/>
                  </a:lnTo>
                  <a:lnTo>
                    <a:pt x="107" y="1"/>
                  </a:lnTo>
                  <a:lnTo>
                    <a:pt x="97" y="3"/>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8"/>
            <p:cNvSpPr>
              <a:spLocks/>
            </p:cNvSpPr>
            <p:nvPr/>
          </p:nvSpPr>
          <p:spPr bwMode="auto">
            <a:xfrm>
              <a:off x="536575" y="2837656"/>
              <a:ext cx="138113" cy="28575"/>
            </a:xfrm>
            <a:custGeom>
              <a:avLst/>
              <a:gdLst>
                <a:gd name="T0" fmla="*/ 182 w 261"/>
                <a:gd name="T1" fmla="*/ 18 h 35"/>
                <a:gd name="T2" fmla="*/ 176 w 261"/>
                <a:gd name="T3" fmla="*/ 15 h 35"/>
                <a:gd name="T4" fmla="*/ 170 w 261"/>
                <a:gd name="T5" fmla="*/ 12 h 35"/>
                <a:gd name="T6" fmla="*/ 163 w 261"/>
                <a:gd name="T7" fmla="*/ 10 h 35"/>
                <a:gd name="T8" fmla="*/ 156 w 261"/>
                <a:gd name="T9" fmla="*/ 8 h 35"/>
                <a:gd name="T10" fmla="*/ 149 w 261"/>
                <a:gd name="T11" fmla="*/ 7 h 35"/>
                <a:gd name="T12" fmla="*/ 142 w 261"/>
                <a:gd name="T13" fmla="*/ 6 h 35"/>
                <a:gd name="T14" fmla="*/ 133 w 261"/>
                <a:gd name="T15" fmla="*/ 5 h 35"/>
                <a:gd name="T16" fmla="*/ 127 w 261"/>
                <a:gd name="T17" fmla="*/ 4 h 35"/>
                <a:gd name="T18" fmla="*/ 110 w 261"/>
                <a:gd name="T19" fmla="*/ 2 h 35"/>
                <a:gd name="T20" fmla="*/ 95 w 261"/>
                <a:gd name="T21" fmla="*/ 0 h 35"/>
                <a:gd name="T22" fmla="*/ 79 w 261"/>
                <a:gd name="T23" fmla="*/ 0 h 35"/>
                <a:gd name="T24" fmla="*/ 64 w 261"/>
                <a:gd name="T25" fmla="*/ 0 h 35"/>
                <a:gd name="T26" fmla="*/ 49 w 261"/>
                <a:gd name="T27" fmla="*/ 1 h 35"/>
                <a:gd name="T28" fmla="*/ 34 w 261"/>
                <a:gd name="T29" fmla="*/ 3 h 35"/>
                <a:gd name="T30" fmla="*/ 20 w 261"/>
                <a:gd name="T31" fmla="*/ 7 h 35"/>
                <a:gd name="T32" fmla="*/ 5 w 261"/>
                <a:gd name="T33" fmla="*/ 11 h 35"/>
                <a:gd name="T34" fmla="*/ 2 w 261"/>
                <a:gd name="T35" fmla="*/ 13 h 35"/>
                <a:gd name="T36" fmla="*/ 0 w 261"/>
                <a:gd name="T37" fmla="*/ 16 h 35"/>
                <a:gd name="T38" fmla="*/ 2 w 261"/>
                <a:gd name="T39" fmla="*/ 18 h 35"/>
                <a:gd name="T40" fmla="*/ 6 w 261"/>
                <a:gd name="T41" fmla="*/ 19 h 35"/>
                <a:gd name="T42" fmla="*/ 25 w 261"/>
                <a:gd name="T43" fmla="*/ 18 h 35"/>
                <a:gd name="T44" fmla="*/ 43 w 261"/>
                <a:gd name="T45" fmla="*/ 17 h 35"/>
                <a:gd name="T46" fmla="*/ 63 w 261"/>
                <a:gd name="T47" fmla="*/ 18 h 35"/>
                <a:gd name="T48" fmla="*/ 81 w 261"/>
                <a:gd name="T49" fmla="*/ 18 h 35"/>
                <a:gd name="T50" fmla="*/ 100 w 261"/>
                <a:gd name="T51" fmla="*/ 20 h 35"/>
                <a:gd name="T52" fmla="*/ 118 w 261"/>
                <a:gd name="T53" fmla="*/ 22 h 35"/>
                <a:gd name="T54" fmla="*/ 138 w 261"/>
                <a:gd name="T55" fmla="*/ 25 h 35"/>
                <a:gd name="T56" fmla="*/ 156 w 261"/>
                <a:gd name="T57" fmla="*/ 29 h 35"/>
                <a:gd name="T58" fmla="*/ 181 w 261"/>
                <a:gd name="T59" fmla="*/ 34 h 35"/>
                <a:gd name="T60" fmla="*/ 201 w 261"/>
                <a:gd name="T61" fmla="*/ 35 h 35"/>
                <a:gd name="T62" fmla="*/ 219 w 261"/>
                <a:gd name="T63" fmla="*/ 35 h 35"/>
                <a:gd name="T64" fmla="*/ 235 w 261"/>
                <a:gd name="T65" fmla="*/ 33 h 35"/>
                <a:gd name="T66" fmla="*/ 246 w 261"/>
                <a:gd name="T67" fmla="*/ 30 h 35"/>
                <a:gd name="T68" fmla="*/ 254 w 261"/>
                <a:gd name="T69" fmla="*/ 28 h 35"/>
                <a:gd name="T70" fmla="*/ 260 w 261"/>
                <a:gd name="T71" fmla="*/ 26 h 35"/>
                <a:gd name="T72" fmla="*/ 261 w 261"/>
                <a:gd name="T73" fmla="*/ 25 h 35"/>
                <a:gd name="T74" fmla="*/ 258 w 261"/>
                <a:gd name="T75" fmla="*/ 25 h 35"/>
                <a:gd name="T76" fmla="*/ 253 w 261"/>
                <a:gd name="T77" fmla="*/ 26 h 35"/>
                <a:gd name="T78" fmla="*/ 244 w 261"/>
                <a:gd name="T79" fmla="*/ 28 h 35"/>
                <a:gd name="T80" fmla="*/ 233 w 261"/>
                <a:gd name="T81" fmla="*/ 28 h 35"/>
                <a:gd name="T82" fmla="*/ 221 w 261"/>
                <a:gd name="T83" fmla="*/ 28 h 35"/>
                <a:gd name="T84" fmla="*/ 208 w 261"/>
                <a:gd name="T85" fmla="*/ 27 h 35"/>
                <a:gd name="T86" fmla="*/ 195 w 261"/>
                <a:gd name="T87" fmla="*/ 23 h 35"/>
                <a:gd name="T88" fmla="*/ 182 w 261"/>
                <a:gd name="T89"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35">
                  <a:moveTo>
                    <a:pt x="182" y="18"/>
                  </a:moveTo>
                  <a:lnTo>
                    <a:pt x="176" y="15"/>
                  </a:lnTo>
                  <a:lnTo>
                    <a:pt x="170" y="12"/>
                  </a:lnTo>
                  <a:lnTo>
                    <a:pt x="163" y="10"/>
                  </a:lnTo>
                  <a:lnTo>
                    <a:pt x="156" y="8"/>
                  </a:lnTo>
                  <a:lnTo>
                    <a:pt x="149" y="7"/>
                  </a:lnTo>
                  <a:lnTo>
                    <a:pt x="142" y="6"/>
                  </a:lnTo>
                  <a:lnTo>
                    <a:pt x="133" y="5"/>
                  </a:lnTo>
                  <a:lnTo>
                    <a:pt x="127" y="4"/>
                  </a:lnTo>
                  <a:lnTo>
                    <a:pt x="110" y="2"/>
                  </a:lnTo>
                  <a:lnTo>
                    <a:pt x="95" y="0"/>
                  </a:lnTo>
                  <a:lnTo>
                    <a:pt x="79" y="0"/>
                  </a:lnTo>
                  <a:lnTo>
                    <a:pt x="64" y="0"/>
                  </a:lnTo>
                  <a:lnTo>
                    <a:pt x="49" y="1"/>
                  </a:lnTo>
                  <a:lnTo>
                    <a:pt x="34" y="3"/>
                  </a:lnTo>
                  <a:lnTo>
                    <a:pt x="20" y="7"/>
                  </a:lnTo>
                  <a:lnTo>
                    <a:pt x="5" y="11"/>
                  </a:lnTo>
                  <a:lnTo>
                    <a:pt x="2" y="13"/>
                  </a:lnTo>
                  <a:lnTo>
                    <a:pt x="0" y="16"/>
                  </a:lnTo>
                  <a:lnTo>
                    <a:pt x="2" y="18"/>
                  </a:lnTo>
                  <a:lnTo>
                    <a:pt x="6" y="19"/>
                  </a:lnTo>
                  <a:lnTo>
                    <a:pt x="25" y="18"/>
                  </a:lnTo>
                  <a:lnTo>
                    <a:pt x="43" y="17"/>
                  </a:lnTo>
                  <a:lnTo>
                    <a:pt x="63" y="18"/>
                  </a:lnTo>
                  <a:lnTo>
                    <a:pt x="81" y="18"/>
                  </a:lnTo>
                  <a:lnTo>
                    <a:pt x="100" y="20"/>
                  </a:lnTo>
                  <a:lnTo>
                    <a:pt x="118" y="22"/>
                  </a:lnTo>
                  <a:lnTo>
                    <a:pt x="138" y="25"/>
                  </a:lnTo>
                  <a:lnTo>
                    <a:pt x="156" y="29"/>
                  </a:lnTo>
                  <a:lnTo>
                    <a:pt x="181" y="34"/>
                  </a:lnTo>
                  <a:lnTo>
                    <a:pt x="201" y="35"/>
                  </a:lnTo>
                  <a:lnTo>
                    <a:pt x="219" y="35"/>
                  </a:lnTo>
                  <a:lnTo>
                    <a:pt x="235" y="33"/>
                  </a:lnTo>
                  <a:lnTo>
                    <a:pt x="246" y="30"/>
                  </a:lnTo>
                  <a:lnTo>
                    <a:pt x="254" y="28"/>
                  </a:lnTo>
                  <a:lnTo>
                    <a:pt x="260" y="26"/>
                  </a:lnTo>
                  <a:lnTo>
                    <a:pt x="261" y="25"/>
                  </a:lnTo>
                  <a:lnTo>
                    <a:pt x="258" y="25"/>
                  </a:lnTo>
                  <a:lnTo>
                    <a:pt x="253" y="26"/>
                  </a:lnTo>
                  <a:lnTo>
                    <a:pt x="244" y="28"/>
                  </a:lnTo>
                  <a:lnTo>
                    <a:pt x="233" y="28"/>
                  </a:lnTo>
                  <a:lnTo>
                    <a:pt x="221" y="28"/>
                  </a:lnTo>
                  <a:lnTo>
                    <a:pt x="208" y="27"/>
                  </a:lnTo>
                  <a:lnTo>
                    <a:pt x="195" y="23"/>
                  </a:lnTo>
                  <a:lnTo>
                    <a:pt x="182" y="18"/>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9"/>
            <p:cNvSpPr>
              <a:spLocks/>
            </p:cNvSpPr>
            <p:nvPr/>
          </p:nvSpPr>
          <p:spPr bwMode="auto">
            <a:xfrm>
              <a:off x="482600" y="2921793"/>
              <a:ext cx="134938" cy="196850"/>
            </a:xfrm>
            <a:custGeom>
              <a:avLst/>
              <a:gdLst>
                <a:gd name="T0" fmla="*/ 10 w 253"/>
                <a:gd name="T1" fmla="*/ 98 h 249"/>
                <a:gd name="T2" fmla="*/ 17 w 253"/>
                <a:gd name="T3" fmla="*/ 116 h 249"/>
                <a:gd name="T4" fmla="*/ 25 w 253"/>
                <a:gd name="T5" fmla="*/ 133 h 249"/>
                <a:gd name="T6" fmla="*/ 36 w 253"/>
                <a:gd name="T7" fmla="*/ 150 h 249"/>
                <a:gd name="T8" fmla="*/ 50 w 253"/>
                <a:gd name="T9" fmla="*/ 165 h 249"/>
                <a:gd name="T10" fmla="*/ 69 w 253"/>
                <a:gd name="T11" fmla="*/ 181 h 249"/>
                <a:gd name="T12" fmla="*/ 90 w 253"/>
                <a:gd name="T13" fmla="*/ 196 h 249"/>
                <a:gd name="T14" fmla="*/ 112 w 253"/>
                <a:gd name="T15" fmla="*/ 210 h 249"/>
                <a:gd name="T16" fmla="*/ 137 w 253"/>
                <a:gd name="T17" fmla="*/ 223 h 249"/>
                <a:gd name="T18" fmla="*/ 162 w 253"/>
                <a:gd name="T19" fmla="*/ 234 h 249"/>
                <a:gd name="T20" fmla="*/ 190 w 253"/>
                <a:gd name="T21" fmla="*/ 242 h 249"/>
                <a:gd name="T22" fmla="*/ 218 w 253"/>
                <a:gd name="T23" fmla="*/ 248 h 249"/>
                <a:gd name="T24" fmla="*/ 247 w 253"/>
                <a:gd name="T25" fmla="*/ 249 h 249"/>
                <a:gd name="T26" fmla="*/ 250 w 253"/>
                <a:gd name="T27" fmla="*/ 248 h 249"/>
                <a:gd name="T28" fmla="*/ 253 w 253"/>
                <a:gd name="T29" fmla="*/ 245 h 249"/>
                <a:gd name="T30" fmla="*/ 253 w 253"/>
                <a:gd name="T31" fmla="*/ 243 h 249"/>
                <a:gd name="T32" fmla="*/ 251 w 253"/>
                <a:gd name="T33" fmla="*/ 242 h 249"/>
                <a:gd name="T34" fmla="*/ 225 w 253"/>
                <a:gd name="T35" fmla="*/ 236 h 249"/>
                <a:gd name="T36" fmla="*/ 200 w 253"/>
                <a:gd name="T37" fmla="*/ 228 h 249"/>
                <a:gd name="T38" fmla="*/ 175 w 253"/>
                <a:gd name="T39" fmla="*/ 220 h 249"/>
                <a:gd name="T40" fmla="*/ 153 w 253"/>
                <a:gd name="T41" fmla="*/ 209 h 249"/>
                <a:gd name="T42" fmla="*/ 130 w 253"/>
                <a:gd name="T43" fmla="*/ 198 h 249"/>
                <a:gd name="T44" fmla="*/ 108 w 253"/>
                <a:gd name="T45" fmla="*/ 186 h 249"/>
                <a:gd name="T46" fmla="*/ 87 w 253"/>
                <a:gd name="T47" fmla="*/ 173 h 249"/>
                <a:gd name="T48" fmla="*/ 68 w 253"/>
                <a:gd name="T49" fmla="*/ 158 h 249"/>
                <a:gd name="T50" fmla="*/ 58 w 253"/>
                <a:gd name="T51" fmla="*/ 151 h 249"/>
                <a:gd name="T52" fmla="*/ 50 w 253"/>
                <a:gd name="T53" fmla="*/ 143 h 249"/>
                <a:gd name="T54" fmla="*/ 43 w 253"/>
                <a:gd name="T55" fmla="*/ 135 h 249"/>
                <a:gd name="T56" fmla="*/ 36 w 253"/>
                <a:gd name="T57" fmla="*/ 126 h 249"/>
                <a:gd name="T58" fmla="*/ 31 w 253"/>
                <a:gd name="T59" fmla="*/ 118 h 249"/>
                <a:gd name="T60" fmla="*/ 25 w 253"/>
                <a:gd name="T61" fmla="*/ 108 h 249"/>
                <a:gd name="T62" fmla="*/ 20 w 253"/>
                <a:gd name="T63" fmla="*/ 99 h 249"/>
                <a:gd name="T64" fmla="*/ 15 w 253"/>
                <a:gd name="T65" fmla="*/ 88 h 249"/>
                <a:gd name="T66" fmla="*/ 8 w 253"/>
                <a:gd name="T67" fmla="*/ 63 h 249"/>
                <a:gd name="T68" fmla="*/ 6 w 253"/>
                <a:gd name="T69" fmla="*/ 34 h 249"/>
                <a:gd name="T70" fmla="*/ 3 w 253"/>
                <a:gd name="T71" fmla="*/ 10 h 249"/>
                <a:gd name="T72" fmla="*/ 3 w 253"/>
                <a:gd name="T73" fmla="*/ 0 h 249"/>
                <a:gd name="T74" fmla="*/ 1 w 253"/>
                <a:gd name="T75" fmla="*/ 9 h 249"/>
                <a:gd name="T76" fmla="*/ 0 w 253"/>
                <a:gd name="T77" fmla="*/ 32 h 249"/>
                <a:gd name="T78" fmla="*/ 1 w 253"/>
                <a:gd name="T79" fmla="*/ 63 h 249"/>
                <a:gd name="T80" fmla="*/ 10 w 253"/>
                <a:gd name="T81"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249">
                  <a:moveTo>
                    <a:pt x="10" y="98"/>
                  </a:moveTo>
                  <a:lnTo>
                    <a:pt x="17" y="116"/>
                  </a:lnTo>
                  <a:lnTo>
                    <a:pt x="25" y="133"/>
                  </a:lnTo>
                  <a:lnTo>
                    <a:pt x="36" y="150"/>
                  </a:lnTo>
                  <a:lnTo>
                    <a:pt x="50" y="165"/>
                  </a:lnTo>
                  <a:lnTo>
                    <a:pt x="69" y="181"/>
                  </a:lnTo>
                  <a:lnTo>
                    <a:pt x="90" y="196"/>
                  </a:lnTo>
                  <a:lnTo>
                    <a:pt x="112" y="210"/>
                  </a:lnTo>
                  <a:lnTo>
                    <a:pt x="137" y="223"/>
                  </a:lnTo>
                  <a:lnTo>
                    <a:pt x="162" y="234"/>
                  </a:lnTo>
                  <a:lnTo>
                    <a:pt x="190" y="242"/>
                  </a:lnTo>
                  <a:lnTo>
                    <a:pt x="218" y="248"/>
                  </a:lnTo>
                  <a:lnTo>
                    <a:pt x="247" y="249"/>
                  </a:lnTo>
                  <a:lnTo>
                    <a:pt x="250" y="248"/>
                  </a:lnTo>
                  <a:lnTo>
                    <a:pt x="253" y="245"/>
                  </a:lnTo>
                  <a:lnTo>
                    <a:pt x="253" y="243"/>
                  </a:lnTo>
                  <a:lnTo>
                    <a:pt x="251" y="242"/>
                  </a:lnTo>
                  <a:lnTo>
                    <a:pt x="225" y="236"/>
                  </a:lnTo>
                  <a:lnTo>
                    <a:pt x="200" y="228"/>
                  </a:lnTo>
                  <a:lnTo>
                    <a:pt x="175" y="220"/>
                  </a:lnTo>
                  <a:lnTo>
                    <a:pt x="153" y="209"/>
                  </a:lnTo>
                  <a:lnTo>
                    <a:pt x="130" y="198"/>
                  </a:lnTo>
                  <a:lnTo>
                    <a:pt x="108" y="186"/>
                  </a:lnTo>
                  <a:lnTo>
                    <a:pt x="87" y="173"/>
                  </a:lnTo>
                  <a:lnTo>
                    <a:pt x="68" y="158"/>
                  </a:lnTo>
                  <a:lnTo>
                    <a:pt x="58" y="151"/>
                  </a:lnTo>
                  <a:lnTo>
                    <a:pt x="50" y="143"/>
                  </a:lnTo>
                  <a:lnTo>
                    <a:pt x="43" y="135"/>
                  </a:lnTo>
                  <a:lnTo>
                    <a:pt x="36" y="126"/>
                  </a:lnTo>
                  <a:lnTo>
                    <a:pt x="31" y="118"/>
                  </a:lnTo>
                  <a:lnTo>
                    <a:pt x="25" y="108"/>
                  </a:lnTo>
                  <a:lnTo>
                    <a:pt x="20" y="99"/>
                  </a:lnTo>
                  <a:lnTo>
                    <a:pt x="15" y="88"/>
                  </a:lnTo>
                  <a:lnTo>
                    <a:pt x="8" y="63"/>
                  </a:lnTo>
                  <a:lnTo>
                    <a:pt x="6" y="34"/>
                  </a:lnTo>
                  <a:lnTo>
                    <a:pt x="3" y="10"/>
                  </a:lnTo>
                  <a:lnTo>
                    <a:pt x="3" y="0"/>
                  </a:lnTo>
                  <a:lnTo>
                    <a:pt x="1" y="9"/>
                  </a:lnTo>
                  <a:lnTo>
                    <a:pt x="0" y="32"/>
                  </a:lnTo>
                  <a:lnTo>
                    <a:pt x="1" y="63"/>
                  </a:lnTo>
                  <a:lnTo>
                    <a:pt x="10" y="98"/>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50"/>
            <p:cNvSpPr>
              <a:spLocks/>
            </p:cNvSpPr>
            <p:nvPr/>
          </p:nvSpPr>
          <p:spPr bwMode="auto">
            <a:xfrm>
              <a:off x="47625" y="3277393"/>
              <a:ext cx="277813" cy="679450"/>
            </a:xfrm>
            <a:custGeom>
              <a:avLst/>
              <a:gdLst>
                <a:gd name="T0" fmla="*/ 2 w 527"/>
                <a:gd name="T1" fmla="*/ 245 h 858"/>
                <a:gd name="T2" fmla="*/ 7 w 527"/>
                <a:gd name="T3" fmla="*/ 276 h 858"/>
                <a:gd name="T4" fmla="*/ 15 w 527"/>
                <a:gd name="T5" fmla="*/ 306 h 858"/>
                <a:gd name="T6" fmla="*/ 25 w 527"/>
                <a:gd name="T7" fmla="*/ 337 h 858"/>
                <a:gd name="T8" fmla="*/ 36 w 527"/>
                <a:gd name="T9" fmla="*/ 366 h 858"/>
                <a:gd name="T10" fmla="*/ 49 w 527"/>
                <a:gd name="T11" fmla="*/ 395 h 858"/>
                <a:gd name="T12" fmla="*/ 63 w 527"/>
                <a:gd name="T13" fmla="*/ 425 h 858"/>
                <a:gd name="T14" fmla="*/ 78 w 527"/>
                <a:gd name="T15" fmla="*/ 453 h 858"/>
                <a:gd name="T16" fmla="*/ 96 w 527"/>
                <a:gd name="T17" fmla="*/ 482 h 858"/>
                <a:gd name="T18" fmla="*/ 114 w 527"/>
                <a:gd name="T19" fmla="*/ 509 h 858"/>
                <a:gd name="T20" fmla="*/ 135 w 527"/>
                <a:gd name="T21" fmla="*/ 536 h 858"/>
                <a:gd name="T22" fmla="*/ 156 w 527"/>
                <a:gd name="T23" fmla="*/ 563 h 858"/>
                <a:gd name="T24" fmla="*/ 178 w 527"/>
                <a:gd name="T25" fmla="*/ 588 h 858"/>
                <a:gd name="T26" fmla="*/ 200 w 527"/>
                <a:gd name="T27" fmla="*/ 613 h 858"/>
                <a:gd name="T28" fmla="*/ 225 w 527"/>
                <a:gd name="T29" fmla="*/ 639 h 858"/>
                <a:gd name="T30" fmla="*/ 250 w 527"/>
                <a:gd name="T31" fmla="*/ 663 h 858"/>
                <a:gd name="T32" fmla="*/ 276 w 527"/>
                <a:gd name="T33" fmla="*/ 686 h 858"/>
                <a:gd name="T34" fmla="*/ 304 w 527"/>
                <a:gd name="T35" fmla="*/ 710 h 858"/>
                <a:gd name="T36" fmla="*/ 332 w 527"/>
                <a:gd name="T37" fmla="*/ 732 h 858"/>
                <a:gd name="T38" fmla="*/ 359 w 527"/>
                <a:gd name="T39" fmla="*/ 754 h 858"/>
                <a:gd name="T40" fmla="*/ 390 w 527"/>
                <a:gd name="T41" fmla="*/ 775 h 858"/>
                <a:gd name="T42" fmla="*/ 420 w 527"/>
                <a:gd name="T43" fmla="*/ 797 h 858"/>
                <a:gd name="T44" fmla="*/ 451 w 527"/>
                <a:gd name="T45" fmla="*/ 817 h 858"/>
                <a:gd name="T46" fmla="*/ 483 w 527"/>
                <a:gd name="T47" fmla="*/ 837 h 858"/>
                <a:gd name="T48" fmla="*/ 515 w 527"/>
                <a:gd name="T49" fmla="*/ 857 h 858"/>
                <a:gd name="T50" fmla="*/ 520 w 527"/>
                <a:gd name="T51" fmla="*/ 858 h 858"/>
                <a:gd name="T52" fmla="*/ 525 w 527"/>
                <a:gd name="T53" fmla="*/ 854 h 858"/>
                <a:gd name="T54" fmla="*/ 527 w 527"/>
                <a:gd name="T55" fmla="*/ 851 h 858"/>
                <a:gd name="T56" fmla="*/ 525 w 527"/>
                <a:gd name="T57" fmla="*/ 847 h 858"/>
                <a:gd name="T58" fmla="*/ 419 w 527"/>
                <a:gd name="T59" fmla="*/ 769 h 858"/>
                <a:gd name="T60" fmla="*/ 329 w 527"/>
                <a:gd name="T61" fmla="*/ 692 h 858"/>
                <a:gd name="T62" fmla="*/ 253 w 527"/>
                <a:gd name="T63" fmla="*/ 615 h 858"/>
                <a:gd name="T64" fmla="*/ 190 w 527"/>
                <a:gd name="T65" fmla="*/ 540 h 858"/>
                <a:gd name="T66" fmla="*/ 140 w 527"/>
                <a:gd name="T67" fmla="*/ 467 h 858"/>
                <a:gd name="T68" fmla="*/ 100 w 527"/>
                <a:gd name="T69" fmla="*/ 397 h 858"/>
                <a:gd name="T70" fmla="*/ 70 w 527"/>
                <a:gd name="T71" fmla="*/ 331 h 858"/>
                <a:gd name="T72" fmla="*/ 47 w 527"/>
                <a:gd name="T73" fmla="*/ 269 h 858"/>
                <a:gd name="T74" fmla="*/ 34 w 527"/>
                <a:gd name="T75" fmla="*/ 211 h 858"/>
                <a:gd name="T76" fmla="*/ 24 w 527"/>
                <a:gd name="T77" fmla="*/ 159 h 858"/>
                <a:gd name="T78" fmla="*/ 20 w 527"/>
                <a:gd name="T79" fmla="*/ 114 h 858"/>
                <a:gd name="T80" fmla="*/ 20 w 527"/>
                <a:gd name="T81" fmla="*/ 74 h 858"/>
                <a:gd name="T82" fmla="*/ 21 w 527"/>
                <a:gd name="T83" fmla="*/ 43 h 858"/>
                <a:gd name="T84" fmla="*/ 22 w 527"/>
                <a:gd name="T85" fmla="*/ 19 h 858"/>
                <a:gd name="T86" fmla="*/ 25 w 527"/>
                <a:gd name="T87" fmla="*/ 5 h 858"/>
                <a:gd name="T88" fmla="*/ 27 w 527"/>
                <a:gd name="T89" fmla="*/ 0 h 858"/>
                <a:gd name="T90" fmla="*/ 21 w 527"/>
                <a:gd name="T91" fmla="*/ 28 h 858"/>
                <a:gd name="T92" fmla="*/ 9 w 527"/>
                <a:gd name="T93" fmla="*/ 92 h 858"/>
                <a:gd name="T94" fmla="*/ 0 w 527"/>
                <a:gd name="T95" fmla="*/ 172 h 858"/>
                <a:gd name="T96" fmla="*/ 2 w 527"/>
                <a:gd name="T97" fmla="*/ 245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7" h="858">
                  <a:moveTo>
                    <a:pt x="2" y="245"/>
                  </a:moveTo>
                  <a:lnTo>
                    <a:pt x="7" y="276"/>
                  </a:lnTo>
                  <a:lnTo>
                    <a:pt x="15" y="306"/>
                  </a:lnTo>
                  <a:lnTo>
                    <a:pt x="25" y="337"/>
                  </a:lnTo>
                  <a:lnTo>
                    <a:pt x="36" y="366"/>
                  </a:lnTo>
                  <a:lnTo>
                    <a:pt x="49" y="395"/>
                  </a:lnTo>
                  <a:lnTo>
                    <a:pt x="63" y="425"/>
                  </a:lnTo>
                  <a:lnTo>
                    <a:pt x="78" y="453"/>
                  </a:lnTo>
                  <a:lnTo>
                    <a:pt x="96" y="482"/>
                  </a:lnTo>
                  <a:lnTo>
                    <a:pt x="114" y="509"/>
                  </a:lnTo>
                  <a:lnTo>
                    <a:pt x="135" y="536"/>
                  </a:lnTo>
                  <a:lnTo>
                    <a:pt x="156" y="563"/>
                  </a:lnTo>
                  <a:lnTo>
                    <a:pt x="178" y="588"/>
                  </a:lnTo>
                  <a:lnTo>
                    <a:pt x="200" y="613"/>
                  </a:lnTo>
                  <a:lnTo>
                    <a:pt x="225" y="639"/>
                  </a:lnTo>
                  <a:lnTo>
                    <a:pt x="250" y="663"/>
                  </a:lnTo>
                  <a:lnTo>
                    <a:pt x="276" y="686"/>
                  </a:lnTo>
                  <a:lnTo>
                    <a:pt x="304" y="710"/>
                  </a:lnTo>
                  <a:lnTo>
                    <a:pt x="332" y="732"/>
                  </a:lnTo>
                  <a:lnTo>
                    <a:pt x="359" y="754"/>
                  </a:lnTo>
                  <a:lnTo>
                    <a:pt x="390" y="775"/>
                  </a:lnTo>
                  <a:lnTo>
                    <a:pt x="420" y="797"/>
                  </a:lnTo>
                  <a:lnTo>
                    <a:pt x="451" y="817"/>
                  </a:lnTo>
                  <a:lnTo>
                    <a:pt x="483" y="837"/>
                  </a:lnTo>
                  <a:lnTo>
                    <a:pt x="515" y="857"/>
                  </a:lnTo>
                  <a:lnTo>
                    <a:pt x="520" y="858"/>
                  </a:lnTo>
                  <a:lnTo>
                    <a:pt x="525" y="854"/>
                  </a:lnTo>
                  <a:lnTo>
                    <a:pt x="527" y="851"/>
                  </a:lnTo>
                  <a:lnTo>
                    <a:pt x="525" y="847"/>
                  </a:lnTo>
                  <a:lnTo>
                    <a:pt x="419" y="769"/>
                  </a:lnTo>
                  <a:lnTo>
                    <a:pt x="329" y="692"/>
                  </a:lnTo>
                  <a:lnTo>
                    <a:pt x="253" y="615"/>
                  </a:lnTo>
                  <a:lnTo>
                    <a:pt x="190" y="540"/>
                  </a:lnTo>
                  <a:lnTo>
                    <a:pt x="140" y="467"/>
                  </a:lnTo>
                  <a:lnTo>
                    <a:pt x="100" y="397"/>
                  </a:lnTo>
                  <a:lnTo>
                    <a:pt x="70" y="331"/>
                  </a:lnTo>
                  <a:lnTo>
                    <a:pt x="47" y="269"/>
                  </a:lnTo>
                  <a:lnTo>
                    <a:pt x="34" y="211"/>
                  </a:lnTo>
                  <a:lnTo>
                    <a:pt x="24" y="159"/>
                  </a:lnTo>
                  <a:lnTo>
                    <a:pt x="20" y="114"/>
                  </a:lnTo>
                  <a:lnTo>
                    <a:pt x="20" y="74"/>
                  </a:lnTo>
                  <a:lnTo>
                    <a:pt x="21" y="43"/>
                  </a:lnTo>
                  <a:lnTo>
                    <a:pt x="22" y="19"/>
                  </a:lnTo>
                  <a:lnTo>
                    <a:pt x="25" y="5"/>
                  </a:lnTo>
                  <a:lnTo>
                    <a:pt x="27" y="0"/>
                  </a:lnTo>
                  <a:lnTo>
                    <a:pt x="21" y="28"/>
                  </a:lnTo>
                  <a:lnTo>
                    <a:pt x="9" y="92"/>
                  </a:lnTo>
                  <a:lnTo>
                    <a:pt x="0" y="172"/>
                  </a:lnTo>
                  <a:lnTo>
                    <a:pt x="2" y="24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51"/>
            <p:cNvSpPr>
              <a:spLocks/>
            </p:cNvSpPr>
            <p:nvPr/>
          </p:nvSpPr>
          <p:spPr bwMode="auto">
            <a:xfrm>
              <a:off x="106363" y="3174206"/>
              <a:ext cx="341313" cy="484187"/>
            </a:xfrm>
            <a:custGeom>
              <a:avLst/>
              <a:gdLst>
                <a:gd name="T0" fmla="*/ 294 w 645"/>
                <a:gd name="T1" fmla="*/ 115 h 611"/>
                <a:gd name="T2" fmla="*/ 326 w 645"/>
                <a:gd name="T3" fmla="*/ 130 h 611"/>
                <a:gd name="T4" fmla="*/ 357 w 645"/>
                <a:gd name="T5" fmla="*/ 146 h 611"/>
                <a:gd name="T6" fmla="*/ 387 w 645"/>
                <a:gd name="T7" fmla="*/ 164 h 611"/>
                <a:gd name="T8" fmla="*/ 418 w 645"/>
                <a:gd name="T9" fmla="*/ 181 h 611"/>
                <a:gd name="T10" fmla="*/ 445 w 645"/>
                <a:gd name="T11" fmla="*/ 199 h 611"/>
                <a:gd name="T12" fmla="*/ 473 w 645"/>
                <a:gd name="T13" fmla="*/ 218 h 611"/>
                <a:gd name="T14" fmla="*/ 501 w 645"/>
                <a:gd name="T15" fmla="*/ 238 h 611"/>
                <a:gd name="T16" fmla="*/ 536 w 645"/>
                <a:gd name="T17" fmla="*/ 268 h 611"/>
                <a:gd name="T18" fmla="*/ 576 w 645"/>
                <a:gd name="T19" fmla="*/ 312 h 611"/>
                <a:gd name="T20" fmla="*/ 605 w 645"/>
                <a:gd name="T21" fmla="*/ 359 h 611"/>
                <a:gd name="T22" fmla="*/ 613 w 645"/>
                <a:gd name="T23" fmla="*/ 410 h 611"/>
                <a:gd name="T24" fmla="*/ 599 w 645"/>
                <a:gd name="T25" fmla="*/ 460 h 611"/>
                <a:gd name="T26" fmla="*/ 572 w 645"/>
                <a:gd name="T27" fmla="*/ 502 h 611"/>
                <a:gd name="T28" fmla="*/ 537 w 645"/>
                <a:gd name="T29" fmla="*/ 543 h 611"/>
                <a:gd name="T30" fmla="*/ 505 w 645"/>
                <a:gd name="T31" fmla="*/ 583 h 611"/>
                <a:gd name="T32" fmla="*/ 493 w 645"/>
                <a:gd name="T33" fmla="*/ 609 h 611"/>
                <a:gd name="T34" fmla="*/ 501 w 645"/>
                <a:gd name="T35" fmla="*/ 610 h 611"/>
                <a:gd name="T36" fmla="*/ 522 w 645"/>
                <a:gd name="T37" fmla="*/ 585 h 611"/>
                <a:gd name="T38" fmla="*/ 562 w 645"/>
                <a:gd name="T39" fmla="*/ 544 h 611"/>
                <a:gd name="T40" fmla="*/ 601 w 645"/>
                <a:gd name="T41" fmla="*/ 502 h 611"/>
                <a:gd name="T42" fmla="*/ 631 w 645"/>
                <a:gd name="T43" fmla="*/ 456 h 611"/>
                <a:gd name="T44" fmla="*/ 645 w 645"/>
                <a:gd name="T45" fmla="*/ 407 h 611"/>
                <a:gd name="T46" fmla="*/ 635 w 645"/>
                <a:gd name="T47" fmla="*/ 358 h 611"/>
                <a:gd name="T48" fmla="*/ 609 w 645"/>
                <a:gd name="T49" fmla="*/ 313 h 611"/>
                <a:gd name="T50" fmla="*/ 572 w 645"/>
                <a:gd name="T51" fmla="*/ 272 h 611"/>
                <a:gd name="T52" fmla="*/ 538 w 645"/>
                <a:gd name="T53" fmla="*/ 242 h 611"/>
                <a:gd name="T54" fmla="*/ 509 w 645"/>
                <a:gd name="T55" fmla="*/ 221 h 611"/>
                <a:gd name="T56" fmla="*/ 479 w 645"/>
                <a:gd name="T57" fmla="*/ 203 h 611"/>
                <a:gd name="T58" fmla="*/ 448 w 645"/>
                <a:gd name="T59" fmla="*/ 186 h 611"/>
                <a:gd name="T60" fmla="*/ 415 w 645"/>
                <a:gd name="T61" fmla="*/ 169 h 611"/>
                <a:gd name="T62" fmla="*/ 382 w 645"/>
                <a:gd name="T63" fmla="*/ 152 h 611"/>
                <a:gd name="T64" fmla="*/ 350 w 645"/>
                <a:gd name="T65" fmla="*/ 135 h 611"/>
                <a:gd name="T66" fmla="*/ 318 w 645"/>
                <a:gd name="T67" fmla="*/ 118 h 611"/>
                <a:gd name="T68" fmla="*/ 278 w 645"/>
                <a:gd name="T69" fmla="*/ 95 h 611"/>
                <a:gd name="T70" fmla="*/ 228 w 645"/>
                <a:gd name="T71" fmla="*/ 69 h 611"/>
                <a:gd name="T72" fmla="*/ 176 w 645"/>
                <a:gd name="T73" fmla="*/ 48 h 611"/>
                <a:gd name="T74" fmla="*/ 126 w 645"/>
                <a:gd name="T75" fmla="*/ 32 h 611"/>
                <a:gd name="T76" fmla="*/ 82 w 645"/>
                <a:gd name="T77" fmla="*/ 19 h 611"/>
                <a:gd name="T78" fmla="*/ 45 w 645"/>
                <a:gd name="T79" fmla="*/ 10 h 611"/>
                <a:gd name="T80" fmla="*/ 17 w 645"/>
                <a:gd name="T81" fmla="*/ 4 h 611"/>
                <a:gd name="T82" fmla="*/ 2 w 645"/>
                <a:gd name="T83" fmla="*/ 0 h 611"/>
                <a:gd name="T84" fmla="*/ 3 w 645"/>
                <a:gd name="T85" fmla="*/ 1 h 611"/>
                <a:gd name="T86" fmla="*/ 18 w 645"/>
                <a:gd name="T87" fmla="*/ 7 h 611"/>
                <a:gd name="T88" fmla="*/ 47 w 645"/>
                <a:gd name="T89" fmla="*/ 17 h 611"/>
                <a:gd name="T90" fmla="*/ 86 w 645"/>
                <a:gd name="T91" fmla="*/ 30 h 611"/>
                <a:gd name="T92" fmla="*/ 129 w 645"/>
                <a:gd name="T93" fmla="*/ 46 h 611"/>
                <a:gd name="T94" fmla="*/ 176 w 645"/>
                <a:gd name="T95" fmla="*/ 63 h 611"/>
                <a:gd name="T96" fmla="*/ 221 w 645"/>
                <a:gd name="T97" fmla="*/ 82 h 611"/>
                <a:gd name="T98" fmla="*/ 262 w 645"/>
                <a:gd name="T99" fmla="*/ 9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611">
                  <a:moveTo>
                    <a:pt x="279" y="107"/>
                  </a:moveTo>
                  <a:lnTo>
                    <a:pt x="294" y="115"/>
                  </a:lnTo>
                  <a:lnTo>
                    <a:pt x="311" y="122"/>
                  </a:lnTo>
                  <a:lnTo>
                    <a:pt x="326" y="130"/>
                  </a:lnTo>
                  <a:lnTo>
                    <a:pt x="341" y="138"/>
                  </a:lnTo>
                  <a:lnTo>
                    <a:pt x="357" y="146"/>
                  </a:lnTo>
                  <a:lnTo>
                    <a:pt x="372" y="154"/>
                  </a:lnTo>
                  <a:lnTo>
                    <a:pt x="387" y="164"/>
                  </a:lnTo>
                  <a:lnTo>
                    <a:pt x="402" y="172"/>
                  </a:lnTo>
                  <a:lnTo>
                    <a:pt x="418" y="181"/>
                  </a:lnTo>
                  <a:lnTo>
                    <a:pt x="432" y="190"/>
                  </a:lnTo>
                  <a:lnTo>
                    <a:pt x="445" y="199"/>
                  </a:lnTo>
                  <a:lnTo>
                    <a:pt x="461" y="208"/>
                  </a:lnTo>
                  <a:lnTo>
                    <a:pt x="473" y="218"/>
                  </a:lnTo>
                  <a:lnTo>
                    <a:pt x="487" y="227"/>
                  </a:lnTo>
                  <a:lnTo>
                    <a:pt x="501" y="238"/>
                  </a:lnTo>
                  <a:lnTo>
                    <a:pt x="513" y="248"/>
                  </a:lnTo>
                  <a:lnTo>
                    <a:pt x="536" y="268"/>
                  </a:lnTo>
                  <a:lnTo>
                    <a:pt x="558" y="288"/>
                  </a:lnTo>
                  <a:lnTo>
                    <a:pt x="576" y="312"/>
                  </a:lnTo>
                  <a:lnTo>
                    <a:pt x="592" y="335"/>
                  </a:lnTo>
                  <a:lnTo>
                    <a:pt x="605" y="359"/>
                  </a:lnTo>
                  <a:lnTo>
                    <a:pt x="612" y="385"/>
                  </a:lnTo>
                  <a:lnTo>
                    <a:pt x="613" y="410"/>
                  </a:lnTo>
                  <a:lnTo>
                    <a:pt x="609" y="436"/>
                  </a:lnTo>
                  <a:lnTo>
                    <a:pt x="599" y="460"/>
                  </a:lnTo>
                  <a:lnTo>
                    <a:pt x="587" y="481"/>
                  </a:lnTo>
                  <a:lnTo>
                    <a:pt x="572" y="502"/>
                  </a:lnTo>
                  <a:lnTo>
                    <a:pt x="555" y="522"/>
                  </a:lnTo>
                  <a:lnTo>
                    <a:pt x="537" y="543"/>
                  </a:lnTo>
                  <a:lnTo>
                    <a:pt x="520" y="563"/>
                  </a:lnTo>
                  <a:lnTo>
                    <a:pt x="505" y="583"/>
                  </a:lnTo>
                  <a:lnTo>
                    <a:pt x="493" y="605"/>
                  </a:lnTo>
                  <a:lnTo>
                    <a:pt x="493" y="609"/>
                  </a:lnTo>
                  <a:lnTo>
                    <a:pt x="497" y="611"/>
                  </a:lnTo>
                  <a:lnTo>
                    <a:pt x="501" y="610"/>
                  </a:lnTo>
                  <a:lnTo>
                    <a:pt x="505" y="607"/>
                  </a:lnTo>
                  <a:lnTo>
                    <a:pt x="522" y="585"/>
                  </a:lnTo>
                  <a:lnTo>
                    <a:pt x="541" y="564"/>
                  </a:lnTo>
                  <a:lnTo>
                    <a:pt x="562" y="544"/>
                  </a:lnTo>
                  <a:lnTo>
                    <a:pt x="581" y="522"/>
                  </a:lnTo>
                  <a:lnTo>
                    <a:pt x="601" y="502"/>
                  </a:lnTo>
                  <a:lnTo>
                    <a:pt x="617" y="480"/>
                  </a:lnTo>
                  <a:lnTo>
                    <a:pt x="631" y="456"/>
                  </a:lnTo>
                  <a:lnTo>
                    <a:pt x="641" y="432"/>
                  </a:lnTo>
                  <a:lnTo>
                    <a:pt x="645" y="407"/>
                  </a:lnTo>
                  <a:lnTo>
                    <a:pt x="642" y="383"/>
                  </a:lnTo>
                  <a:lnTo>
                    <a:pt x="635" y="358"/>
                  </a:lnTo>
                  <a:lnTo>
                    <a:pt x="624" y="335"/>
                  </a:lnTo>
                  <a:lnTo>
                    <a:pt x="609" y="313"/>
                  </a:lnTo>
                  <a:lnTo>
                    <a:pt x="592" y="291"/>
                  </a:lnTo>
                  <a:lnTo>
                    <a:pt x="572" y="272"/>
                  </a:lnTo>
                  <a:lnTo>
                    <a:pt x="551" y="253"/>
                  </a:lnTo>
                  <a:lnTo>
                    <a:pt x="538" y="242"/>
                  </a:lnTo>
                  <a:lnTo>
                    <a:pt x="524" y="232"/>
                  </a:lnTo>
                  <a:lnTo>
                    <a:pt x="509" y="221"/>
                  </a:lnTo>
                  <a:lnTo>
                    <a:pt x="495" y="212"/>
                  </a:lnTo>
                  <a:lnTo>
                    <a:pt x="479" y="203"/>
                  </a:lnTo>
                  <a:lnTo>
                    <a:pt x="463" y="194"/>
                  </a:lnTo>
                  <a:lnTo>
                    <a:pt x="448" y="186"/>
                  </a:lnTo>
                  <a:lnTo>
                    <a:pt x="432" y="177"/>
                  </a:lnTo>
                  <a:lnTo>
                    <a:pt x="415" y="169"/>
                  </a:lnTo>
                  <a:lnTo>
                    <a:pt x="398" y="161"/>
                  </a:lnTo>
                  <a:lnTo>
                    <a:pt x="382" y="152"/>
                  </a:lnTo>
                  <a:lnTo>
                    <a:pt x="366" y="143"/>
                  </a:lnTo>
                  <a:lnTo>
                    <a:pt x="350" y="135"/>
                  </a:lnTo>
                  <a:lnTo>
                    <a:pt x="333" y="127"/>
                  </a:lnTo>
                  <a:lnTo>
                    <a:pt x="318" y="118"/>
                  </a:lnTo>
                  <a:lnTo>
                    <a:pt x="303" y="109"/>
                  </a:lnTo>
                  <a:lnTo>
                    <a:pt x="278" y="95"/>
                  </a:lnTo>
                  <a:lnTo>
                    <a:pt x="253" y="82"/>
                  </a:lnTo>
                  <a:lnTo>
                    <a:pt x="228" y="69"/>
                  </a:lnTo>
                  <a:lnTo>
                    <a:pt x="201" y="58"/>
                  </a:lnTo>
                  <a:lnTo>
                    <a:pt x="176" y="48"/>
                  </a:lnTo>
                  <a:lnTo>
                    <a:pt x="151" y="39"/>
                  </a:lnTo>
                  <a:lnTo>
                    <a:pt x="126" y="32"/>
                  </a:lnTo>
                  <a:lnTo>
                    <a:pt x="104" y="25"/>
                  </a:lnTo>
                  <a:lnTo>
                    <a:pt x="82" y="19"/>
                  </a:lnTo>
                  <a:lnTo>
                    <a:pt x="63" y="14"/>
                  </a:lnTo>
                  <a:lnTo>
                    <a:pt x="45" y="10"/>
                  </a:lnTo>
                  <a:lnTo>
                    <a:pt x="29" y="7"/>
                  </a:lnTo>
                  <a:lnTo>
                    <a:pt x="17" y="4"/>
                  </a:lnTo>
                  <a:lnTo>
                    <a:pt x="9" y="1"/>
                  </a:lnTo>
                  <a:lnTo>
                    <a:pt x="2" y="0"/>
                  </a:lnTo>
                  <a:lnTo>
                    <a:pt x="0" y="0"/>
                  </a:lnTo>
                  <a:lnTo>
                    <a:pt x="3" y="1"/>
                  </a:lnTo>
                  <a:lnTo>
                    <a:pt x="9" y="4"/>
                  </a:lnTo>
                  <a:lnTo>
                    <a:pt x="18" y="7"/>
                  </a:lnTo>
                  <a:lnTo>
                    <a:pt x="32" y="12"/>
                  </a:lnTo>
                  <a:lnTo>
                    <a:pt x="47" y="17"/>
                  </a:lnTo>
                  <a:lnTo>
                    <a:pt x="65" y="23"/>
                  </a:lnTo>
                  <a:lnTo>
                    <a:pt x="86" y="30"/>
                  </a:lnTo>
                  <a:lnTo>
                    <a:pt x="107" y="38"/>
                  </a:lnTo>
                  <a:lnTo>
                    <a:pt x="129" y="46"/>
                  </a:lnTo>
                  <a:lnTo>
                    <a:pt x="153" y="55"/>
                  </a:lnTo>
                  <a:lnTo>
                    <a:pt x="176" y="63"/>
                  </a:lnTo>
                  <a:lnTo>
                    <a:pt x="199" y="72"/>
                  </a:lnTo>
                  <a:lnTo>
                    <a:pt x="221" y="82"/>
                  </a:lnTo>
                  <a:lnTo>
                    <a:pt x="243" y="91"/>
                  </a:lnTo>
                  <a:lnTo>
                    <a:pt x="262" y="99"/>
                  </a:lnTo>
                  <a:lnTo>
                    <a:pt x="279" y="107"/>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52"/>
            <p:cNvSpPr>
              <a:spLocks/>
            </p:cNvSpPr>
            <p:nvPr/>
          </p:nvSpPr>
          <p:spPr bwMode="auto">
            <a:xfrm>
              <a:off x="469900" y="3159918"/>
              <a:ext cx="193675" cy="439737"/>
            </a:xfrm>
            <a:custGeom>
              <a:avLst/>
              <a:gdLst>
                <a:gd name="T0" fmla="*/ 0 w 365"/>
                <a:gd name="T1" fmla="*/ 0 h 555"/>
                <a:gd name="T2" fmla="*/ 17 w 365"/>
                <a:gd name="T3" fmla="*/ 15 h 555"/>
                <a:gd name="T4" fmla="*/ 33 w 365"/>
                <a:gd name="T5" fmla="*/ 31 h 555"/>
                <a:gd name="T6" fmla="*/ 51 w 365"/>
                <a:gd name="T7" fmla="*/ 45 h 555"/>
                <a:gd name="T8" fmla="*/ 68 w 365"/>
                <a:gd name="T9" fmla="*/ 60 h 555"/>
                <a:gd name="T10" fmla="*/ 85 w 365"/>
                <a:gd name="T11" fmla="*/ 75 h 555"/>
                <a:gd name="T12" fmla="*/ 101 w 365"/>
                <a:gd name="T13" fmla="*/ 89 h 555"/>
                <a:gd name="T14" fmla="*/ 118 w 365"/>
                <a:gd name="T15" fmla="*/ 105 h 555"/>
                <a:gd name="T16" fmla="*/ 133 w 365"/>
                <a:gd name="T17" fmla="*/ 120 h 555"/>
                <a:gd name="T18" fmla="*/ 149 w 365"/>
                <a:gd name="T19" fmla="*/ 136 h 555"/>
                <a:gd name="T20" fmla="*/ 164 w 365"/>
                <a:gd name="T21" fmla="*/ 151 h 555"/>
                <a:gd name="T22" fmla="*/ 179 w 365"/>
                <a:gd name="T23" fmla="*/ 167 h 555"/>
                <a:gd name="T24" fmla="*/ 193 w 365"/>
                <a:gd name="T25" fmla="*/ 184 h 555"/>
                <a:gd name="T26" fmla="*/ 207 w 365"/>
                <a:gd name="T27" fmla="*/ 201 h 555"/>
                <a:gd name="T28" fmla="*/ 219 w 365"/>
                <a:gd name="T29" fmla="*/ 217 h 555"/>
                <a:gd name="T30" fmla="*/ 232 w 365"/>
                <a:gd name="T31" fmla="*/ 234 h 555"/>
                <a:gd name="T32" fmla="*/ 243 w 365"/>
                <a:gd name="T33" fmla="*/ 252 h 555"/>
                <a:gd name="T34" fmla="*/ 266 w 365"/>
                <a:gd name="T35" fmla="*/ 292 h 555"/>
                <a:gd name="T36" fmla="*/ 289 w 365"/>
                <a:gd name="T37" fmla="*/ 340 h 555"/>
                <a:gd name="T38" fmla="*/ 309 w 365"/>
                <a:gd name="T39" fmla="*/ 389 h 555"/>
                <a:gd name="T40" fmla="*/ 327 w 365"/>
                <a:gd name="T41" fmla="*/ 439 h 555"/>
                <a:gd name="T42" fmla="*/ 343 w 365"/>
                <a:gd name="T43" fmla="*/ 485 h 555"/>
                <a:gd name="T44" fmla="*/ 355 w 365"/>
                <a:gd name="T45" fmla="*/ 521 h 555"/>
                <a:gd name="T46" fmla="*/ 362 w 365"/>
                <a:gd name="T47" fmla="*/ 546 h 555"/>
                <a:gd name="T48" fmla="*/ 365 w 365"/>
                <a:gd name="T49" fmla="*/ 555 h 555"/>
                <a:gd name="T50" fmla="*/ 359 w 365"/>
                <a:gd name="T51" fmla="*/ 515 h 555"/>
                <a:gd name="T52" fmla="*/ 351 w 365"/>
                <a:gd name="T53" fmla="*/ 477 h 555"/>
                <a:gd name="T54" fmla="*/ 341 w 365"/>
                <a:gd name="T55" fmla="*/ 437 h 555"/>
                <a:gd name="T56" fmla="*/ 329 w 365"/>
                <a:gd name="T57" fmla="*/ 400 h 555"/>
                <a:gd name="T58" fmla="*/ 315 w 365"/>
                <a:gd name="T59" fmla="*/ 361 h 555"/>
                <a:gd name="T60" fmla="*/ 300 w 365"/>
                <a:gd name="T61" fmla="*/ 323 h 555"/>
                <a:gd name="T62" fmla="*/ 282 w 365"/>
                <a:gd name="T63" fmla="*/ 287 h 555"/>
                <a:gd name="T64" fmla="*/ 261 w 365"/>
                <a:gd name="T65" fmla="*/ 251 h 555"/>
                <a:gd name="T66" fmla="*/ 250 w 365"/>
                <a:gd name="T67" fmla="*/ 232 h 555"/>
                <a:gd name="T68" fmla="*/ 237 w 365"/>
                <a:gd name="T69" fmla="*/ 214 h 555"/>
                <a:gd name="T70" fmla="*/ 225 w 365"/>
                <a:gd name="T71" fmla="*/ 196 h 555"/>
                <a:gd name="T72" fmla="*/ 211 w 365"/>
                <a:gd name="T73" fmla="*/ 179 h 555"/>
                <a:gd name="T74" fmla="*/ 196 w 365"/>
                <a:gd name="T75" fmla="*/ 161 h 555"/>
                <a:gd name="T76" fmla="*/ 180 w 365"/>
                <a:gd name="T77" fmla="*/ 144 h 555"/>
                <a:gd name="T78" fmla="*/ 165 w 365"/>
                <a:gd name="T79" fmla="*/ 128 h 555"/>
                <a:gd name="T80" fmla="*/ 149 w 365"/>
                <a:gd name="T81" fmla="*/ 112 h 555"/>
                <a:gd name="T82" fmla="*/ 132 w 365"/>
                <a:gd name="T83" fmla="*/ 96 h 555"/>
                <a:gd name="T84" fmla="*/ 114 w 365"/>
                <a:gd name="T85" fmla="*/ 82 h 555"/>
                <a:gd name="T86" fmla="*/ 96 w 365"/>
                <a:gd name="T87" fmla="*/ 68 h 555"/>
                <a:gd name="T88" fmla="*/ 78 w 365"/>
                <a:gd name="T89" fmla="*/ 54 h 555"/>
                <a:gd name="T90" fmla="*/ 58 w 365"/>
                <a:gd name="T91" fmla="*/ 41 h 555"/>
                <a:gd name="T92" fmla="*/ 39 w 365"/>
                <a:gd name="T93" fmla="*/ 27 h 555"/>
                <a:gd name="T94" fmla="*/ 21 w 365"/>
                <a:gd name="T95" fmla="*/ 13 h 555"/>
                <a:gd name="T96" fmla="*/ 2 w 365"/>
                <a:gd name="T97" fmla="*/ 0 h 555"/>
                <a:gd name="T98" fmla="*/ 2 w 365"/>
                <a:gd name="T99" fmla="*/ 0 h 555"/>
                <a:gd name="T100" fmla="*/ 2 w 365"/>
                <a:gd name="T101" fmla="*/ 0 h 555"/>
                <a:gd name="T102" fmla="*/ 0 w 365"/>
                <a:gd name="T103" fmla="*/ 0 h 555"/>
                <a:gd name="T104" fmla="*/ 0 w 365"/>
                <a:gd name="T105" fmla="*/ 0 h 555"/>
                <a:gd name="T106" fmla="*/ 0 w 365"/>
                <a:gd name="T10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 h="555">
                  <a:moveTo>
                    <a:pt x="0" y="0"/>
                  </a:moveTo>
                  <a:lnTo>
                    <a:pt x="17" y="15"/>
                  </a:lnTo>
                  <a:lnTo>
                    <a:pt x="33" y="31"/>
                  </a:lnTo>
                  <a:lnTo>
                    <a:pt x="51" y="45"/>
                  </a:lnTo>
                  <a:lnTo>
                    <a:pt x="68" y="60"/>
                  </a:lnTo>
                  <a:lnTo>
                    <a:pt x="85" y="75"/>
                  </a:lnTo>
                  <a:lnTo>
                    <a:pt x="101" y="89"/>
                  </a:lnTo>
                  <a:lnTo>
                    <a:pt x="118" y="105"/>
                  </a:lnTo>
                  <a:lnTo>
                    <a:pt x="133" y="120"/>
                  </a:lnTo>
                  <a:lnTo>
                    <a:pt x="149" y="136"/>
                  </a:lnTo>
                  <a:lnTo>
                    <a:pt x="164" y="151"/>
                  </a:lnTo>
                  <a:lnTo>
                    <a:pt x="179" y="167"/>
                  </a:lnTo>
                  <a:lnTo>
                    <a:pt x="193" y="184"/>
                  </a:lnTo>
                  <a:lnTo>
                    <a:pt x="207" y="201"/>
                  </a:lnTo>
                  <a:lnTo>
                    <a:pt x="219" y="217"/>
                  </a:lnTo>
                  <a:lnTo>
                    <a:pt x="232" y="234"/>
                  </a:lnTo>
                  <a:lnTo>
                    <a:pt x="243" y="252"/>
                  </a:lnTo>
                  <a:lnTo>
                    <a:pt x="266" y="292"/>
                  </a:lnTo>
                  <a:lnTo>
                    <a:pt x="289" y="340"/>
                  </a:lnTo>
                  <a:lnTo>
                    <a:pt x="309" y="389"/>
                  </a:lnTo>
                  <a:lnTo>
                    <a:pt x="327" y="439"/>
                  </a:lnTo>
                  <a:lnTo>
                    <a:pt x="343" y="485"/>
                  </a:lnTo>
                  <a:lnTo>
                    <a:pt x="355" y="521"/>
                  </a:lnTo>
                  <a:lnTo>
                    <a:pt x="362" y="546"/>
                  </a:lnTo>
                  <a:lnTo>
                    <a:pt x="365" y="555"/>
                  </a:lnTo>
                  <a:lnTo>
                    <a:pt x="359" y="515"/>
                  </a:lnTo>
                  <a:lnTo>
                    <a:pt x="351" y="477"/>
                  </a:lnTo>
                  <a:lnTo>
                    <a:pt x="341" y="437"/>
                  </a:lnTo>
                  <a:lnTo>
                    <a:pt x="329" y="400"/>
                  </a:lnTo>
                  <a:lnTo>
                    <a:pt x="315" y="361"/>
                  </a:lnTo>
                  <a:lnTo>
                    <a:pt x="300" y="323"/>
                  </a:lnTo>
                  <a:lnTo>
                    <a:pt x="282" y="287"/>
                  </a:lnTo>
                  <a:lnTo>
                    <a:pt x="261" y="251"/>
                  </a:lnTo>
                  <a:lnTo>
                    <a:pt x="250" y="232"/>
                  </a:lnTo>
                  <a:lnTo>
                    <a:pt x="237" y="214"/>
                  </a:lnTo>
                  <a:lnTo>
                    <a:pt x="225" y="196"/>
                  </a:lnTo>
                  <a:lnTo>
                    <a:pt x="211" y="179"/>
                  </a:lnTo>
                  <a:lnTo>
                    <a:pt x="196" y="161"/>
                  </a:lnTo>
                  <a:lnTo>
                    <a:pt x="180" y="144"/>
                  </a:lnTo>
                  <a:lnTo>
                    <a:pt x="165" y="128"/>
                  </a:lnTo>
                  <a:lnTo>
                    <a:pt x="149" y="112"/>
                  </a:lnTo>
                  <a:lnTo>
                    <a:pt x="132" y="96"/>
                  </a:lnTo>
                  <a:lnTo>
                    <a:pt x="114" y="82"/>
                  </a:lnTo>
                  <a:lnTo>
                    <a:pt x="96" y="68"/>
                  </a:lnTo>
                  <a:lnTo>
                    <a:pt x="78" y="54"/>
                  </a:lnTo>
                  <a:lnTo>
                    <a:pt x="58" y="41"/>
                  </a:lnTo>
                  <a:lnTo>
                    <a:pt x="39" y="27"/>
                  </a:lnTo>
                  <a:lnTo>
                    <a:pt x="21" y="13"/>
                  </a:lnTo>
                  <a:lnTo>
                    <a:pt x="2" y="0"/>
                  </a:lnTo>
                  <a:lnTo>
                    <a:pt x="2" y="0"/>
                  </a:lnTo>
                  <a:lnTo>
                    <a:pt x="2" y="0"/>
                  </a:lnTo>
                  <a:lnTo>
                    <a:pt x="0" y="0"/>
                  </a:lnTo>
                  <a:lnTo>
                    <a:pt x="0" y="0"/>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53"/>
            <p:cNvSpPr>
              <a:spLocks/>
            </p:cNvSpPr>
            <p:nvPr/>
          </p:nvSpPr>
          <p:spPr bwMode="auto">
            <a:xfrm>
              <a:off x="290513" y="3666331"/>
              <a:ext cx="439738" cy="177800"/>
            </a:xfrm>
            <a:custGeom>
              <a:avLst/>
              <a:gdLst>
                <a:gd name="T0" fmla="*/ 86 w 833"/>
                <a:gd name="T1" fmla="*/ 204 h 223"/>
                <a:gd name="T2" fmla="*/ 89 w 833"/>
                <a:gd name="T3" fmla="*/ 154 h 223"/>
                <a:gd name="T4" fmla="*/ 90 w 833"/>
                <a:gd name="T5" fmla="*/ 124 h 223"/>
                <a:gd name="T6" fmla="*/ 97 w 833"/>
                <a:gd name="T7" fmla="*/ 98 h 223"/>
                <a:gd name="T8" fmla="*/ 115 w 833"/>
                <a:gd name="T9" fmla="*/ 68 h 223"/>
                <a:gd name="T10" fmla="*/ 153 w 833"/>
                <a:gd name="T11" fmla="*/ 43 h 223"/>
                <a:gd name="T12" fmla="*/ 203 w 833"/>
                <a:gd name="T13" fmla="*/ 33 h 223"/>
                <a:gd name="T14" fmla="*/ 247 w 833"/>
                <a:gd name="T15" fmla="*/ 31 h 223"/>
                <a:gd name="T16" fmla="*/ 290 w 833"/>
                <a:gd name="T17" fmla="*/ 34 h 223"/>
                <a:gd name="T18" fmla="*/ 332 w 833"/>
                <a:gd name="T19" fmla="*/ 41 h 223"/>
                <a:gd name="T20" fmla="*/ 372 w 833"/>
                <a:gd name="T21" fmla="*/ 52 h 223"/>
                <a:gd name="T22" fmla="*/ 409 w 833"/>
                <a:gd name="T23" fmla="*/ 67 h 223"/>
                <a:gd name="T24" fmla="*/ 447 w 833"/>
                <a:gd name="T25" fmla="*/ 83 h 223"/>
                <a:gd name="T26" fmla="*/ 483 w 833"/>
                <a:gd name="T27" fmla="*/ 99 h 223"/>
                <a:gd name="T28" fmla="*/ 519 w 833"/>
                <a:gd name="T29" fmla="*/ 115 h 223"/>
                <a:gd name="T30" fmla="*/ 558 w 833"/>
                <a:gd name="T31" fmla="*/ 128 h 223"/>
                <a:gd name="T32" fmla="*/ 597 w 833"/>
                <a:gd name="T33" fmla="*/ 139 h 223"/>
                <a:gd name="T34" fmla="*/ 638 w 833"/>
                <a:gd name="T35" fmla="*/ 148 h 223"/>
                <a:gd name="T36" fmla="*/ 679 w 833"/>
                <a:gd name="T37" fmla="*/ 154 h 223"/>
                <a:gd name="T38" fmla="*/ 720 w 833"/>
                <a:gd name="T39" fmla="*/ 159 h 223"/>
                <a:gd name="T40" fmla="*/ 763 w 833"/>
                <a:gd name="T41" fmla="*/ 162 h 223"/>
                <a:gd name="T42" fmla="*/ 806 w 833"/>
                <a:gd name="T43" fmla="*/ 164 h 223"/>
                <a:gd name="T44" fmla="*/ 830 w 833"/>
                <a:gd name="T45" fmla="*/ 163 h 223"/>
                <a:gd name="T46" fmla="*/ 833 w 833"/>
                <a:gd name="T47" fmla="*/ 159 h 223"/>
                <a:gd name="T48" fmla="*/ 809 w 833"/>
                <a:gd name="T49" fmla="*/ 155 h 223"/>
                <a:gd name="T50" fmla="*/ 767 w 833"/>
                <a:gd name="T51" fmla="*/ 151 h 223"/>
                <a:gd name="T52" fmla="*/ 726 w 833"/>
                <a:gd name="T53" fmla="*/ 146 h 223"/>
                <a:gd name="T54" fmla="*/ 685 w 833"/>
                <a:gd name="T55" fmla="*/ 139 h 223"/>
                <a:gd name="T56" fmla="*/ 645 w 833"/>
                <a:gd name="T57" fmla="*/ 130 h 223"/>
                <a:gd name="T58" fmla="*/ 608 w 833"/>
                <a:gd name="T59" fmla="*/ 119 h 223"/>
                <a:gd name="T60" fmla="*/ 570 w 833"/>
                <a:gd name="T61" fmla="*/ 107 h 223"/>
                <a:gd name="T62" fmla="*/ 533 w 833"/>
                <a:gd name="T63" fmla="*/ 92 h 223"/>
                <a:gd name="T64" fmla="*/ 498 w 833"/>
                <a:gd name="T65" fmla="*/ 76 h 223"/>
                <a:gd name="T66" fmla="*/ 466 w 833"/>
                <a:gd name="T67" fmla="*/ 60 h 223"/>
                <a:gd name="T68" fmla="*/ 433 w 833"/>
                <a:gd name="T69" fmla="*/ 45 h 223"/>
                <a:gd name="T70" fmla="*/ 400 w 833"/>
                <a:gd name="T71" fmla="*/ 31 h 223"/>
                <a:gd name="T72" fmla="*/ 365 w 833"/>
                <a:gd name="T73" fmla="*/ 19 h 223"/>
                <a:gd name="T74" fmla="*/ 330 w 833"/>
                <a:gd name="T75" fmla="*/ 9 h 223"/>
                <a:gd name="T76" fmla="*/ 293 w 833"/>
                <a:gd name="T77" fmla="*/ 3 h 223"/>
                <a:gd name="T78" fmla="*/ 254 w 833"/>
                <a:gd name="T79" fmla="*/ 0 h 223"/>
                <a:gd name="T80" fmla="*/ 217 w 833"/>
                <a:gd name="T81" fmla="*/ 1 h 223"/>
                <a:gd name="T82" fmla="*/ 185 w 833"/>
                <a:gd name="T83" fmla="*/ 7 h 223"/>
                <a:gd name="T84" fmla="*/ 154 w 833"/>
                <a:gd name="T85" fmla="*/ 17 h 223"/>
                <a:gd name="T86" fmla="*/ 127 w 833"/>
                <a:gd name="T87" fmla="*/ 30 h 223"/>
                <a:gd name="T88" fmla="*/ 103 w 833"/>
                <a:gd name="T89" fmla="*/ 47 h 223"/>
                <a:gd name="T90" fmla="*/ 86 w 833"/>
                <a:gd name="T91" fmla="*/ 67 h 223"/>
                <a:gd name="T92" fmla="*/ 77 w 833"/>
                <a:gd name="T93" fmla="*/ 89 h 223"/>
                <a:gd name="T94" fmla="*/ 74 w 833"/>
                <a:gd name="T95" fmla="*/ 112 h 223"/>
                <a:gd name="T96" fmla="*/ 77 w 833"/>
                <a:gd name="T97" fmla="*/ 145 h 223"/>
                <a:gd name="T98" fmla="*/ 75 w 833"/>
                <a:gd name="T99" fmla="*/ 199 h 223"/>
                <a:gd name="T100" fmla="*/ 47 w 833"/>
                <a:gd name="T101" fmla="*/ 197 h 223"/>
                <a:gd name="T102" fmla="*/ 28 w 833"/>
                <a:gd name="T103" fmla="*/ 186 h 223"/>
                <a:gd name="T104" fmla="*/ 11 w 833"/>
                <a:gd name="T105" fmla="*/ 174 h 223"/>
                <a:gd name="T106" fmla="*/ 2 w 833"/>
                <a:gd name="T107" fmla="*/ 167 h 223"/>
                <a:gd name="T108" fmla="*/ 3 w 833"/>
                <a:gd name="T109" fmla="*/ 169 h 223"/>
                <a:gd name="T110" fmla="*/ 20 w 833"/>
                <a:gd name="T111" fmla="*/ 189 h 223"/>
                <a:gd name="T112" fmla="*/ 45 w 833"/>
                <a:gd name="T113" fmla="*/ 212 h 223"/>
                <a:gd name="T114" fmla="*/ 71 w 833"/>
                <a:gd name="T11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3" h="223">
                  <a:moveTo>
                    <a:pt x="82" y="219"/>
                  </a:moveTo>
                  <a:lnTo>
                    <a:pt x="86" y="204"/>
                  </a:lnTo>
                  <a:lnTo>
                    <a:pt x="89" y="180"/>
                  </a:lnTo>
                  <a:lnTo>
                    <a:pt x="89" y="154"/>
                  </a:lnTo>
                  <a:lnTo>
                    <a:pt x="89" y="134"/>
                  </a:lnTo>
                  <a:lnTo>
                    <a:pt x="90" y="124"/>
                  </a:lnTo>
                  <a:lnTo>
                    <a:pt x="92" y="112"/>
                  </a:lnTo>
                  <a:lnTo>
                    <a:pt x="97" y="98"/>
                  </a:lnTo>
                  <a:lnTo>
                    <a:pt x="104" y="82"/>
                  </a:lnTo>
                  <a:lnTo>
                    <a:pt x="115" y="68"/>
                  </a:lnTo>
                  <a:lnTo>
                    <a:pt x="132" y="54"/>
                  </a:lnTo>
                  <a:lnTo>
                    <a:pt x="153" y="43"/>
                  </a:lnTo>
                  <a:lnTo>
                    <a:pt x="181" y="36"/>
                  </a:lnTo>
                  <a:lnTo>
                    <a:pt x="203" y="33"/>
                  </a:lnTo>
                  <a:lnTo>
                    <a:pt x="225" y="32"/>
                  </a:lnTo>
                  <a:lnTo>
                    <a:pt x="247" y="31"/>
                  </a:lnTo>
                  <a:lnTo>
                    <a:pt x="269" y="32"/>
                  </a:lnTo>
                  <a:lnTo>
                    <a:pt x="290" y="34"/>
                  </a:lnTo>
                  <a:lnTo>
                    <a:pt x="312" y="37"/>
                  </a:lnTo>
                  <a:lnTo>
                    <a:pt x="332" y="41"/>
                  </a:lnTo>
                  <a:lnTo>
                    <a:pt x="353" y="46"/>
                  </a:lnTo>
                  <a:lnTo>
                    <a:pt x="372" y="52"/>
                  </a:lnTo>
                  <a:lnTo>
                    <a:pt x="391" y="59"/>
                  </a:lnTo>
                  <a:lnTo>
                    <a:pt x="409" y="67"/>
                  </a:lnTo>
                  <a:lnTo>
                    <a:pt x="429" y="75"/>
                  </a:lnTo>
                  <a:lnTo>
                    <a:pt x="447" y="83"/>
                  </a:lnTo>
                  <a:lnTo>
                    <a:pt x="465" y="91"/>
                  </a:lnTo>
                  <a:lnTo>
                    <a:pt x="483" y="99"/>
                  </a:lnTo>
                  <a:lnTo>
                    <a:pt x="501" y="107"/>
                  </a:lnTo>
                  <a:lnTo>
                    <a:pt x="519" y="115"/>
                  </a:lnTo>
                  <a:lnTo>
                    <a:pt x="538" y="121"/>
                  </a:lnTo>
                  <a:lnTo>
                    <a:pt x="558" y="128"/>
                  </a:lnTo>
                  <a:lnTo>
                    <a:pt x="577" y="133"/>
                  </a:lnTo>
                  <a:lnTo>
                    <a:pt x="597" y="139"/>
                  </a:lnTo>
                  <a:lnTo>
                    <a:pt x="618" y="144"/>
                  </a:lnTo>
                  <a:lnTo>
                    <a:pt x="638" y="148"/>
                  </a:lnTo>
                  <a:lnTo>
                    <a:pt x="658" y="151"/>
                  </a:lnTo>
                  <a:lnTo>
                    <a:pt x="679" y="154"/>
                  </a:lnTo>
                  <a:lnTo>
                    <a:pt x="699" y="156"/>
                  </a:lnTo>
                  <a:lnTo>
                    <a:pt x="720" y="159"/>
                  </a:lnTo>
                  <a:lnTo>
                    <a:pt x="742" y="160"/>
                  </a:lnTo>
                  <a:lnTo>
                    <a:pt x="763" y="162"/>
                  </a:lnTo>
                  <a:lnTo>
                    <a:pt x="784" y="163"/>
                  </a:lnTo>
                  <a:lnTo>
                    <a:pt x="806" y="164"/>
                  </a:lnTo>
                  <a:lnTo>
                    <a:pt x="827" y="164"/>
                  </a:lnTo>
                  <a:lnTo>
                    <a:pt x="830" y="163"/>
                  </a:lnTo>
                  <a:lnTo>
                    <a:pt x="833" y="161"/>
                  </a:lnTo>
                  <a:lnTo>
                    <a:pt x="833" y="159"/>
                  </a:lnTo>
                  <a:lnTo>
                    <a:pt x="830" y="157"/>
                  </a:lnTo>
                  <a:lnTo>
                    <a:pt x="809" y="155"/>
                  </a:lnTo>
                  <a:lnTo>
                    <a:pt x="788" y="153"/>
                  </a:lnTo>
                  <a:lnTo>
                    <a:pt x="767" y="151"/>
                  </a:lnTo>
                  <a:lnTo>
                    <a:pt x="747" y="149"/>
                  </a:lnTo>
                  <a:lnTo>
                    <a:pt x="726" y="146"/>
                  </a:lnTo>
                  <a:lnTo>
                    <a:pt x="705" y="143"/>
                  </a:lnTo>
                  <a:lnTo>
                    <a:pt x="685" y="139"/>
                  </a:lnTo>
                  <a:lnTo>
                    <a:pt x="666" y="134"/>
                  </a:lnTo>
                  <a:lnTo>
                    <a:pt x="645" y="130"/>
                  </a:lnTo>
                  <a:lnTo>
                    <a:pt x="627" y="125"/>
                  </a:lnTo>
                  <a:lnTo>
                    <a:pt x="608" y="119"/>
                  </a:lnTo>
                  <a:lnTo>
                    <a:pt x="588" y="114"/>
                  </a:lnTo>
                  <a:lnTo>
                    <a:pt x="570" y="107"/>
                  </a:lnTo>
                  <a:lnTo>
                    <a:pt x="551" y="100"/>
                  </a:lnTo>
                  <a:lnTo>
                    <a:pt x="533" y="92"/>
                  </a:lnTo>
                  <a:lnTo>
                    <a:pt x="515" y="84"/>
                  </a:lnTo>
                  <a:lnTo>
                    <a:pt x="498" y="76"/>
                  </a:lnTo>
                  <a:lnTo>
                    <a:pt x="483" y="69"/>
                  </a:lnTo>
                  <a:lnTo>
                    <a:pt x="466" y="60"/>
                  </a:lnTo>
                  <a:lnTo>
                    <a:pt x="450" y="53"/>
                  </a:lnTo>
                  <a:lnTo>
                    <a:pt x="433" y="45"/>
                  </a:lnTo>
                  <a:lnTo>
                    <a:pt x="416" y="38"/>
                  </a:lnTo>
                  <a:lnTo>
                    <a:pt x="400" y="31"/>
                  </a:lnTo>
                  <a:lnTo>
                    <a:pt x="383" y="25"/>
                  </a:lnTo>
                  <a:lnTo>
                    <a:pt x="365" y="19"/>
                  </a:lnTo>
                  <a:lnTo>
                    <a:pt x="348" y="14"/>
                  </a:lnTo>
                  <a:lnTo>
                    <a:pt x="330" y="9"/>
                  </a:lnTo>
                  <a:lnTo>
                    <a:pt x="311" y="6"/>
                  </a:lnTo>
                  <a:lnTo>
                    <a:pt x="293" y="3"/>
                  </a:lnTo>
                  <a:lnTo>
                    <a:pt x="274" y="1"/>
                  </a:lnTo>
                  <a:lnTo>
                    <a:pt x="254" y="0"/>
                  </a:lnTo>
                  <a:lnTo>
                    <a:pt x="233" y="0"/>
                  </a:lnTo>
                  <a:lnTo>
                    <a:pt x="217" y="1"/>
                  </a:lnTo>
                  <a:lnTo>
                    <a:pt x="200" y="3"/>
                  </a:lnTo>
                  <a:lnTo>
                    <a:pt x="185" y="7"/>
                  </a:lnTo>
                  <a:lnTo>
                    <a:pt x="170" y="11"/>
                  </a:lnTo>
                  <a:lnTo>
                    <a:pt x="154" y="17"/>
                  </a:lnTo>
                  <a:lnTo>
                    <a:pt x="140" y="23"/>
                  </a:lnTo>
                  <a:lnTo>
                    <a:pt x="127" y="30"/>
                  </a:lnTo>
                  <a:lnTo>
                    <a:pt x="114" y="38"/>
                  </a:lnTo>
                  <a:lnTo>
                    <a:pt x="103" y="47"/>
                  </a:lnTo>
                  <a:lnTo>
                    <a:pt x="93" y="56"/>
                  </a:lnTo>
                  <a:lnTo>
                    <a:pt x="86" y="67"/>
                  </a:lnTo>
                  <a:lnTo>
                    <a:pt x="81" y="78"/>
                  </a:lnTo>
                  <a:lnTo>
                    <a:pt x="77" y="89"/>
                  </a:lnTo>
                  <a:lnTo>
                    <a:pt x="75" y="100"/>
                  </a:lnTo>
                  <a:lnTo>
                    <a:pt x="74" y="112"/>
                  </a:lnTo>
                  <a:lnTo>
                    <a:pt x="74" y="124"/>
                  </a:lnTo>
                  <a:lnTo>
                    <a:pt x="77" y="145"/>
                  </a:lnTo>
                  <a:lnTo>
                    <a:pt x="79" y="175"/>
                  </a:lnTo>
                  <a:lnTo>
                    <a:pt x="75" y="199"/>
                  </a:lnTo>
                  <a:lnTo>
                    <a:pt x="56" y="201"/>
                  </a:lnTo>
                  <a:lnTo>
                    <a:pt x="47" y="197"/>
                  </a:lnTo>
                  <a:lnTo>
                    <a:pt x="38" y="191"/>
                  </a:lnTo>
                  <a:lnTo>
                    <a:pt x="28" y="186"/>
                  </a:lnTo>
                  <a:lnTo>
                    <a:pt x="20" y="180"/>
                  </a:lnTo>
                  <a:lnTo>
                    <a:pt x="11" y="174"/>
                  </a:lnTo>
                  <a:lnTo>
                    <a:pt x="6" y="170"/>
                  </a:lnTo>
                  <a:lnTo>
                    <a:pt x="2" y="167"/>
                  </a:lnTo>
                  <a:lnTo>
                    <a:pt x="0" y="166"/>
                  </a:lnTo>
                  <a:lnTo>
                    <a:pt x="3" y="169"/>
                  </a:lnTo>
                  <a:lnTo>
                    <a:pt x="10" y="177"/>
                  </a:lnTo>
                  <a:lnTo>
                    <a:pt x="20" y="189"/>
                  </a:lnTo>
                  <a:lnTo>
                    <a:pt x="31" y="201"/>
                  </a:lnTo>
                  <a:lnTo>
                    <a:pt x="45" y="212"/>
                  </a:lnTo>
                  <a:lnTo>
                    <a:pt x="59" y="221"/>
                  </a:lnTo>
                  <a:lnTo>
                    <a:pt x="71" y="223"/>
                  </a:lnTo>
                  <a:lnTo>
                    <a:pt x="82" y="21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54"/>
            <p:cNvSpPr>
              <a:spLocks/>
            </p:cNvSpPr>
            <p:nvPr/>
          </p:nvSpPr>
          <p:spPr bwMode="auto">
            <a:xfrm>
              <a:off x="425450" y="2994818"/>
              <a:ext cx="136525" cy="180975"/>
            </a:xfrm>
            <a:custGeom>
              <a:avLst/>
              <a:gdLst>
                <a:gd name="T0" fmla="*/ 70 w 257"/>
                <a:gd name="T1" fmla="*/ 140 h 229"/>
                <a:gd name="T2" fmla="*/ 79 w 257"/>
                <a:gd name="T3" fmla="*/ 148 h 229"/>
                <a:gd name="T4" fmla="*/ 88 w 257"/>
                <a:gd name="T5" fmla="*/ 157 h 229"/>
                <a:gd name="T6" fmla="*/ 98 w 257"/>
                <a:gd name="T7" fmla="*/ 164 h 229"/>
                <a:gd name="T8" fmla="*/ 109 w 257"/>
                <a:gd name="T9" fmla="*/ 172 h 229"/>
                <a:gd name="T10" fmla="*/ 120 w 257"/>
                <a:gd name="T11" fmla="*/ 179 h 229"/>
                <a:gd name="T12" fmla="*/ 131 w 257"/>
                <a:gd name="T13" fmla="*/ 186 h 229"/>
                <a:gd name="T14" fmla="*/ 142 w 257"/>
                <a:gd name="T15" fmla="*/ 192 h 229"/>
                <a:gd name="T16" fmla="*/ 153 w 257"/>
                <a:gd name="T17" fmla="*/ 198 h 229"/>
                <a:gd name="T18" fmla="*/ 165 w 257"/>
                <a:gd name="T19" fmla="*/ 203 h 229"/>
                <a:gd name="T20" fmla="*/ 177 w 257"/>
                <a:gd name="T21" fmla="*/ 208 h 229"/>
                <a:gd name="T22" fmla="*/ 190 w 257"/>
                <a:gd name="T23" fmla="*/ 212 h 229"/>
                <a:gd name="T24" fmla="*/ 202 w 257"/>
                <a:gd name="T25" fmla="*/ 216 h 229"/>
                <a:gd name="T26" fmla="*/ 215 w 257"/>
                <a:gd name="T27" fmla="*/ 219 h 229"/>
                <a:gd name="T28" fmla="*/ 228 w 257"/>
                <a:gd name="T29" fmla="*/ 222 h 229"/>
                <a:gd name="T30" fmla="*/ 241 w 257"/>
                <a:gd name="T31" fmla="*/ 225 h 229"/>
                <a:gd name="T32" fmla="*/ 253 w 257"/>
                <a:gd name="T33" fmla="*/ 229 h 229"/>
                <a:gd name="T34" fmla="*/ 256 w 257"/>
                <a:gd name="T35" fmla="*/ 229 h 229"/>
                <a:gd name="T36" fmla="*/ 257 w 257"/>
                <a:gd name="T37" fmla="*/ 226 h 229"/>
                <a:gd name="T38" fmla="*/ 257 w 257"/>
                <a:gd name="T39" fmla="*/ 225 h 229"/>
                <a:gd name="T40" fmla="*/ 256 w 257"/>
                <a:gd name="T41" fmla="*/ 224 h 229"/>
                <a:gd name="T42" fmla="*/ 246 w 257"/>
                <a:gd name="T43" fmla="*/ 221 h 229"/>
                <a:gd name="T44" fmla="*/ 237 w 257"/>
                <a:gd name="T45" fmla="*/ 218 h 229"/>
                <a:gd name="T46" fmla="*/ 227 w 257"/>
                <a:gd name="T47" fmla="*/ 215 h 229"/>
                <a:gd name="T48" fmla="*/ 219 w 257"/>
                <a:gd name="T49" fmla="*/ 212 h 229"/>
                <a:gd name="T50" fmla="*/ 209 w 257"/>
                <a:gd name="T51" fmla="*/ 209 h 229"/>
                <a:gd name="T52" fmla="*/ 199 w 257"/>
                <a:gd name="T53" fmla="*/ 206 h 229"/>
                <a:gd name="T54" fmla="*/ 190 w 257"/>
                <a:gd name="T55" fmla="*/ 203 h 229"/>
                <a:gd name="T56" fmla="*/ 180 w 257"/>
                <a:gd name="T57" fmla="*/ 200 h 229"/>
                <a:gd name="T58" fmla="*/ 169 w 257"/>
                <a:gd name="T59" fmla="*/ 195 h 229"/>
                <a:gd name="T60" fmla="*/ 158 w 257"/>
                <a:gd name="T61" fmla="*/ 190 h 229"/>
                <a:gd name="T62" fmla="*/ 147 w 257"/>
                <a:gd name="T63" fmla="*/ 184 h 229"/>
                <a:gd name="T64" fmla="*/ 137 w 257"/>
                <a:gd name="T65" fmla="*/ 177 h 229"/>
                <a:gd name="T66" fmla="*/ 127 w 257"/>
                <a:gd name="T67" fmla="*/ 171 h 229"/>
                <a:gd name="T68" fmla="*/ 117 w 257"/>
                <a:gd name="T69" fmla="*/ 164 h 229"/>
                <a:gd name="T70" fmla="*/ 108 w 257"/>
                <a:gd name="T71" fmla="*/ 157 h 229"/>
                <a:gd name="T72" fmla="*/ 98 w 257"/>
                <a:gd name="T73" fmla="*/ 149 h 229"/>
                <a:gd name="T74" fmla="*/ 80 w 257"/>
                <a:gd name="T75" fmla="*/ 132 h 229"/>
                <a:gd name="T76" fmla="*/ 62 w 257"/>
                <a:gd name="T77" fmla="*/ 111 h 229"/>
                <a:gd name="T78" fmla="*/ 45 w 257"/>
                <a:gd name="T79" fmla="*/ 87 h 229"/>
                <a:gd name="T80" fmla="*/ 30 w 257"/>
                <a:gd name="T81" fmla="*/ 61 h 229"/>
                <a:gd name="T82" fmla="*/ 18 w 257"/>
                <a:gd name="T83" fmla="*/ 38 h 229"/>
                <a:gd name="T84" fmla="*/ 8 w 257"/>
                <a:gd name="T85" fmla="*/ 19 h 229"/>
                <a:gd name="T86" fmla="*/ 2 w 257"/>
                <a:gd name="T87" fmla="*/ 6 h 229"/>
                <a:gd name="T88" fmla="*/ 0 w 257"/>
                <a:gd name="T89" fmla="*/ 0 h 229"/>
                <a:gd name="T90" fmla="*/ 1 w 257"/>
                <a:gd name="T91" fmla="*/ 5 h 229"/>
                <a:gd name="T92" fmla="*/ 5 w 257"/>
                <a:gd name="T93" fmla="*/ 17 h 229"/>
                <a:gd name="T94" fmla="*/ 11 w 257"/>
                <a:gd name="T95" fmla="*/ 35 h 229"/>
                <a:gd name="T96" fmla="*/ 20 w 257"/>
                <a:gd name="T97" fmla="*/ 56 h 229"/>
                <a:gd name="T98" fmla="*/ 30 w 257"/>
                <a:gd name="T99" fmla="*/ 80 h 229"/>
                <a:gd name="T100" fmla="*/ 43 w 257"/>
                <a:gd name="T101" fmla="*/ 103 h 229"/>
                <a:gd name="T102" fmla="*/ 55 w 257"/>
                <a:gd name="T103" fmla="*/ 123 h 229"/>
                <a:gd name="T104" fmla="*/ 70 w 257"/>
                <a:gd name="T105" fmla="*/ 14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29">
                  <a:moveTo>
                    <a:pt x="70" y="140"/>
                  </a:moveTo>
                  <a:lnTo>
                    <a:pt x="79" y="148"/>
                  </a:lnTo>
                  <a:lnTo>
                    <a:pt x="88" y="157"/>
                  </a:lnTo>
                  <a:lnTo>
                    <a:pt x="98" y="164"/>
                  </a:lnTo>
                  <a:lnTo>
                    <a:pt x="109" y="172"/>
                  </a:lnTo>
                  <a:lnTo>
                    <a:pt x="120" y="179"/>
                  </a:lnTo>
                  <a:lnTo>
                    <a:pt x="131" y="186"/>
                  </a:lnTo>
                  <a:lnTo>
                    <a:pt x="142" y="192"/>
                  </a:lnTo>
                  <a:lnTo>
                    <a:pt x="153" y="198"/>
                  </a:lnTo>
                  <a:lnTo>
                    <a:pt x="165" y="203"/>
                  </a:lnTo>
                  <a:lnTo>
                    <a:pt x="177" y="208"/>
                  </a:lnTo>
                  <a:lnTo>
                    <a:pt x="190" y="212"/>
                  </a:lnTo>
                  <a:lnTo>
                    <a:pt x="202" y="216"/>
                  </a:lnTo>
                  <a:lnTo>
                    <a:pt x="215" y="219"/>
                  </a:lnTo>
                  <a:lnTo>
                    <a:pt x="228" y="222"/>
                  </a:lnTo>
                  <a:lnTo>
                    <a:pt x="241" y="225"/>
                  </a:lnTo>
                  <a:lnTo>
                    <a:pt x="253" y="229"/>
                  </a:lnTo>
                  <a:lnTo>
                    <a:pt x="256" y="229"/>
                  </a:lnTo>
                  <a:lnTo>
                    <a:pt x="257" y="226"/>
                  </a:lnTo>
                  <a:lnTo>
                    <a:pt x="257" y="225"/>
                  </a:lnTo>
                  <a:lnTo>
                    <a:pt x="256" y="224"/>
                  </a:lnTo>
                  <a:lnTo>
                    <a:pt x="246" y="221"/>
                  </a:lnTo>
                  <a:lnTo>
                    <a:pt x="237" y="218"/>
                  </a:lnTo>
                  <a:lnTo>
                    <a:pt x="227" y="215"/>
                  </a:lnTo>
                  <a:lnTo>
                    <a:pt x="219" y="212"/>
                  </a:lnTo>
                  <a:lnTo>
                    <a:pt x="209" y="209"/>
                  </a:lnTo>
                  <a:lnTo>
                    <a:pt x="199" y="206"/>
                  </a:lnTo>
                  <a:lnTo>
                    <a:pt x="190" y="203"/>
                  </a:lnTo>
                  <a:lnTo>
                    <a:pt x="180" y="200"/>
                  </a:lnTo>
                  <a:lnTo>
                    <a:pt x="169" y="195"/>
                  </a:lnTo>
                  <a:lnTo>
                    <a:pt x="158" y="190"/>
                  </a:lnTo>
                  <a:lnTo>
                    <a:pt x="147" y="184"/>
                  </a:lnTo>
                  <a:lnTo>
                    <a:pt x="137" y="177"/>
                  </a:lnTo>
                  <a:lnTo>
                    <a:pt x="127" y="171"/>
                  </a:lnTo>
                  <a:lnTo>
                    <a:pt x="117" y="164"/>
                  </a:lnTo>
                  <a:lnTo>
                    <a:pt x="108" y="157"/>
                  </a:lnTo>
                  <a:lnTo>
                    <a:pt x="98" y="149"/>
                  </a:lnTo>
                  <a:lnTo>
                    <a:pt x="80" y="132"/>
                  </a:lnTo>
                  <a:lnTo>
                    <a:pt x="62" y="111"/>
                  </a:lnTo>
                  <a:lnTo>
                    <a:pt x="45" y="87"/>
                  </a:lnTo>
                  <a:lnTo>
                    <a:pt x="30" y="61"/>
                  </a:lnTo>
                  <a:lnTo>
                    <a:pt x="18" y="38"/>
                  </a:lnTo>
                  <a:lnTo>
                    <a:pt x="8" y="19"/>
                  </a:lnTo>
                  <a:lnTo>
                    <a:pt x="2" y="6"/>
                  </a:lnTo>
                  <a:lnTo>
                    <a:pt x="0" y="0"/>
                  </a:lnTo>
                  <a:lnTo>
                    <a:pt x="1" y="5"/>
                  </a:lnTo>
                  <a:lnTo>
                    <a:pt x="5" y="17"/>
                  </a:lnTo>
                  <a:lnTo>
                    <a:pt x="11" y="35"/>
                  </a:lnTo>
                  <a:lnTo>
                    <a:pt x="20" y="56"/>
                  </a:lnTo>
                  <a:lnTo>
                    <a:pt x="30" y="80"/>
                  </a:lnTo>
                  <a:lnTo>
                    <a:pt x="43" y="103"/>
                  </a:lnTo>
                  <a:lnTo>
                    <a:pt x="55" y="123"/>
                  </a:lnTo>
                  <a:lnTo>
                    <a:pt x="70" y="14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55"/>
            <p:cNvSpPr>
              <a:spLocks/>
            </p:cNvSpPr>
            <p:nvPr/>
          </p:nvSpPr>
          <p:spPr bwMode="auto">
            <a:xfrm>
              <a:off x="555625" y="3167856"/>
              <a:ext cx="14288" cy="125412"/>
            </a:xfrm>
            <a:custGeom>
              <a:avLst/>
              <a:gdLst>
                <a:gd name="T0" fmla="*/ 2 w 27"/>
                <a:gd name="T1" fmla="*/ 155 h 158"/>
                <a:gd name="T2" fmla="*/ 0 w 27"/>
                <a:gd name="T3" fmla="*/ 157 h 158"/>
                <a:gd name="T4" fmla="*/ 2 w 27"/>
                <a:gd name="T5" fmla="*/ 158 h 158"/>
                <a:gd name="T6" fmla="*/ 5 w 27"/>
                <a:gd name="T7" fmla="*/ 158 h 158"/>
                <a:gd name="T8" fmla="*/ 6 w 27"/>
                <a:gd name="T9" fmla="*/ 157 h 158"/>
                <a:gd name="T10" fmla="*/ 20 w 27"/>
                <a:gd name="T11" fmla="*/ 137 h 158"/>
                <a:gd name="T12" fmla="*/ 25 w 27"/>
                <a:gd name="T13" fmla="*/ 113 h 158"/>
                <a:gd name="T14" fmla="*/ 27 w 27"/>
                <a:gd name="T15" fmla="*/ 88 h 158"/>
                <a:gd name="T16" fmla="*/ 24 w 27"/>
                <a:gd name="T17" fmla="*/ 61 h 158"/>
                <a:gd name="T18" fmla="*/ 20 w 27"/>
                <a:gd name="T19" fmla="*/ 38 h 158"/>
                <a:gd name="T20" fmla="*/ 14 w 27"/>
                <a:gd name="T21" fmla="*/ 19 h 158"/>
                <a:gd name="T22" fmla="*/ 10 w 27"/>
                <a:gd name="T23" fmla="*/ 5 h 158"/>
                <a:gd name="T24" fmla="*/ 9 w 27"/>
                <a:gd name="T25" fmla="*/ 0 h 158"/>
                <a:gd name="T26" fmla="*/ 13 w 27"/>
                <a:gd name="T27" fmla="*/ 18 h 158"/>
                <a:gd name="T28" fmla="*/ 18 w 27"/>
                <a:gd name="T29" fmla="*/ 60 h 158"/>
                <a:gd name="T30" fmla="*/ 17 w 27"/>
                <a:gd name="T31" fmla="*/ 112 h 158"/>
                <a:gd name="T32" fmla="*/ 2 w 27"/>
                <a:gd name="T33" fmla="*/ 15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8">
                  <a:moveTo>
                    <a:pt x="2" y="155"/>
                  </a:moveTo>
                  <a:lnTo>
                    <a:pt x="0" y="157"/>
                  </a:lnTo>
                  <a:lnTo>
                    <a:pt x="2" y="158"/>
                  </a:lnTo>
                  <a:lnTo>
                    <a:pt x="5" y="158"/>
                  </a:lnTo>
                  <a:lnTo>
                    <a:pt x="6" y="157"/>
                  </a:lnTo>
                  <a:lnTo>
                    <a:pt x="20" y="137"/>
                  </a:lnTo>
                  <a:lnTo>
                    <a:pt x="25" y="113"/>
                  </a:lnTo>
                  <a:lnTo>
                    <a:pt x="27" y="88"/>
                  </a:lnTo>
                  <a:lnTo>
                    <a:pt x="24" y="61"/>
                  </a:lnTo>
                  <a:lnTo>
                    <a:pt x="20" y="38"/>
                  </a:lnTo>
                  <a:lnTo>
                    <a:pt x="14" y="19"/>
                  </a:lnTo>
                  <a:lnTo>
                    <a:pt x="10" y="5"/>
                  </a:lnTo>
                  <a:lnTo>
                    <a:pt x="9" y="0"/>
                  </a:lnTo>
                  <a:lnTo>
                    <a:pt x="13" y="18"/>
                  </a:lnTo>
                  <a:lnTo>
                    <a:pt x="18" y="60"/>
                  </a:lnTo>
                  <a:lnTo>
                    <a:pt x="17" y="112"/>
                  </a:lnTo>
                  <a:lnTo>
                    <a:pt x="2" y="15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56"/>
            <p:cNvSpPr>
              <a:spLocks/>
            </p:cNvSpPr>
            <p:nvPr/>
          </p:nvSpPr>
          <p:spPr bwMode="auto">
            <a:xfrm>
              <a:off x="371475" y="3042443"/>
              <a:ext cx="79375" cy="306387"/>
            </a:xfrm>
            <a:custGeom>
              <a:avLst/>
              <a:gdLst>
                <a:gd name="T0" fmla="*/ 0 w 151"/>
                <a:gd name="T1" fmla="*/ 99 h 387"/>
                <a:gd name="T2" fmla="*/ 3 w 151"/>
                <a:gd name="T3" fmla="*/ 125 h 387"/>
                <a:gd name="T4" fmla="*/ 4 w 151"/>
                <a:gd name="T5" fmla="*/ 152 h 387"/>
                <a:gd name="T6" fmla="*/ 7 w 151"/>
                <a:gd name="T7" fmla="*/ 180 h 387"/>
                <a:gd name="T8" fmla="*/ 13 w 151"/>
                <a:gd name="T9" fmla="*/ 206 h 387"/>
                <a:gd name="T10" fmla="*/ 20 w 151"/>
                <a:gd name="T11" fmla="*/ 231 h 387"/>
                <a:gd name="T12" fmla="*/ 29 w 151"/>
                <a:gd name="T13" fmla="*/ 257 h 387"/>
                <a:gd name="T14" fmla="*/ 42 w 151"/>
                <a:gd name="T15" fmla="*/ 280 h 387"/>
                <a:gd name="T16" fmla="*/ 57 w 151"/>
                <a:gd name="T17" fmla="*/ 303 h 387"/>
                <a:gd name="T18" fmla="*/ 74 w 151"/>
                <a:gd name="T19" fmla="*/ 326 h 387"/>
                <a:gd name="T20" fmla="*/ 93 w 151"/>
                <a:gd name="T21" fmla="*/ 347 h 387"/>
                <a:gd name="T22" fmla="*/ 115 w 151"/>
                <a:gd name="T23" fmla="*/ 367 h 387"/>
                <a:gd name="T24" fmla="*/ 139 w 151"/>
                <a:gd name="T25" fmla="*/ 386 h 387"/>
                <a:gd name="T26" fmla="*/ 145 w 151"/>
                <a:gd name="T27" fmla="*/ 387 h 387"/>
                <a:gd name="T28" fmla="*/ 149 w 151"/>
                <a:gd name="T29" fmla="*/ 385 h 387"/>
                <a:gd name="T30" fmla="*/ 151 w 151"/>
                <a:gd name="T31" fmla="*/ 381 h 387"/>
                <a:gd name="T32" fmla="*/ 151 w 151"/>
                <a:gd name="T33" fmla="*/ 377 h 387"/>
                <a:gd name="T34" fmla="*/ 133 w 151"/>
                <a:gd name="T35" fmla="*/ 358 h 387"/>
                <a:gd name="T36" fmla="*/ 115 w 151"/>
                <a:gd name="T37" fmla="*/ 337 h 387"/>
                <a:gd name="T38" fmla="*/ 99 w 151"/>
                <a:gd name="T39" fmla="*/ 316 h 387"/>
                <a:gd name="T40" fmla="*/ 83 w 151"/>
                <a:gd name="T41" fmla="*/ 295 h 387"/>
                <a:gd name="T42" fmla="*/ 70 w 151"/>
                <a:gd name="T43" fmla="*/ 273 h 387"/>
                <a:gd name="T44" fmla="*/ 57 w 151"/>
                <a:gd name="T45" fmla="*/ 251 h 387"/>
                <a:gd name="T46" fmla="*/ 46 w 151"/>
                <a:gd name="T47" fmla="*/ 228 h 387"/>
                <a:gd name="T48" fmla="*/ 38 w 151"/>
                <a:gd name="T49" fmla="*/ 205 h 387"/>
                <a:gd name="T50" fmla="*/ 29 w 151"/>
                <a:gd name="T51" fmla="*/ 182 h 387"/>
                <a:gd name="T52" fmla="*/ 24 w 151"/>
                <a:gd name="T53" fmla="*/ 157 h 387"/>
                <a:gd name="T54" fmla="*/ 18 w 151"/>
                <a:gd name="T55" fmla="*/ 133 h 387"/>
                <a:gd name="T56" fmla="*/ 14 w 151"/>
                <a:gd name="T57" fmla="*/ 109 h 387"/>
                <a:gd name="T58" fmla="*/ 10 w 151"/>
                <a:gd name="T59" fmla="*/ 76 h 387"/>
                <a:gd name="T60" fmla="*/ 7 w 151"/>
                <a:gd name="T61" fmla="*/ 41 h 387"/>
                <a:gd name="T62" fmla="*/ 6 w 151"/>
                <a:gd name="T63" fmla="*/ 12 h 387"/>
                <a:gd name="T64" fmla="*/ 6 w 151"/>
                <a:gd name="T65" fmla="*/ 0 h 387"/>
                <a:gd name="T66" fmla="*/ 4 w 151"/>
                <a:gd name="T67" fmla="*/ 11 h 387"/>
                <a:gd name="T68" fmla="*/ 2 w 151"/>
                <a:gd name="T69" fmla="*/ 37 h 387"/>
                <a:gd name="T70" fmla="*/ 0 w 151"/>
                <a:gd name="T71" fmla="*/ 69 h 387"/>
                <a:gd name="T72" fmla="*/ 0 w 151"/>
                <a:gd name="T73" fmla="*/ 9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387">
                  <a:moveTo>
                    <a:pt x="0" y="99"/>
                  </a:moveTo>
                  <a:lnTo>
                    <a:pt x="3" y="125"/>
                  </a:lnTo>
                  <a:lnTo>
                    <a:pt x="4" y="152"/>
                  </a:lnTo>
                  <a:lnTo>
                    <a:pt x="7" y="180"/>
                  </a:lnTo>
                  <a:lnTo>
                    <a:pt x="13" y="206"/>
                  </a:lnTo>
                  <a:lnTo>
                    <a:pt x="20" y="231"/>
                  </a:lnTo>
                  <a:lnTo>
                    <a:pt x="29" y="257"/>
                  </a:lnTo>
                  <a:lnTo>
                    <a:pt x="42" y="280"/>
                  </a:lnTo>
                  <a:lnTo>
                    <a:pt x="57" y="303"/>
                  </a:lnTo>
                  <a:lnTo>
                    <a:pt x="74" y="326"/>
                  </a:lnTo>
                  <a:lnTo>
                    <a:pt x="93" y="347"/>
                  </a:lnTo>
                  <a:lnTo>
                    <a:pt x="115" y="367"/>
                  </a:lnTo>
                  <a:lnTo>
                    <a:pt x="139" y="386"/>
                  </a:lnTo>
                  <a:lnTo>
                    <a:pt x="145" y="387"/>
                  </a:lnTo>
                  <a:lnTo>
                    <a:pt x="149" y="385"/>
                  </a:lnTo>
                  <a:lnTo>
                    <a:pt x="151" y="381"/>
                  </a:lnTo>
                  <a:lnTo>
                    <a:pt x="151" y="377"/>
                  </a:lnTo>
                  <a:lnTo>
                    <a:pt x="133" y="358"/>
                  </a:lnTo>
                  <a:lnTo>
                    <a:pt x="115" y="337"/>
                  </a:lnTo>
                  <a:lnTo>
                    <a:pt x="99" y="316"/>
                  </a:lnTo>
                  <a:lnTo>
                    <a:pt x="83" y="295"/>
                  </a:lnTo>
                  <a:lnTo>
                    <a:pt x="70" y="273"/>
                  </a:lnTo>
                  <a:lnTo>
                    <a:pt x="57" y="251"/>
                  </a:lnTo>
                  <a:lnTo>
                    <a:pt x="46" y="228"/>
                  </a:lnTo>
                  <a:lnTo>
                    <a:pt x="38" y="205"/>
                  </a:lnTo>
                  <a:lnTo>
                    <a:pt x="29" y="182"/>
                  </a:lnTo>
                  <a:lnTo>
                    <a:pt x="24" y="157"/>
                  </a:lnTo>
                  <a:lnTo>
                    <a:pt x="18" y="133"/>
                  </a:lnTo>
                  <a:lnTo>
                    <a:pt x="14" y="109"/>
                  </a:lnTo>
                  <a:lnTo>
                    <a:pt x="10" y="76"/>
                  </a:lnTo>
                  <a:lnTo>
                    <a:pt x="7" y="41"/>
                  </a:lnTo>
                  <a:lnTo>
                    <a:pt x="6" y="12"/>
                  </a:lnTo>
                  <a:lnTo>
                    <a:pt x="6" y="0"/>
                  </a:lnTo>
                  <a:lnTo>
                    <a:pt x="4" y="11"/>
                  </a:lnTo>
                  <a:lnTo>
                    <a:pt x="2" y="37"/>
                  </a:lnTo>
                  <a:lnTo>
                    <a:pt x="0" y="69"/>
                  </a:lnTo>
                  <a:lnTo>
                    <a:pt x="0" y="9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57"/>
            <p:cNvSpPr>
              <a:spLocks/>
            </p:cNvSpPr>
            <p:nvPr/>
          </p:nvSpPr>
          <p:spPr bwMode="auto">
            <a:xfrm>
              <a:off x="428625" y="3332956"/>
              <a:ext cx="144463" cy="9525"/>
            </a:xfrm>
            <a:custGeom>
              <a:avLst/>
              <a:gdLst>
                <a:gd name="T0" fmla="*/ 129 w 273"/>
                <a:gd name="T1" fmla="*/ 5 h 12"/>
                <a:gd name="T2" fmla="*/ 147 w 273"/>
                <a:gd name="T3" fmla="*/ 5 h 12"/>
                <a:gd name="T4" fmla="*/ 165 w 273"/>
                <a:gd name="T5" fmla="*/ 6 h 12"/>
                <a:gd name="T6" fmla="*/ 183 w 273"/>
                <a:gd name="T7" fmla="*/ 6 h 12"/>
                <a:gd name="T8" fmla="*/ 200 w 273"/>
                <a:gd name="T9" fmla="*/ 7 h 12"/>
                <a:gd name="T10" fmla="*/ 218 w 273"/>
                <a:gd name="T11" fmla="*/ 8 h 12"/>
                <a:gd name="T12" fmla="*/ 236 w 273"/>
                <a:gd name="T13" fmla="*/ 9 h 12"/>
                <a:gd name="T14" fmla="*/ 254 w 273"/>
                <a:gd name="T15" fmla="*/ 10 h 12"/>
                <a:gd name="T16" fmla="*/ 271 w 273"/>
                <a:gd name="T17" fmla="*/ 12 h 12"/>
                <a:gd name="T18" fmla="*/ 272 w 273"/>
                <a:gd name="T19" fmla="*/ 12 h 12"/>
                <a:gd name="T20" fmla="*/ 273 w 273"/>
                <a:gd name="T21" fmla="*/ 10 h 12"/>
                <a:gd name="T22" fmla="*/ 273 w 273"/>
                <a:gd name="T23" fmla="*/ 9 h 12"/>
                <a:gd name="T24" fmla="*/ 272 w 273"/>
                <a:gd name="T25" fmla="*/ 8 h 12"/>
                <a:gd name="T26" fmla="*/ 254 w 273"/>
                <a:gd name="T27" fmla="*/ 6 h 12"/>
                <a:gd name="T28" fmla="*/ 234 w 273"/>
                <a:gd name="T29" fmla="*/ 4 h 12"/>
                <a:gd name="T30" fmla="*/ 216 w 273"/>
                <a:gd name="T31" fmla="*/ 2 h 12"/>
                <a:gd name="T32" fmla="*/ 197 w 273"/>
                <a:gd name="T33" fmla="*/ 1 h 12"/>
                <a:gd name="T34" fmla="*/ 179 w 273"/>
                <a:gd name="T35" fmla="*/ 1 h 12"/>
                <a:gd name="T36" fmla="*/ 160 w 273"/>
                <a:gd name="T37" fmla="*/ 0 h 12"/>
                <a:gd name="T38" fmla="*/ 142 w 273"/>
                <a:gd name="T39" fmla="*/ 0 h 12"/>
                <a:gd name="T40" fmla="*/ 122 w 273"/>
                <a:gd name="T41" fmla="*/ 0 h 12"/>
                <a:gd name="T42" fmla="*/ 105 w 273"/>
                <a:gd name="T43" fmla="*/ 0 h 12"/>
                <a:gd name="T44" fmla="*/ 86 w 273"/>
                <a:gd name="T45" fmla="*/ 2 h 12"/>
                <a:gd name="T46" fmla="*/ 65 w 273"/>
                <a:gd name="T47" fmla="*/ 3 h 12"/>
                <a:gd name="T48" fmla="*/ 46 w 273"/>
                <a:gd name="T49" fmla="*/ 5 h 12"/>
                <a:gd name="T50" fmla="*/ 28 w 273"/>
                <a:gd name="T51" fmla="*/ 7 h 12"/>
                <a:gd name="T52" fmla="*/ 14 w 273"/>
                <a:gd name="T53" fmla="*/ 8 h 12"/>
                <a:gd name="T54" fmla="*/ 4 w 273"/>
                <a:gd name="T55" fmla="*/ 10 h 12"/>
                <a:gd name="T56" fmla="*/ 0 w 273"/>
                <a:gd name="T57" fmla="*/ 10 h 12"/>
                <a:gd name="T58" fmla="*/ 4 w 273"/>
                <a:gd name="T59" fmla="*/ 10 h 12"/>
                <a:gd name="T60" fmla="*/ 14 w 273"/>
                <a:gd name="T61" fmla="*/ 9 h 12"/>
                <a:gd name="T62" fmla="*/ 31 w 273"/>
                <a:gd name="T63" fmla="*/ 8 h 12"/>
                <a:gd name="T64" fmla="*/ 49 w 273"/>
                <a:gd name="T65" fmla="*/ 7 h 12"/>
                <a:gd name="T66" fmla="*/ 69 w 273"/>
                <a:gd name="T67" fmla="*/ 7 h 12"/>
                <a:gd name="T68" fmla="*/ 92 w 273"/>
                <a:gd name="T69" fmla="*/ 6 h 12"/>
                <a:gd name="T70" fmla="*/ 111 w 273"/>
                <a:gd name="T71" fmla="*/ 5 h 12"/>
                <a:gd name="T72" fmla="*/ 129 w 273"/>
                <a:gd name="T7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3" h="12">
                  <a:moveTo>
                    <a:pt x="129" y="5"/>
                  </a:moveTo>
                  <a:lnTo>
                    <a:pt x="147" y="5"/>
                  </a:lnTo>
                  <a:lnTo>
                    <a:pt x="165" y="6"/>
                  </a:lnTo>
                  <a:lnTo>
                    <a:pt x="183" y="6"/>
                  </a:lnTo>
                  <a:lnTo>
                    <a:pt x="200" y="7"/>
                  </a:lnTo>
                  <a:lnTo>
                    <a:pt x="218" y="8"/>
                  </a:lnTo>
                  <a:lnTo>
                    <a:pt x="236" y="9"/>
                  </a:lnTo>
                  <a:lnTo>
                    <a:pt x="254" y="10"/>
                  </a:lnTo>
                  <a:lnTo>
                    <a:pt x="271" y="12"/>
                  </a:lnTo>
                  <a:lnTo>
                    <a:pt x="272" y="12"/>
                  </a:lnTo>
                  <a:lnTo>
                    <a:pt x="273" y="10"/>
                  </a:lnTo>
                  <a:lnTo>
                    <a:pt x="273" y="9"/>
                  </a:lnTo>
                  <a:lnTo>
                    <a:pt x="272" y="8"/>
                  </a:lnTo>
                  <a:lnTo>
                    <a:pt x="254" y="6"/>
                  </a:lnTo>
                  <a:lnTo>
                    <a:pt x="234" y="4"/>
                  </a:lnTo>
                  <a:lnTo>
                    <a:pt x="216" y="2"/>
                  </a:lnTo>
                  <a:lnTo>
                    <a:pt x="197" y="1"/>
                  </a:lnTo>
                  <a:lnTo>
                    <a:pt x="179" y="1"/>
                  </a:lnTo>
                  <a:lnTo>
                    <a:pt x="160" y="0"/>
                  </a:lnTo>
                  <a:lnTo>
                    <a:pt x="142" y="0"/>
                  </a:lnTo>
                  <a:lnTo>
                    <a:pt x="122" y="0"/>
                  </a:lnTo>
                  <a:lnTo>
                    <a:pt x="105" y="0"/>
                  </a:lnTo>
                  <a:lnTo>
                    <a:pt x="86" y="2"/>
                  </a:lnTo>
                  <a:lnTo>
                    <a:pt x="65" y="3"/>
                  </a:lnTo>
                  <a:lnTo>
                    <a:pt x="46" y="5"/>
                  </a:lnTo>
                  <a:lnTo>
                    <a:pt x="28" y="7"/>
                  </a:lnTo>
                  <a:lnTo>
                    <a:pt x="14" y="8"/>
                  </a:lnTo>
                  <a:lnTo>
                    <a:pt x="4" y="10"/>
                  </a:lnTo>
                  <a:lnTo>
                    <a:pt x="0" y="10"/>
                  </a:lnTo>
                  <a:lnTo>
                    <a:pt x="4" y="10"/>
                  </a:lnTo>
                  <a:lnTo>
                    <a:pt x="14" y="9"/>
                  </a:lnTo>
                  <a:lnTo>
                    <a:pt x="31" y="8"/>
                  </a:lnTo>
                  <a:lnTo>
                    <a:pt x="49" y="7"/>
                  </a:lnTo>
                  <a:lnTo>
                    <a:pt x="69" y="7"/>
                  </a:lnTo>
                  <a:lnTo>
                    <a:pt x="92" y="6"/>
                  </a:lnTo>
                  <a:lnTo>
                    <a:pt x="111" y="5"/>
                  </a:lnTo>
                  <a:lnTo>
                    <a:pt x="129" y="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58"/>
            <p:cNvSpPr>
              <a:spLocks/>
            </p:cNvSpPr>
            <p:nvPr/>
          </p:nvSpPr>
          <p:spPr bwMode="auto">
            <a:xfrm>
              <a:off x="508000" y="3337718"/>
              <a:ext cx="58738" cy="100012"/>
            </a:xfrm>
            <a:custGeom>
              <a:avLst/>
              <a:gdLst>
                <a:gd name="T0" fmla="*/ 49 w 110"/>
                <a:gd name="T1" fmla="*/ 58 h 126"/>
                <a:gd name="T2" fmla="*/ 42 w 110"/>
                <a:gd name="T3" fmla="*/ 66 h 126"/>
                <a:gd name="T4" fmla="*/ 35 w 110"/>
                <a:gd name="T5" fmla="*/ 74 h 126"/>
                <a:gd name="T6" fmla="*/ 28 w 110"/>
                <a:gd name="T7" fmla="*/ 82 h 126"/>
                <a:gd name="T8" fmla="*/ 22 w 110"/>
                <a:gd name="T9" fmla="*/ 90 h 126"/>
                <a:gd name="T10" fmla="*/ 16 w 110"/>
                <a:gd name="T11" fmla="*/ 98 h 126"/>
                <a:gd name="T12" fmla="*/ 10 w 110"/>
                <a:gd name="T13" fmla="*/ 107 h 126"/>
                <a:gd name="T14" fmla="*/ 4 w 110"/>
                <a:gd name="T15" fmla="*/ 115 h 126"/>
                <a:gd name="T16" fmla="*/ 0 w 110"/>
                <a:gd name="T17" fmla="*/ 124 h 126"/>
                <a:gd name="T18" fmla="*/ 0 w 110"/>
                <a:gd name="T19" fmla="*/ 126 h 126"/>
                <a:gd name="T20" fmla="*/ 2 w 110"/>
                <a:gd name="T21" fmla="*/ 126 h 126"/>
                <a:gd name="T22" fmla="*/ 4 w 110"/>
                <a:gd name="T23" fmla="*/ 126 h 126"/>
                <a:gd name="T24" fmla="*/ 7 w 110"/>
                <a:gd name="T25" fmla="*/ 125 h 126"/>
                <a:gd name="T26" fmla="*/ 13 w 110"/>
                <a:gd name="T27" fmla="*/ 117 h 126"/>
                <a:gd name="T28" fmla="*/ 18 w 110"/>
                <a:gd name="T29" fmla="*/ 109 h 126"/>
                <a:gd name="T30" fmla="*/ 25 w 110"/>
                <a:gd name="T31" fmla="*/ 101 h 126"/>
                <a:gd name="T32" fmla="*/ 31 w 110"/>
                <a:gd name="T33" fmla="*/ 92 h 126"/>
                <a:gd name="T34" fmla="*/ 38 w 110"/>
                <a:gd name="T35" fmla="*/ 84 h 126"/>
                <a:gd name="T36" fmla="*/ 45 w 110"/>
                <a:gd name="T37" fmla="*/ 77 h 126"/>
                <a:gd name="T38" fmla="*/ 52 w 110"/>
                <a:gd name="T39" fmla="*/ 69 h 126"/>
                <a:gd name="T40" fmla="*/ 59 w 110"/>
                <a:gd name="T41" fmla="*/ 61 h 126"/>
                <a:gd name="T42" fmla="*/ 67 w 110"/>
                <a:gd name="T43" fmla="*/ 51 h 126"/>
                <a:gd name="T44" fmla="*/ 74 w 110"/>
                <a:gd name="T45" fmla="*/ 42 h 126"/>
                <a:gd name="T46" fmla="*/ 81 w 110"/>
                <a:gd name="T47" fmla="*/ 34 h 126"/>
                <a:gd name="T48" fmla="*/ 89 w 110"/>
                <a:gd name="T49" fmla="*/ 26 h 126"/>
                <a:gd name="T50" fmla="*/ 96 w 110"/>
                <a:gd name="T51" fmla="*/ 18 h 126"/>
                <a:gd name="T52" fmla="*/ 103 w 110"/>
                <a:gd name="T53" fmla="*/ 9 h 126"/>
                <a:gd name="T54" fmla="*/ 108 w 110"/>
                <a:gd name="T55" fmla="*/ 3 h 126"/>
                <a:gd name="T56" fmla="*/ 110 w 110"/>
                <a:gd name="T57" fmla="*/ 0 h 126"/>
                <a:gd name="T58" fmla="*/ 108 w 110"/>
                <a:gd name="T59" fmla="*/ 2 h 126"/>
                <a:gd name="T60" fmla="*/ 103 w 110"/>
                <a:gd name="T61" fmla="*/ 6 h 126"/>
                <a:gd name="T62" fmla="*/ 96 w 110"/>
                <a:gd name="T63" fmla="*/ 13 h 126"/>
                <a:gd name="T64" fmla="*/ 86 w 110"/>
                <a:gd name="T65" fmla="*/ 21 h 126"/>
                <a:gd name="T66" fmla="*/ 77 w 110"/>
                <a:gd name="T67" fmla="*/ 31 h 126"/>
                <a:gd name="T68" fmla="*/ 67 w 110"/>
                <a:gd name="T69" fmla="*/ 41 h 126"/>
                <a:gd name="T70" fmla="*/ 57 w 110"/>
                <a:gd name="T71" fmla="*/ 50 h 126"/>
                <a:gd name="T72" fmla="*/ 49 w 110"/>
                <a:gd name="T73"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26">
                  <a:moveTo>
                    <a:pt x="49" y="58"/>
                  </a:moveTo>
                  <a:lnTo>
                    <a:pt x="42" y="66"/>
                  </a:lnTo>
                  <a:lnTo>
                    <a:pt x="35" y="74"/>
                  </a:lnTo>
                  <a:lnTo>
                    <a:pt x="28" y="82"/>
                  </a:lnTo>
                  <a:lnTo>
                    <a:pt x="22" y="90"/>
                  </a:lnTo>
                  <a:lnTo>
                    <a:pt x="16" y="98"/>
                  </a:lnTo>
                  <a:lnTo>
                    <a:pt x="10" y="107"/>
                  </a:lnTo>
                  <a:lnTo>
                    <a:pt x="4" y="115"/>
                  </a:lnTo>
                  <a:lnTo>
                    <a:pt x="0" y="124"/>
                  </a:lnTo>
                  <a:lnTo>
                    <a:pt x="0" y="126"/>
                  </a:lnTo>
                  <a:lnTo>
                    <a:pt x="2" y="126"/>
                  </a:lnTo>
                  <a:lnTo>
                    <a:pt x="4" y="126"/>
                  </a:lnTo>
                  <a:lnTo>
                    <a:pt x="7" y="125"/>
                  </a:lnTo>
                  <a:lnTo>
                    <a:pt x="13" y="117"/>
                  </a:lnTo>
                  <a:lnTo>
                    <a:pt x="18" y="109"/>
                  </a:lnTo>
                  <a:lnTo>
                    <a:pt x="25" y="101"/>
                  </a:lnTo>
                  <a:lnTo>
                    <a:pt x="31" y="92"/>
                  </a:lnTo>
                  <a:lnTo>
                    <a:pt x="38" y="84"/>
                  </a:lnTo>
                  <a:lnTo>
                    <a:pt x="45" y="77"/>
                  </a:lnTo>
                  <a:lnTo>
                    <a:pt x="52" y="69"/>
                  </a:lnTo>
                  <a:lnTo>
                    <a:pt x="59" y="61"/>
                  </a:lnTo>
                  <a:lnTo>
                    <a:pt x="67" y="51"/>
                  </a:lnTo>
                  <a:lnTo>
                    <a:pt x="74" y="42"/>
                  </a:lnTo>
                  <a:lnTo>
                    <a:pt x="81" y="34"/>
                  </a:lnTo>
                  <a:lnTo>
                    <a:pt x="89" y="26"/>
                  </a:lnTo>
                  <a:lnTo>
                    <a:pt x="96" y="18"/>
                  </a:lnTo>
                  <a:lnTo>
                    <a:pt x="103" y="9"/>
                  </a:lnTo>
                  <a:lnTo>
                    <a:pt x="108" y="3"/>
                  </a:lnTo>
                  <a:lnTo>
                    <a:pt x="110" y="0"/>
                  </a:lnTo>
                  <a:lnTo>
                    <a:pt x="108" y="2"/>
                  </a:lnTo>
                  <a:lnTo>
                    <a:pt x="103" y="6"/>
                  </a:lnTo>
                  <a:lnTo>
                    <a:pt x="96" y="13"/>
                  </a:lnTo>
                  <a:lnTo>
                    <a:pt x="86" y="21"/>
                  </a:lnTo>
                  <a:lnTo>
                    <a:pt x="77" y="31"/>
                  </a:lnTo>
                  <a:lnTo>
                    <a:pt x="67" y="41"/>
                  </a:lnTo>
                  <a:lnTo>
                    <a:pt x="57" y="50"/>
                  </a:lnTo>
                  <a:lnTo>
                    <a:pt x="49" y="58"/>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59"/>
            <p:cNvSpPr>
              <a:spLocks/>
            </p:cNvSpPr>
            <p:nvPr/>
          </p:nvSpPr>
          <p:spPr bwMode="auto">
            <a:xfrm>
              <a:off x="481013" y="3418681"/>
              <a:ext cx="163513" cy="328612"/>
            </a:xfrm>
            <a:custGeom>
              <a:avLst/>
              <a:gdLst>
                <a:gd name="T0" fmla="*/ 0 w 307"/>
                <a:gd name="T1" fmla="*/ 0 h 413"/>
                <a:gd name="T2" fmla="*/ 34 w 307"/>
                <a:gd name="T3" fmla="*/ 17 h 413"/>
                <a:gd name="T4" fmla="*/ 66 w 307"/>
                <a:gd name="T5" fmla="*/ 35 h 413"/>
                <a:gd name="T6" fmla="*/ 95 w 307"/>
                <a:gd name="T7" fmla="*/ 55 h 413"/>
                <a:gd name="T8" fmla="*/ 122 w 307"/>
                <a:gd name="T9" fmla="*/ 77 h 413"/>
                <a:gd name="T10" fmla="*/ 147 w 307"/>
                <a:gd name="T11" fmla="*/ 100 h 413"/>
                <a:gd name="T12" fmla="*/ 170 w 307"/>
                <a:gd name="T13" fmla="*/ 124 h 413"/>
                <a:gd name="T14" fmla="*/ 190 w 307"/>
                <a:gd name="T15" fmla="*/ 151 h 413"/>
                <a:gd name="T16" fmla="*/ 208 w 307"/>
                <a:gd name="T17" fmla="*/ 177 h 413"/>
                <a:gd name="T18" fmla="*/ 224 w 307"/>
                <a:gd name="T19" fmla="*/ 204 h 413"/>
                <a:gd name="T20" fmla="*/ 237 w 307"/>
                <a:gd name="T21" fmla="*/ 233 h 413"/>
                <a:gd name="T22" fmla="*/ 249 w 307"/>
                <a:gd name="T23" fmla="*/ 262 h 413"/>
                <a:gd name="T24" fmla="*/ 260 w 307"/>
                <a:gd name="T25" fmla="*/ 291 h 413"/>
                <a:gd name="T26" fmla="*/ 268 w 307"/>
                <a:gd name="T27" fmla="*/ 321 h 413"/>
                <a:gd name="T28" fmla="*/ 276 w 307"/>
                <a:gd name="T29" fmla="*/ 350 h 413"/>
                <a:gd name="T30" fmla="*/ 285 w 307"/>
                <a:gd name="T31" fmla="*/ 381 h 413"/>
                <a:gd name="T32" fmla="*/ 292 w 307"/>
                <a:gd name="T33" fmla="*/ 410 h 413"/>
                <a:gd name="T34" fmla="*/ 294 w 307"/>
                <a:gd name="T35" fmla="*/ 413 h 413"/>
                <a:gd name="T36" fmla="*/ 300 w 307"/>
                <a:gd name="T37" fmla="*/ 412 h 413"/>
                <a:gd name="T38" fmla="*/ 304 w 307"/>
                <a:gd name="T39" fmla="*/ 410 h 413"/>
                <a:gd name="T40" fmla="*/ 307 w 307"/>
                <a:gd name="T41" fmla="*/ 406 h 413"/>
                <a:gd name="T42" fmla="*/ 304 w 307"/>
                <a:gd name="T43" fmla="*/ 374 h 413"/>
                <a:gd name="T44" fmla="*/ 300 w 307"/>
                <a:gd name="T45" fmla="*/ 343 h 413"/>
                <a:gd name="T46" fmla="*/ 296 w 307"/>
                <a:gd name="T47" fmla="*/ 312 h 413"/>
                <a:gd name="T48" fmla="*/ 289 w 307"/>
                <a:gd name="T49" fmla="*/ 280 h 413"/>
                <a:gd name="T50" fmla="*/ 279 w 307"/>
                <a:gd name="T51" fmla="*/ 250 h 413"/>
                <a:gd name="T52" fmla="*/ 268 w 307"/>
                <a:gd name="T53" fmla="*/ 219 h 413"/>
                <a:gd name="T54" fmla="*/ 256 w 307"/>
                <a:gd name="T55" fmla="*/ 189 h 413"/>
                <a:gd name="T56" fmla="*/ 239 w 307"/>
                <a:gd name="T57" fmla="*/ 160 h 413"/>
                <a:gd name="T58" fmla="*/ 229 w 307"/>
                <a:gd name="T59" fmla="*/ 145 h 413"/>
                <a:gd name="T60" fmla="*/ 219 w 307"/>
                <a:gd name="T61" fmla="*/ 132 h 413"/>
                <a:gd name="T62" fmla="*/ 208 w 307"/>
                <a:gd name="T63" fmla="*/ 119 h 413"/>
                <a:gd name="T64" fmla="*/ 196 w 307"/>
                <a:gd name="T65" fmla="*/ 106 h 413"/>
                <a:gd name="T66" fmla="*/ 183 w 307"/>
                <a:gd name="T67" fmla="*/ 95 h 413"/>
                <a:gd name="T68" fmla="*/ 171 w 307"/>
                <a:gd name="T69" fmla="*/ 84 h 413"/>
                <a:gd name="T70" fmla="*/ 156 w 307"/>
                <a:gd name="T71" fmla="*/ 73 h 413"/>
                <a:gd name="T72" fmla="*/ 142 w 307"/>
                <a:gd name="T73" fmla="*/ 62 h 413"/>
                <a:gd name="T74" fmla="*/ 127 w 307"/>
                <a:gd name="T75" fmla="*/ 52 h 413"/>
                <a:gd name="T76" fmla="*/ 110 w 307"/>
                <a:gd name="T77" fmla="*/ 43 h 413"/>
                <a:gd name="T78" fmla="*/ 93 w 307"/>
                <a:gd name="T79" fmla="*/ 35 h 413"/>
                <a:gd name="T80" fmla="*/ 75 w 307"/>
                <a:gd name="T81" fmla="*/ 27 h 413"/>
                <a:gd name="T82" fmla="*/ 57 w 307"/>
                <a:gd name="T83" fmla="*/ 19 h 413"/>
                <a:gd name="T84" fmla="*/ 39 w 307"/>
                <a:gd name="T85" fmla="*/ 12 h 413"/>
                <a:gd name="T86" fmla="*/ 20 w 307"/>
                <a:gd name="T87" fmla="*/ 6 h 413"/>
                <a:gd name="T88" fmla="*/ 0 w 307"/>
                <a:gd name="T89" fmla="*/ 0 h 413"/>
                <a:gd name="T90" fmla="*/ 0 w 307"/>
                <a:gd name="T91" fmla="*/ 0 h 413"/>
                <a:gd name="T92" fmla="*/ 0 w 307"/>
                <a:gd name="T93" fmla="*/ 0 h 413"/>
                <a:gd name="T94" fmla="*/ 0 w 307"/>
                <a:gd name="T95" fmla="*/ 0 h 413"/>
                <a:gd name="T96" fmla="*/ 0 w 307"/>
                <a:gd name="T97" fmla="*/ 0 h 413"/>
                <a:gd name="T98" fmla="*/ 0 w 307"/>
                <a:gd name="T9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413">
                  <a:moveTo>
                    <a:pt x="0" y="0"/>
                  </a:moveTo>
                  <a:lnTo>
                    <a:pt x="34" y="17"/>
                  </a:lnTo>
                  <a:lnTo>
                    <a:pt x="66" y="35"/>
                  </a:lnTo>
                  <a:lnTo>
                    <a:pt x="95" y="55"/>
                  </a:lnTo>
                  <a:lnTo>
                    <a:pt x="122" y="77"/>
                  </a:lnTo>
                  <a:lnTo>
                    <a:pt x="147" y="100"/>
                  </a:lnTo>
                  <a:lnTo>
                    <a:pt x="170" y="124"/>
                  </a:lnTo>
                  <a:lnTo>
                    <a:pt x="190" y="151"/>
                  </a:lnTo>
                  <a:lnTo>
                    <a:pt x="208" y="177"/>
                  </a:lnTo>
                  <a:lnTo>
                    <a:pt x="224" y="204"/>
                  </a:lnTo>
                  <a:lnTo>
                    <a:pt x="237" y="233"/>
                  </a:lnTo>
                  <a:lnTo>
                    <a:pt x="249" y="262"/>
                  </a:lnTo>
                  <a:lnTo>
                    <a:pt x="260" y="291"/>
                  </a:lnTo>
                  <a:lnTo>
                    <a:pt x="268" y="321"/>
                  </a:lnTo>
                  <a:lnTo>
                    <a:pt x="276" y="350"/>
                  </a:lnTo>
                  <a:lnTo>
                    <a:pt x="285" y="381"/>
                  </a:lnTo>
                  <a:lnTo>
                    <a:pt x="292" y="410"/>
                  </a:lnTo>
                  <a:lnTo>
                    <a:pt x="294" y="413"/>
                  </a:lnTo>
                  <a:lnTo>
                    <a:pt x="300" y="412"/>
                  </a:lnTo>
                  <a:lnTo>
                    <a:pt x="304" y="410"/>
                  </a:lnTo>
                  <a:lnTo>
                    <a:pt x="307" y="406"/>
                  </a:lnTo>
                  <a:lnTo>
                    <a:pt x="304" y="374"/>
                  </a:lnTo>
                  <a:lnTo>
                    <a:pt x="300" y="343"/>
                  </a:lnTo>
                  <a:lnTo>
                    <a:pt x="296" y="312"/>
                  </a:lnTo>
                  <a:lnTo>
                    <a:pt x="289" y="280"/>
                  </a:lnTo>
                  <a:lnTo>
                    <a:pt x="279" y="250"/>
                  </a:lnTo>
                  <a:lnTo>
                    <a:pt x="268" y="219"/>
                  </a:lnTo>
                  <a:lnTo>
                    <a:pt x="256" y="189"/>
                  </a:lnTo>
                  <a:lnTo>
                    <a:pt x="239" y="160"/>
                  </a:lnTo>
                  <a:lnTo>
                    <a:pt x="229" y="145"/>
                  </a:lnTo>
                  <a:lnTo>
                    <a:pt x="219" y="132"/>
                  </a:lnTo>
                  <a:lnTo>
                    <a:pt x="208" y="119"/>
                  </a:lnTo>
                  <a:lnTo>
                    <a:pt x="196" y="106"/>
                  </a:lnTo>
                  <a:lnTo>
                    <a:pt x="183" y="95"/>
                  </a:lnTo>
                  <a:lnTo>
                    <a:pt x="171" y="84"/>
                  </a:lnTo>
                  <a:lnTo>
                    <a:pt x="156" y="73"/>
                  </a:lnTo>
                  <a:lnTo>
                    <a:pt x="142" y="62"/>
                  </a:lnTo>
                  <a:lnTo>
                    <a:pt x="127" y="52"/>
                  </a:lnTo>
                  <a:lnTo>
                    <a:pt x="110" y="43"/>
                  </a:lnTo>
                  <a:lnTo>
                    <a:pt x="93" y="35"/>
                  </a:lnTo>
                  <a:lnTo>
                    <a:pt x="75" y="27"/>
                  </a:lnTo>
                  <a:lnTo>
                    <a:pt x="57" y="19"/>
                  </a:lnTo>
                  <a:lnTo>
                    <a:pt x="39" y="12"/>
                  </a:lnTo>
                  <a:lnTo>
                    <a:pt x="20" y="6"/>
                  </a:lnTo>
                  <a:lnTo>
                    <a:pt x="0" y="0"/>
                  </a:lnTo>
                  <a:lnTo>
                    <a:pt x="0" y="0"/>
                  </a:lnTo>
                  <a:lnTo>
                    <a:pt x="0" y="0"/>
                  </a:lnTo>
                  <a:lnTo>
                    <a:pt x="0" y="0"/>
                  </a:lnTo>
                  <a:lnTo>
                    <a:pt x="0" y="0"/>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60"/>
            <p:cNvSpPr>
              <a:spLocks/>
            </p:cNvSpPr>
            <p:nvPr/>
          </p:nvSpPr>
          <p:spPr bwMode="auto">
            <a:xfrm>
              <a:off x="582613" y="3183731"/>
              <a:ext cx="96838" cy="431800"/>
            </a:xfrm>
            <a:custGeom>
              <a:avLst/>
              <a:gdLst>
                <a:gd name="T0" fmla="*/ 70 w 183"/>
                <a:gd name="T1" fmla="*/ 124 h 545"/>
                <a:gd name="T2" fmla="*/ 79 w 183"/>
                <a:gd name="T3" fmla="*/ 140 h 545"/>
                <a:gd name="T4" fmla="*/ 86 w 183"/>
                <a:gd name="T5" fmla="*/ 158 h 545"/>
                <a:gd name="T6" fmla="*/ 91 w 183"/>
                <a:gd name="T7" fmla="*/ 174 h 545"/>
                <a:gd name="T8" fmla="*/ 97 w 183"/>
                <a:gd name="T9" fmla="*/ 191 h 545"/>
                <a:gd name="T10" fmla="*/ 102 w 183"/>
                <a:gd name="T11" fmla="*/ 207 h 545"/>
                <a:gd name="T12" fmla="*/ 107 w 183"/>
                <a:gd name="T13" fmla="*/ 225 h 545"/>
                <a:gd name="T14" fmla="*/ 111 w 183"/>
                <a:gd name="T15" fmla="*/ 242 h 545"/>
                <a:gd name="T16" fmla="*/ 115 w 183"/>
                <a:gd name="T17" fmla="*/ 259 h 545"/>
                <a:gd name="T18" fmla="*/ 126 w 183"/>
                <a:gd name="T19" fmla="*/ 328 h 545"/>
                <a:gd name="T20" fmla="*/ 131 w 183"/>
                <a:gd name="T21" fmla="*/ 398 h 545"/>
                <a:gd name="T22" fmla="*/ 134 w 183"/>
                <a:gd name="T23" fmla="*/ 468 h 545"/>
                <a:gd name="T24" fmla="*/ 137 w 183"/>
                <a:gd name="T25" fmla="*/ 538 h 545"/>
                <a:gd name="T26" fmla="*/ 141 w 183"/>
                <a:gd name="T27" fmla="*/ 544 h 545"/>
                <a:gd name="T28" fmla="*/ 148 w 183"/>
                <a:gd name="T29" fmla="*/ 545 h 545"/>
                <a:gd name="T30" fmla="*/ 156 w 183"/>
                <a:gd name="T31" fmla="*/ 542 h 545"/>
                <a:gd name="T32" fmla="*/ 161 w 183"/>
                <a:gd name="T33" fmla="*/ 537 h 545"/>
                <a:gd name="T34" fmla="*/ 177 w 183"/>
                <a:gd name="T35" fmla="*/ 466 h 545"/>
                <a:gd name="T36" fmla="*/ 183 w 183"/>
                <a:gd name="T37" fmla="*/ 394 h 545"/>
                <a:gd name="T38" fmla="*/ 176 w 183"/>
                <a:gd name="T39" fmla="*/ 322 h 545"/>
                <a:gd name="T40" fmla="*/ 158 w 183"/>
                <a:gd name="T41" fmla="*/ 252 h 545"/>
                <a:gd name="T42" fmla="*/ 152 w 183"/>
                <a:gd name="T43" fmla="*/ 235 h 545"/>
                <a:gd name="T44" fmla="*/ 145 w 183"/>
                <a:gd name="T45" fmla="*/ 219 h 545"/>
                <a:gd name="T46" fmla="*/ 138 w 183"/>
                <a:gd name="T47" fmla="*/ 202 h 545"/>
                <a:gd name="T48" fmla="*/ 131 w 183"/>
                <a:gd name="T49" fmla="*/ 186 h 545"/>
                <a:gd name="T50" fmla="*/ 122 w 183"/>
                <a:gd name="T51" fmla="*/ 170 h 545"/>
                <a:gd name="T52" fmla="*/ 113 w 183"/>
                <a:gd name="T53" fmla="*/ 154 h 545"/>
                <a:gd name="T54" fmla="*/ 104 w 183"/>
                <a:gd name="T55" fmla="*/ 138 h 545"/>
                <a:gd name="T56" fmla="*/ 93 w 183"/>
                <a:gd name="T57" fmla="*/ 123 h 545"/>
                <a:gd name="T58" fmla="*/ 87 w 183"/>
                <a:gd name="T59" fmla="*/ 115 h 545"/>
                <a:gd name="T60" fmla="*/ 80 w 183"/>
                <a:gd name="T61" fmla="*/ 107 h 545"/>
                <a:gd name="T62" fmla="*/ 75 w 183"/>
                <a:gd name="T63" fmla="*/ 99 h 545"/>
                <a:gd name="T64" fmla="*/ 68 w 183"/>
                <a:gd name="T65" fmla="*/ 91 h 545"/>
                <a:gd name="T66" fmla="*/ 61 w 183"/>
                <a:gd name="T67" fmla="*/ 83 h 545"/>
                <a:gd name="T68" fmla="*/ 55 w 183"/>
                <a:gd name="T69" fmla="*/ 76 h 545"/>
                <a:gd name="T70" fmla="*/ 48 w 183"/>
                <a:gd name="T71" fmla="*/ 68 h 545"/>
                <a:gd name="T72" fmla="*/ 43 w 183"/>
                <a:gd name="T73" fmla="*/ 59 h 545"/>
                <a:gd name="T74" fmla="*/ 37 w 183"/>
                <a:gd name="T75" fmla="*/ 51 h 545"/>
                <a:gd name="T76" fmla="*/ 30 w 183"/>
                <a:gd name="T77" fmla="*/ 41 h 545"/>
                <a:gd name="T78" fmla="*/ 23 w 183"/>
                <a:gd name="T79" fmla="*/ 32 h 545"/>
                <a:gd name="T80" fmla="*/ 16 w 183"/>
                <a:gd name="T81" fmla="*/ 22 h 545"/>
                <a:gd name="T82" fmla="*/ 9 w 183"/>
                <a:gd name="T83" fmla="*/ 13 h 545"/>
                <a:gd name="T84" fmla="*/ 4 w 183"/>
                <a:gd name="T85" fmla="*/ 6 h 545"/>
                <a:gd name="T86" fmla="*/ 1 w 183"/>
                <a:gd name="T87" fmla="*/ 2 h 545"/>
                <a:gd name="T88" fmla="*/ 0 w 183"/>
                <a:gd name="T89" fmla="*/ 0 h 545"/>
                <a:gd name="T90" fmla="*/ 2 w 183"/>
                <a:gd name="T91" fmla="*/ 4 h 545"/>
                <a:gd name="T92" fmla="*/ 8 w 183"/>
                <a:gd name="T93" fmla="*/ 13 h 545"/>
                <a:gd name="T94" fmla="*/ 16 w 183"/>
                <a:gd name="T95" fmla="*/ 28 h 545"/>
                <a:gd name="T96" fmla="*/ 27 w 183"/>
                <a:gd name="T97" fmla="*/ 46 h 545"/>
                <a:gd name="T98" fmla="*/ 39 w 183"/>
                <a:gd name="T99" fmla="*/ 67 h 545"/>
                <a:gd name="T100" fmla="*/ 50 w 183"/>
                <a:gd name="T101" fmla="*/ 87 h 545"/>
                <a:gd name="T102" fmla="*/ 61 w 183"/>
                <a:gd name="T103" fmla="*/ 107 h 545"/>
                <a:gd name="T104" fmla="*/ 70 w 183"/>
                <a:gd name="T105" fmla="*/ 1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545">
                  <a:moveTo>
                    <a:pt x="70" y="124"/>
                  </a:moveTo>
                  <a:lnTo>
                    <a:pt x="79" y="140"/>
                  </a:lnTo>
                  <a:lnTo>
                    <a:pt x="86" y="158"/>
                  </a:lnTo>
                  <a:lnTo>
                    <a:pt x="91" y="174"/>
                  </a:lnTo>
                  <a:lnTo>
                    <a:pt x="97" y="191"/>
                  </a:lnTo>
                  <a:lnTo>
                    <a:pt x="102" y="207"/>
                  </a:lnTo>
                  <a:lnTo>
                    <a:pt x="107" y="225"/>
                  </a:lnTo>
                  <a:lnTo>
                    <a:pt x="111" y="242"/>
                  </a:lnTo>
                  <a:lnTo>
                    <a:pt x="115" y="259"/>
                  </a:lnTo>
                  <a:lnTo>
                    <a:pt x="126" y="328"/>
                  </a:lnTo>
                  <a:lnTo>
                    <a:pt x="131" y="398"/>
                  </a:lnTo>
                  <a:lnTo>
                    <a:pt x="134" y="468"/>
                  </a:lnTo>
                  <a:lnTo>
                    <a:pt x="137" y="538"/>
                  </a:lnTo>
                  <a:lnTo>
                    <a:pt x="141" y="544"/>
                  </a:lnTo>
                  <a:lnTo>
                    <a:pt x="148" y="545"/>
                  </a:lnTo>
                  <a:lnTo>
                    <a:pt x="156" y="542"/>
                  </a:lnTo>
                  <a:lnTo>
                    <a:pt x="161" y="537"/>
                  </a:lnTo>
                  <a:lnTo>
                    <a:pt x="177" y="466"/>
                  </a:lnTo>
                  <a:lnTo>
                    <a:pt x="183" y="394"/>
                  </a:lnTo>
                  <a:lnTo>
                    <a:pt x="176" y="322"/>
                  </a:lnTo>
                  <a:lnTo>
                    <a:pt x="158" y="252"/>
                  </a:lnTo>
                  <a:lnTo>
                    <a:pt x="152" y="235"/>
                  </a:lnTo>
                  <a:lnTo>
                    <a:pt x="145" y="219"/>
                  </a:lnTo>
                  <a:lnTo>
                    <a:pt x="138" y="202"/>
                  </a:lnTo>
                  <a:lnTo>
                    <a:pt x="131" y="186"/>
                  </a:lnTo>
                  <a:lnTo>
                    <a:pt x="122" y="170"/>
                  </a:lnTo>
                  <a:lnTo>
                    <a:pt x="113" y="154"/>
                  </a:lnTo>
                  <a:lnTo>
                    <a:pt x="104" y="138"/>
                  </a:lnTo>
                  <a:lnTo>
                    <a:pt x="93" y="123"/>
                  </a:lnTo>
                  <a:lnTo>
                    <a:pt x="87" y="115"/>
                  </a:lnTo>
                  <a:lnTo>
                    <a:pt x="80" y="107"/>
                  </a:lnTo>
                  <a:lnTo>
                    <a:pt x="75" y="99"/>
                  </a:lnTo>
                  <a:lnTo>
                    <a:pt x="68" y="91"/>
                  </a:lnTo>
                  <a:lnTo>
                    <a:pt x="61" y="83"/>
                  </a:lnTo>
                  <a:lnTo>
                    <a:pt x="55" y="76"/>
                  </a:lnTo>
                  <a:lnTo>
                    <a:pt x="48" y="68"/>
                  </a:lnTo>
                  <a:lnTo>
                    <a:pt x="43" y="59"/>
                  </a:lnTo>
                  <a:lnTo>
                    <a:pt x="37" y="51"/>
                  </a:lnTo>
                  <a:lnTo>
                    <a:pt x="30" y="41"/>
                  </a:lnTo>
                  <a:lnTo>
                    <a:pt x="23" y="32"/>
                  </a:lnTo>
                  <a:lnTo>
                    <a:pt x="16" y="22"/>
                  </a:lnTo>
                  <a:lnTo>
                    <a:pt x="9" y="13"/>
                  </a:lnTo>
                  <a:lnTo>
                    <a:pt x="4" y="6"/>
                  </a:lnTo>
                  <a:lnTo>
                    <a:pt x="1" y="2"/>
                  </a:lnTo>
                  <a:lnTo>
                    <a:pt x="0" y="0"/>
                  </a:lnTo>
                  <a:lnTo>
                    <a:pt x="2" y="4"/>
                  </a:lnTo>
                  <a:lnTo>
                    <a:pt x="8" y="13"/>
                  </a:lnTo>
                  <a:lnTo>
                    <a:pt x="16" y="28"/>
                  </a:lnTo>
                  <a:lnTo>
                    <a:pt x="27" y="46"/>
                  </a:lnTo>
                  <a:lnTo>
                    <a:pt x="39" y="67"/>
                  </a:lnTo>
                  <a:lnTo>
                    <a:pt x="50" y="87"/>
                  </a:lnTo>
                  <a:lnTo>
                    <a:pt x="61" y="107"/>
                  </a:lnTo>
                  <a:lnTo>
                    <a:pt x="70" y="124"/>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61"/>
            <p:cNvSpPr>
              <a:spLocks/>
            </p:cNvSpPr>
            <p:nvPr/>
          </p:nvSpPr>
          <p:spPr bwMode="auto">
            <a:xfrm>
              <a:off x="655638" y="3793331"/>
              <a:ext cx="98425" cy="160337"/>
            </a:xfrm>
            <a:custGeom>
              <a:avLst/>
              <a:gdLst>
                <a:gd name="T0" fmla="*/ 45 w 186"/>
                <a:gd name="T1" fmla="*/ 76 h 201"/>
                <a:gd name="T2" fmla="*/ 38 w 186"/>
                <a:gd name="T3" fmla="*/ 83 h 201"/>
                <a:gd name="T4" fmla="*/ 31 w 186"/>
                <a:gd name="T5" fmla="*/ 91 h 201"/>
                <a:gd name="T6" fmla="*/ 24 w 186"/>
                <a:gd name="T7" fmla="*/ 98 h 201"/>
                <a:gd name="T8" fmla="*/ 18 w 186"/>
                <a:gd name="T9" fmla="*/ 106 h 201"/>
                <a:gd name="T10" fmla="*/ 13 w 186"/>
                <a:gd name="T11" fmla="*/ 114 h 201"/>
                <a:gd name="T12" fmla="*/ 9 w 186"/>
                <a:gd name="T13" fmla="*/ 122 h 201"/>
                <a:gd name="T14" fmla="*/ 5 w 186"/>
                <a:gd name="T15" fmla="*/ 131 h 201"/>
                <a:gd name="T16" fmla="*/ 2 w 186"/>
                <a:gd name="T17" fmla="*/ 139 h 201"/>
                <a:gd name="T18" fmla="*/ 0 w 186"/>
                <a:gd name="T19" fmla="*/ 155 h 201"/>
                <a:gd name="T20" fmla="*/ 3 w 186"/>
                <a:gd name="T21" fmla="*/ 171 h 201"/>
                <a:gd name="T22" fmla="*/ 10 w 186"/>
                <a:gd name="T23" fmla="*/ 186 h 201"/>
                <a:gd name="T24" fmla="*/ 18 w 186"/>
                <a:gd name="T25" fmla="*/ 200 h 201"/>
                <a:gd name="T26" fmla="*/ 20 w 186"/>
                <a:gd name="T27" fmla="*/ 201 h 201"/>
                <a:gd name="T28" fmla="*/ 23 w 186"/>
                <a:gd name="T29" fmla="*/ 201 h 201"/>
                <a:gd name="T30" fmla="*/ 25 w 186"/>
                <a:gd name="T31" fmla="*/ 199 h 201"/>
                <a:gd name="T32" fmla="*/ 25 w 186"/>
                <a:gd name="T33" fmla="*/ 197 h 201"/>
                <a:gd name="T34" fmla="*/ 20 w 186"/>
                <a:gd name="T35" fmla="*/ 180 h 201"/>
                <a:gd name="T36" fmla="*/ 17 w 186"/>
                <a:gd name="T37" fmla="*/ 165 h 201"/>
                <a:gd name="T38" fmla="*/ 17 w 186"/>
                <a:gd name="T39" fmla="*/ 149 h 201"/>
                <a:gd name="T40" fmla="*/ 21 w 186"/>
                <a:gd name="T41" fmla="*/ 134 h 201"/>
                <a:gd name="T42" fmla="*/ 27 w 186"/>
                <a:gd name="T43" fmla="*/ 119 h 201"/>
                <a:gd name="T44" fmla="*/ 35 w 186"/>
                <a:gd name="T45" fmla="*/ 105 h 201"/>
                <a:gd name="T46" fmla="*/ 46 w 186"/>
                <a:gd name="T47" fmla="*/ 91 h 201"/>
                <a:gd name="T48" fmla="*/ 59 w 186"/>
                <a:gd name="T49" fmla="*/ 77 h 201"/>
                <a:gd name="T50" fmla="*/ 73 w 186"/>
                <a:gd name="T51" fmla="*/ 65 h 201"/>
                <a:gd name="T52" fmla="*/ 91 w 186"/>
                <a:gd name="T53" fmla="*/ 51 h 201"/>
                <a:gd name="T54" fmla="*/ 111 w 186"/>
                <a:gd name="T55" fmla="*/ 39 h 201"/>
                <a:gd name="T56" fmla="*/ 134 w 186"/>
                <a:gd name="T57" fmla="*/ 27 h 201"/>
                <a:gd name="T58" fmla="*/ 154 w 186"/>
                <a:gd name="T59" fmla="*/ 16 h 201"/>
                <a:gd name="T60" fmla="*/ 171 w 186"/>
                <a:gd name="T61" fmla="*/ 8 h 201"/>
                <a:gd name="T62" fmla="*/ 182 w 186"/>
                <a:gd name="T63" fmla="*/ 2 h 201"/>
                <a:gd name="T64" fmla="*/ 186 w 186"/>
                <a:gd name="T65" fmla="*/ 0 h 201"/>
                <a:gd name="T66" fmla="*/ 182 w 186"/>
                <a:gd name="T67" fmla="*/ 2 h 201"/>
                <a:gd name="T68" fmla="*/ 168 w 186"/>
                <a:gd name="T69" fmla="*/ 8 h 201"/>
                <a:gd name="T70" fmla="*/ 150 w 186"/>
                <a:gd name="T71" fmla="*/ 16 h 201"/>
                <a:gd name="T72" fmla="*/ 128 w 186"/>
                <a:gd name="T73" fmla="*/ 27 h 201"/>
                <a:gd name="T74" fmla="*/ 103 w 186"/>
                <a:gd name="T75" fmla="*/ 39 h 201"/>
                <a:gd name="T76" fmla="*/ 81 w 186"/>
                <a:gd name="T77" fmla="*/ 51 h 201"/>
                <a:gd name="T78" fmla="*/ 60 w 186"/>
                <a:gd name="T79" fmla="*/ 64 h 201"/>
                <a:gd name="T80" fmla="*/ 45 w 186"/>
                <a:gd name="T81" fmla="*/ 7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01">
                  <a:moveTo>
                    <a:pt x="45" y="76"/>
                  </a:moveTo>
                  <a:lnTo>
                    <a:pt x="38" y="83"/>
                  </a:lnTo>
                  <a:lnTo>
                    <a:pt x="31" y="91"/>
                  </a:lnTo>
                  <a:lnTo>
                    <a:pt x="24" y="98"/>
                  </a:lnTo>
                  <a:lnTo>
                    <a:pt x="18" y="106"/>
                  </a:lnTo>
                  <a:lnTo>
                    <a:pt x="13" y="114"/>
                  </a:lnTo>
                  <a:lnTo>
                    <a:pt x="9" y="122"/>
                  </a:lnTo>
                  <a:lnTo>
                    <a:pt x="5" y="131"/>
                  </a:lnTo>
                  <a:lnTo>
                    <a:pt x="2" y="139"/>
                  </a:lnTo>
                  <a:lnTo>
                    <a:pt x="0" y="155"/>
                  </a:lnTo>
                  <a:lnTo>
                    <a:pt x="3" y="171"/>
                  </a:lnTo>
                  <a:lnTo>
                    <a:pt x="10" y="186"/>
                  </a:lnTo>
                  <a:lnTo>
                    <a:pt x="18" y="200"/>
                  </a:lnTo>
                  <a:lnTo>
                    <a:pt x="20" y="201"/>
                  </a:lnTo>
                  <a:lnTo>
                    <a:pt x="23" y="201"/>
                  </a:lnTo>
                  <a:lnTo>
                    <a:pt x="25" y="199"/>
                  </a:lnTo>
                  <a:lnTo>
                    <a:pt x="25" y="197"/>
                  </a:lnTo>
                  <a:lnTo>
                    <a:pt x="20" y="180"/>
                  </a:lnTo>
                  <a:lnTo>
                    <a:pt x="17" y="165"/>
                  </a:lnTo>
                  <a:lnTo>
                    <a:pt x="17" y="149"/>
                  </a:lnTo>
                  <a:lnTo>
                    <a:pt x="21" y="134"/>
                  </a:lnTo>
                  <a:lnTo>
                    <a:pt x="27" y="119"/>
                  </a:lnTo>
                  <a:lnTo>
                    <a:pt x="35" y="105"/>
                  </a:lnTo>
                  <a:lnTo>
                    <a:pt x="46" y="91"/>
                  </a:lnTo>
                  <a:lnTo>
                    <a:pt x="59" y="77"/>
                  </a:lnTo>
                  <a:lnTo>
                    <a:pt x="73" y="65"/>
                  </a:lnTo>
                  <a:lnTo>
                    <a:pt x="91" y="51"/>
                  </a:lnTo>
                  <a:lnTo>
                    <a:pt x="111" y="39"/>
                  </a:lnTo>
                  <a:lnTo>
                    <a:pt x="134" y="27"/>
                  </a:lnTo>
                  <a:lnTo>
                    <a:pt x="154" y="16"/>
                  </a:lnTo>
                  <a:lnTo>
                    <a:pt x="171" y="8"/>
                  </a:lnTo>
                  <a:lnTo>
                    <a:pt x="182" y="2"/>
                  </a:lnTo>
                  <a:lnTo>
                    <a:pt x="186" y="0"/>
                  </a:lnTo>
                  <a:lnTo>
                    <a:pt x="182" y="2"/>
                  </a:lnTo>
                  <a:lnTo>
                    <a:pt x="168" y="8"/>
                  </a:lnTo>
                  <a:lnTo>
                    <a:pt x="150" y="16"/>
                  </a:lnTo>
                  <a:lnTo>
                    <a:pt x="128" y="27"/>
                  </a:lnTo>
                  <a:lnTo>
                    <a:pt x="103" y="39"/>
                  </a:lnTo>
                  <a:lnTo>
                    <a:pt x="81" y="51"/>
                  </a:lnTo>
                  <a:lnTo>
                    <a:pt x="60" y="64"/>
                  </a:lnTo>
                  <a:lnTo>
                    <a:pt x="45" y="76"/>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62"/>
            <p:cNvSpPr>
              <a:spLocks/>
            </p:cNvSpPr>
            <p:nvPr/>
          </p:nvSpPr>
          <p:spPr bwMode="auto">
            <a:xfrm>
              <a:off x="719138" y="3796506"/>
              <a:ext cx="77788" cy="169862"/>
            </a:xfrm>
            <a:custGeom>
              <a:avLst/>
              <a:gdLst>
                <a:gd name="T0" fmla="*/ 34 w 149"/>
                <a:gd name="T1" fmla="*/ 91 h 214"/>
                <a:gd name="T2" fmla="*/ 23 w 149"/>
                <a:gd name="T3" fmla="*/ 106 h 214"/>
                <a:gd name="T4" fmla="*/ 14 w 149"/>
                <a:gd name="T5" fmla="*/ 121 h 214"/>
                <a:gd name="T6" fmla="*/ 7 w 149"/>
                <a:gd name="T7" fmla="*/ 138 h 214"/>
                <a:gd name="T8" fmla="*/ 2 w 149"/>
                <a:gd name="T9" fmla="*/ 154 h 214"/>
                <a:gd name="T10" fmla="*/ 0 w 149"/>
                <a:gd name="T11" fmla="*/ 168 h 214"/>
                <a:gd name="T12" fmla="*/ 3 w 149"/>
                <a:gd name="T13" fmla="*/ 183 h 214"/>
                <a:gd name="T14" fmla="*/ 7 w 149"/>
                <a:gd name="T15" fmla="*/ 197 h 214"/>
                <a:gd name="T16" fmla="*/ 11 w 149"/>
                <a:gd name="T17" fmla="*/ 212 h 214"/>
                <a:gd name="T18" fmla="*/ 13 w 149"/>
                <a:gd name="T19" fmla="*/ 214 h 214"/>
                <a:gd name="T20" fmla="*/ 16 w 149"/>
                <a:gd name="T21" fmla="*/ 213 h 214"/>
                <a:gd name="T22" fmla="*/ 18 w 149"/>
                <a:gd name="T23" fmla="*/ 211 h 214"/>
                <a:gd name="T24" fmla="*/ 20 w 149"/>
                <a:gd name="T25" fmla="*/ 209 h 214"/>
                <a:gd name="T26" fmla="*/ 16 w 149"/>
                <a:gd name="T27" fmla="*/ 177 h 214"/>
                <a:gd name="T28" fmla="*/ 20 w 149"/>
                <a:gd name="T29" fmla="*/ 147 h 214"/>
                <a:gd name="T30" fmla="*/ 29 w 149"/>
                <a:gd name="T31" fmla="*/ 118 h 214"/>
                <a:gd name="T32" fmla="*/ 47 w 149"/>
                <a:gd name="T33" fmla="*/ 89 h 214"/>
                <a:gd name="T34" fmla="*/ 60 w 149"/>
                <a:gd name="T35" fmla="*/ 75 h 214"/>
                <a:gd name="T36" fmla="*/ 74 w 149"/>
                <a:gd name="T37" fmla="*/ 60 h 214"/>
                <a:gd name="T38" fmla="*/ 90 w 149"/>
                <a:gd name="T39" fmla="*/ 45 h 214"/>
                <a:gd name="T40" fmla="*/ 108 w 149"/>
                <a:gd name="T41" fmla="*/ 31 h 214"/>
                <a:gd name="T42" fmla="*/ 124 w 149"/>
                <a:gd name="T43" fmla="*/ 19 h 214"/>
                <a:gd name="T44" fmla="*/ 136 w 149"/>
                <a:gd name="T45" fmla="*/ 9 h 214"/>
                <a:gd name="T46" fmla="*/ 146 w 149"/>
                <a:gd name="T47" fmla="*/ 2 h 214"/>
                <a:gd name="T48" fmla="*/ 149 w 149"/>
                <a:gd name="T49" fmla="*/ 0 h 214"/>
                <a:gd name="T50" fmla="*/ 145 w 149"/>
                <a:gd name="T51" fmla="*/ 2 h 214"/>
                <a:gd name="T52" fmla="*/ 135 w 149"/>
                <a:gd name="T53" fmla="*/ 9 h 214"/>
                <a:gd name="T54" fmla="*/ 121 w 149"/>
                <a:gd name="T55" fmla="*/ 19 h 214"/>
                <a:gd name="T56" fmla="*/ 103 w 149"/>
                <a:gd name="T57" fmla="*/ 31 h 214"/>
                <a:gd name="T58" fmla="*/ 84 w 149"/>
                <a:gd name="T59" fmla="*/ 46 h 214"/>
                <a:gd name="T60" fmla="*/ 64 w 149"/>
                <a:gd name="T61" fmla="*/ 62 h 214"/>
                <a:gd name="T62" fmla="*/ 47 w 149"/>
                <a:gd name="T63" fmla="*/ 77 h 214"/>
                <a:gd name="T64" fmla="*/ 34 w 149"/>
                <a:gd name="T65" fmla="*/ 9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14">
                  <a:moveTo>
                    <a:pt x="34" y="91"/>
                  </a:moveTo>
                  <a:lnTo>
                    <a:pt x="23" y="106"/>
                  </a:lnTo>
                  <a:lnTo>
                    <a:pt x="14" y="121"/>
                  </a:lnTo>
                  <a:lnTo>
                    <a:pt x="7" y="138"/>
                  </a:lnTo>
                  <a:lnTo>
                    <a:pt x="2" y="154"/>
                  </a:lnTo>
                  <a:lnTo>
                    <a:pt x="0" y="168"/>
                  </a:lnTo>
                  <a:lnTo>
                    <a:pt x="3" y="183"/>
                  </a:lnTo>
                  <a:lnTo>
                    <a:pt x="7" y="197"/>
                  </a:lnTo>
                  <a:lnTo>
                    <a:pt x="11" y="212"/>
                  </a:lnTo>
                  <a:lnTo>
                    <a:pt x="13" y="214"/>
                  </a:lnTo>
                  <a:lnTo>
                    <a:pt x="16" y="213"/>
                  </a:lnTo>
                  <a:lnTo>
                    <a:pt x="18" y="211"/>
                  </a:lnTo>
                  <a:lnTo>
                    <a:pt x="20" y="209"/>
                  </a:lnTo>
                  <a:lnTo>
                    <a:pt x="16" y="177"/>
                  </a:lnTo>
                  <a:lnTo>
                    <a:pt x="20" y="147"/>
                  </a:lnTo>
                  <a:lnTo>
                    <a:pt x="29" y="118"/>
                  </a:lnTo>
                  <a:lnTo>
                    <a:pt x="47" y="89"/>
                  </a:lnTo>
                  <a:lnTo>
                    <a:pt x="60" y="75"/>
                  </a:lnTo>
                  <a:lnTo>
                    <a:pt x="74" y="60"/>
                  </a:lnTo>
                  <a:lnTo>
                    <a:pt x="90" y="45"/>
                  </a:lnTo>
                  <a:lnTo>
                    <a:pt x="108" y="31"/>
                  </a:lnTo>
                  <a:lnTo>
                    <a:pt x="124" y="19"/>
                  </a:lnTo>
                  <a:lnTo>
                    <a:pt x="136" y="9"/>
                  </a:lnTo>
                  <a:lnTo>
                    <a:pt x="146" y="2"/>
                  </a:lnTo>
                  <a:lnTo>
                    <a:pt x="149" y="0"/>
                  </a:lnTo>
                  <a:lnTo>
                    <a:pt x="145" y="2"/>
                  </a:lnTo>
                  <a:lnTo>
                    <a:pt x="135" y="9"/>
                  </a:lnTo>
                  <a:lnTo>
                    <a:pt x="121" y="19"/>
                  </a:lnTo>
                  <a:lnTo>
                    <a:pt x="103" y="31"/>
                  </a:lnTo>
                  <a:lnTo>
                    <a:pt x="84" y="46"/>
                  </a:lnTo>
                  <a:lnTo>
                    <a:pt x="64" y="62"/>
                  </a:lnTo>
                  <a:lnTo>
                    <a:pt x="47" y="77"/>
                  </a:lnTo>
                  <a:lnTo>
                    <a:pt x="34" y="91"/>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63"/>
            <p:cNvSpPr>
              <a:spLocks/>
            </p:cNvSpPr>
            <p:nvPr/>
          </p:nvSpPr>
          <p:spPr bwMode="auto">
            <a:xfrm>
              <a:off x="800100" y="3715543"/>
              <a:ext cx="234950" cy="115887"/>
            </a:xfrm>
            <a:custGeom>
              <a:avLst/>
              <a:gdLst>
                <a:gd name="T0" fmla="*/ 181 w 443"/>
                <a:gd name="T1" fmla="*/ 45 h 147"/>
                <a:gd name="T2" fmla="*/ 197 w 443"/>
                <a:gd name="T3" fmla="*/ 30 h 147"/>
                <a:gd name="T4" fmla="*/ 215 w 443"/>
                <a:gd name="T5" fmla="*/ 17 h 147"/>
                <a:gd name="T6" fmla="*/ 237 w 443"/>
                <a:gd name="T7" fmla="*/ 13 h 147"/>
                <a:gd name="T8" fmla="*/ 261 w 443"/>
                <a:gd name="T9" fmla="*/ 17 h 147"/>
                <a:gd name="T10" fmla="*/ 285 w 443"/>
                <a:gd name="T11" fmla="*/ 23 h 147"/>
                <a:gd name="T12" fmla="*/ 304 w 443"/>
                <a:gd name="T13" fmla="*/ 30 h 147"/>
                <a:gd name="T14" fmla="*/ 323 w 443"/>
                <a:gd name="T15" fmla="*/ 35 h 147"/>
                <a:gd name="T16" fmla="*/ 341 w 443"/>
                <a:gd name="T17" fmla="*/ 40 h 147"/>
                <a:gd name="T18" fmla="*/ 361 w 443"/>
                <a:gd name="T19" fmla="*/ 45 h 147"/>
                <a:gd name="T20" fmla="*/ 378 w 443"/>
                <a:gd name="T21" fmla="*/ 51 h 147"/>
                <a:gd name="T22" fmla="*/ 396 w 443"/>
                <a:gd name="T23" fmla="*/ 56 h 147"/>
                <a:gd name="T24" fmla="*/ 414 w 443"/>
                <a:gd name="T25" fmla="*/ 62 h 147"/>
                <a:gd name="T26" fmla="*/ 430 w 443"/>
                <a:gd name="T27" fmla="*/ 68 h 147"/>
                <a:gd name="T28" fmla="*/ 441 w 443"/>
                <a:gd name="T29" fmla="*/ 71 h 147"/>
                <a:gd name="T30" fmla="*/ 443 w 443"/>
                <a:gd name="T31" fmla="*/ 68 h 147"/>
                <a:gd name="T32" fmla="*/ 433 w 443"/>
                <a:gd name="T33" fmla="*/ 64 h 147"/>
                <a:gd name="T34" fmla="*/ 416 w 443"/>
                <a:gd name="T35" fmla="*/ 57 h 147"/>
                <a:gd name="T36" fmla="*/ 400 w 443"/>
                <a:gd name="T37" fmla="*/ 51 h 147"/>
                <a:gd name="T38" fmla="*/ 382 w 443"/>
                <a:gd name="T39" fmla="*/ 45 h 147"/>
                <a:gd name="T40" fmla="*/ 365 w 443"/>
                <a:gd name="T41" fmla="*/ 39 h 147"/>
                <a:gd name="T42" fmla="*/ 347 w 443"/>
                <a:gd name="T43" fmla="*/ 34 h 147"/>
                <a:gd name="T44" fmla="*/ 328 w 443"/>
                <a:gd name="T45" fmla="*/ 28 h 147"/>
                <a:gd name="T46" fmla="*/ 310 w 443"/>
                <a:gd name="T47" fmla="*/ 22 h 147"/>
                <a:gd name="T48" fmla="*/ 287 w 443"/>
                <a:gd name="T49" fmla="*/ 14 h 147"/>
                <a:gd name="T50" fmla="*/ 260 w 443"/>
                <a:gd name="T51" fmla="*/ 5 h 147"/>
                <a:gd name="T52" fmla="*/ 232 w 443"/>
                <a:gd name="T53" fmla="*/ 0 h 147"/>
                <a:gd name="T54" fmla="*/ 207 w 443"/>
                <a:gd name="T55" fmla="*/ 7 h 147"/>
                <a:gd name="T56" fmla="*/ 169 w 443"/>
                <a:gd name="T57" fmla="*/ 37 h 147"/>
                <a:gd name="T58" fmla="*/ 106 w 443"/>
                <a:gd name="T59" fmla="*/ 82 h 147"/>
                <a:gd name="T60" fmla="*/ 45 w 443"/>
                <a:gd name="T61" fmla="*/ 120 h 147"/>
                <a:gd name="T62" fmla="*/ 6 w 443"/>
                <a:gd name="T63" fmla="*/ 144 h 147"/>
                <a:gd name="T64" fmla="*/ 6 w 443"/>
                <a:gd name="T65" fmla="*/ 145 h 147"/>
                <a:gd name="T66" fmla="*/ 42 w 443"/>
                <a:gd name="T67" fmla="*/ 128 h 147"/>
                <a:gd name="T68" fmla="*/ 97 w 443"/>
                <a:gd name="T69" fmla="*/ 100 h 147"/>
                <a:gd name="T70" fmla="*/ 151 w 443"/>
                <a:gd name="T71" fmla="*/ 6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3" h="147">
                  <a:moveTo>
                    <a:pt x="172" y="52"/>
                  </a:moveTo>
                  <a:lnTo>
                    <a:pt x="181" y="45"/>
                  </a:lnTo>
                  <a:lnTo>
                    <a:pt x="189" y="37"/>
                  </a:lnTo>
                  <a:lnTo>
                    <a:pt x="197" y="30"/>
                  </a:lnTo>
                  <a:lnTo>
                    <a:pt x="206" y="23"/>
                  </a:lnTo>
                  <a:lnTo>
                    <a:pt x="215" y="17"/>
                  </a:lnTo>
                  <a:lnTo>
                    <a:pt x="226" y="14"/>
                  </a:lnTo>
                  <a:lnTo>
                    <a:pt x="237" y="13"/>
                  </a:lnTo>
                  <a:lnTo>
                    <a:pt x="250" y="14"/>
                  </a:lnTo>
                  <a:lnTo>
                    <a:pt x="261" y="17"/>
                  </a:lnTo>
                  <a:lnTo>
                    <a:pt x="274" y="20"/>
                  </a:lnTo>
                  <a:lnTo>
                    <a:pt x="285" y="23"/>
                  </a:lnTo>
                  <a:lnTo>
                    <a:pt x="296" y="27"/>
                  </a:lnTo>
                  <a:lnTo>
                    <a:pt x="304" y="30"/>
                  </a:lnTo>
                  <a:lnTo>
                    <a:pt x="314" y="33"/>
                  </a:lnTo>
                  <a:lnTo>
                    <a:pt x="323" y="35"/>
                  </a:lnTo>
                  <a:lnTo>
                    <a:pt x="333" y="38"/>
                  </a:lnTo>
                  <a:lnTo>
                    <a:pt x="341" y="40"/>
                  </a:lnTo>
                  <a:lnTo>
                    <a:pt x="351" y="43"/>
                  </a:lnTo>
                  <a:lnTo>
                    <a:pt x="361" y="45"/>
                  </a:lnTo>
                  <a:lnTo>
                    <a:pt x="369" y="48"/>
                  </a:lnTo>
                  <a:lnTo>
                    <a:pt x="378" y="51"/>
                  </a:lnTo>
                  <a:lnTo>
                    <a:pt x="387" y="53"/>
                  </a:lnTo>
                  <a:lnTo>
                    <a:pt x="396" y="56"/>
                  </a:lnTo>
                  <a:lnTo>
                    <a:pt x="404" y="59"/>
                  </a:lnTo>
                  <a:lnTo>
                    <a:pt x="414" y="62"/>
                  </a:lnTo>
                  <a:lnTo>
                    <a:pt x="422" y="65"/>
                  </a:lnTo>
                  <a:lnTo>
                    <a:pt x="430" y="68"/>
                  </a:lnTo>
                  <a:lnTo>
                    <a:pt x="439" y="71"/>
                  </a:lnTo>
                  <a:lnTo>
                    <a:pt x="441" y="71"/>
                  </a:lnTo>
                  <a:lnTo>
                    <a:pt x="443" y="70"/>
                  </a:lnTo>
                  <a:lnTo>
                    <a:pt x="443" y="68"/>
                  </a:lnTo>
                  <a:lnTo>
                    <a:pt x="441" y="67"/>
                  </a:lnTo>
                  <a:lnTo>
                    <a:pt x="433" y="64"/>
                  </a:lnTo>
                  <a:lnTo>
                    <a:pt x="425" y="60"/>
                  </a:lnTo>
                  <a:lnTo>
                    <a:pt x="416" y="57"/>
                  </a:lnTo>
                  <a:lnTo>
                    <a:pt x="408" y="54"/>
                  </a:lnTo>
                  <a:lnTo>
                    <a:pt x="400" y="51"/>
                  </a:lnTo>
                  <a:lnTo>
                    <a:pt x="391" y="48"/>
                  </a:lnTo>
                  <a:lnTo>
                    <a:pt x="382" y="45"/>
                  </a:lnTo>
                  <a:lnTo>
                    <a:pt x="373" y="42"/>
                  </a:lnTo>
                  <a:lnTo>
                    <a:pt x="365" y="39"/>
                  </a:lnTo>
                  <a:lnTo>
                    <a:pt x="355" y="36"/>
                  </a:lnTo>
                  <a:lnTo>
                    <a:pt x="347" y="34"/>
                  </a:lnTo>
                  <a:lnTo>
                    <a:pt x="337" y="31"/>
                  </a:lnTo>
                  <a:lnTo>
                    <a:pt x="328" y="28"/>
                  </a:lnTo>
                  <a:lnTo>
                    <a:pt x="319" y="25"/>
                  </a:lnTo>
                  <a:lnTo>
                    <a:pt x="310" y="22"/>
                  </a:lnTo>
                  <a:lnTo>
                    <a:pt x="301" y="19"/>
                  </a:lnTo>
                  <a:lnTo>
                    <a:pt x="287" y="14"/>
                  </a:lnTo>
                  <a:lnTo>
                    <a:pt x="274" y="9"/>
                  </a:lnTo>
                  <a:lnTo>
                    <a:pt x="260" y="5"/>
                  </a:lnTo>
                  <a:lnTo>
                    <a:pt x="246" y="1"/>
                  </a:lnTo>
                  <a:lnTo>
                    <a:pt x="232" y="0"/>
                  </a:lnTo>
                  <a:lnTo>
                    <a:pt x="219" y="3"/>
                  </a:lnTo>
                  <a:lnTo>
                    <a:pt x="207" y="7"/>
                  </a:lnTo>
                  <a:lnTo>
                    <a:pt x="196" y="15"/>
                  </a:lnTo>
                  <a:lnTo>
                    <a:pt x="169" y="37"/>
                  </a:lnTo>
                  <a:lnTo>
                    <a:pt x="139" y="59"/>
                  </a:lnTo>
                  <a:lnTo>
                    <a:pt x="106" y="82"/>
                  </a:lnTo>
                  <a:lnTo>
                    <a:pt x="74" y="102"/>
                  </a:lnTo>
                  <a:lnTo>
                    <a:pt x="45" y="120"/>
                  </a:lnTo>
                  <a:lnTo>
                    <a:pt x="22" y="134"/>
                  </a:lnTo>
                  <a:lnTo>
                    <a:pt x="6" y="144"/>
                  </a:lnTo>
                  <a:lnTo>
                    <a:pt x="0" y="147"/>
                  </a:lnTo>
                  <a:lnTo>
                    <a:pt x="6" y="145"/>
                  </a:lnTo>
                  <a:lnTo>
                    <a:pt x="21" y="138"/>
                  </a:lnTo>
                  <a:lnTo>
                    <a:pt x="42" y="128"/>
                  </a:lnTo>
                  <a:lnTo>
                    <a:pt x="68" y="115"/>
                  </a:lnTo>
                  <a:lnTo>
                    <a:pt x="97" y="100"/>
                  </a:lnTo>
                  <a:lnTo>
                    <a:pt x="125" y="85"/>
                  </a:lnTo>
                  <a:lnTo>
                    <a:pt x="151" y="68"/>
                  </a:lnTo>
                  <a:lnTo>
                    <a:pt x="172" y="52"/>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64"/>
            <p:cNvSpPr>
              <a:spLocks/>
            </p:cNvSpPr>
            <p:nvPr/>
          </p:nvSpPr>
          <p:spPr bwMode="auto">
            <a:xfrm>
              <a:off x="752475" y="3855243"/>
              <a:ext cx="153988" cy="69850"/>
            </a:xfrm>
            <a:custGeom>
              <a:avLst/>
              <a:gdLst>
                <a:gd name="T0" fmla="*/ 136 w 291"/>
                <a:gd name="T1" fmla="*/ 87 h 87"/>
                <a:gd name="T2" fmla="*/ 147 w 291"/>
                <a:gd name="T3" fmla="*/ 85 h 87"/>
                <a:gd name="T4" fmla="*/ 158 w 291"/>
                <a:gd name="T5" fmla="*/ 82 h 87"/>
                <a:gd name="T6" fmla="*/ 169 w 291"/>
                <a:gd name="T7" fmla="*/ 79 h 87"/>
                <a:gd name="T8" fmla="*/ 180 w 291"/>
                <a:gd name="T9" fmla="*/ 75 h 87"/>
                <a:gd name="T10" fmla="*/ 191 w 291"/>
                <a:gd name="T11" fmla="*/ 71 h 87"/>
                <a:gd name="T12" fmla="*/ 202 w 291"/>
                <a:gd name="T13" fmla="*/ 67 h 87"/>
                <a:gd name="T14" fmla="*/ 212 w 291"/>
                <a:gd name="T15" fmla="*/ 62 h 87"/>
                <a:gd name="T16" fmla="*/ 222 w 291"/>
                <a:gd name="T17" fmla="*/ 58 h 87"/>
                <a:gd name="T18" fmla="*/ 231 w 291"/>
                <a:gd name="T19" fmla="*/ 54 h 87"/>
                <a:gd name="T20" fmla="*/ 240 w 291"/>
                <a:gd name="T21" fmla="*/ 48 h 87"/>
                <a:gd name="T22" fmla="*/ 248 w 291"/>
                <a:gd name="T23" fmla="*/ 42 h 87"/>
                <a:gd name="T24" fmla="*/ 258 w 291"/>
                <a:gd name="T25" fmla="*/ 37 h 87"/>
                <a:gd name="T26" fmla="*/ 265 w 291"/>
                <a:gd name="T27" fmla="*/ 31 h 87"/>
                <a:gd name="T28" fmla="*/ 273 w 291"/>
                <a:gd name="T29" fmla="*/ 25 h 87"/>
                <a:gd name="T30" fmla="*/ 281 w 291"/>
                <a:gd name="T31" fmla="*/ 18 h 87"/>
                <a:gd name="T32" fmla="*/ 288 w 291"/>
                <a:gd name="T33" fmla="*/ 12 h 87"/>
                <a:gd name="T34" fmla="*/ 291 w 291"/>
                <a:gd name="T35" fmla="*/ 8 h 87"/>
                <a:gd name="T36" fmla="*/ 290 w 291"/>
                <a:gd name="T37" fmla="*/ 3 h 87"/>
                <a:gd name="T38" fmla="*/ 285 w 291"/>
                <a:gd name="T39" fmla="*/ 0 h 87"/>
                <a:gd name="T40" fmla="*/ 279 w 291"/>
                <a:gd name="T41" fmla="*/ 1 h 87"/>
                <a:gd name="T42" fmla="*/ 263 w 291"/>
                <a:gd name="T43" fmla="*/ 7 h 87"/>
                <a:gd name="T44" fmla="*/ 247 w 291"/>
                <a:gd name="T45" fmla="*/ 12 h 87"/>
                <a:gd name="T46" fmla="*/ 231 w 291"/>
                <a:gd name="T47" fmla="*/ 17 h 87"/>
                <a:gd name="T48" fmla="*/ 215 w 291"/>
                <a:gd name="T49" fmla="*/ 22 h 87"/>
                <a:gd name="T50" fmla="*/ 199 w 291"/>
                <a:gd name="T51" fmla="*/ 27 h 87"/>
                <a:gd name="T52" fmla="*/ 183 w 291"/>
                <a:gd name="T53" fmla="*/ 33 h 87"/>
                <a:gd name="T54" fmla="*/ 169 w 291"/>
                <a:gd name="T55" fmla="*/ 39 h 87"/>
                <a:gd name="T56" fmla="*/ 155 w 291"/>
                <a:gd name="T57" fmla="*/ 47 h 87"/>
                <a:gd name="T58" fmla="*/ 129 w 291"/>
                <a:gd name="T59" fmla="*/ 59 h 87"/>
                <a:gd name="T60" fmla="*/ 102 w 291"/>
                <a:gd name="T61" fmla="*/ 63 h 87"/>
                <a:gd name="T62" fmla="*/ 76 w 291"/>
                <a:gd name="T63" fmla="*/ 62 h 87"/>
                <a:gd name="T64" fmla="*/ 52 w 291"/>
                <a:gd name="T65" fmla="*/ 58 h 87"/>
                <a:gd name="T66" fmla="*/ 32 w 291"/>
                <a:gd name="T67" fmla="*/ 53 h 87"/>
                <a:gd name="T68" fmla="*/ 15 w 291"/>
                <a:gd name="T69" fmla="*/ 46 h 87"/>
                <a:gd name="T70" fmla="*/ 4 w 291"/>
                <a:gd name="T71" fmla="*/ 41 h 87"/>
                <a:gd name="T72" fmla="*/ 0 w 291"/>
                <a:gd name="T73" fmla="*/ 39 h 87"/>
                <a:gd name="T74" fmla="*/ 4 w 291"/>
                <a:gd name="T75" fmla="*/ 41 h 87"/>
                <a:gd name="T76" fmla="*/ 14 w 291"/>
                <a:gd name="T77" fmla="*/ 47 h 87"/>
                <a:gd name="T78" fmla="*/ 27 w 291"/>
                <a:gd name="T79" fmla="*/ 57 h 87"/>
                <a:gd name="T80" fmla="*/ 47 w 291"/>
                <a:gd name="T81" fmla="*/ 66 h 87"/>
                <a:gd name="T82" fmla="*/ 68 w 291"/>
                <a:gd name="T83" fmla="*/ 75 h 87"/>
                <a:gd name="T84" fmla="*/ 91 w 291"/>
                <a:gd name="T85" fmla="*/ 83 h 87"/>
                <a:gd name="T86" fmla="*/ 113 w 291"/>
                <a:gd name="T87" fmla="*/ 87 h 87"/>
                <a:gd name="T88" fmla="*/ 136 w 291"/>
                <a:gd name="T8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 h="87">
                  <a:moveTo>
                    <a:pt x="136" y="87"/>
                  </a:moveTo>
                  <a:lnTo>
                    <a:pt x="147" y="85"/>
                  </a:lnTo>
                  <a:lnTo>
                    <a:pt x="158" y="82"/>
                  </a:lnTo>
                  <a:lnTo>
                    <a:pt x="169" y="79"/>
                  </a:lnTo>
                  <a:lnTo>
                    <a:pt x="180" y="75"/>
                  </a:lnTo>
                  <a:lnTo>
                    <a:pt x="191" y="71"/>
                  </a:lnTo>
                  <a:lnTo>
                    <a:pt x="202" y="67"/>
                  </a:lnTo>
                  <a:lnTo>
                    <a:pt x="212" y="62"/>
                  </a:lnTo>
                  <a:lnTo>
                    <a:pt x="222" y="58"/>
                  </a:lnTo>
                  <a:lnTo>
                    <a:pt x="231" y="54"/>
                  </a:lnTo>
                  <a:lnTo>
                    <a:pt x="240" y="48"/>
                  </a:lnTo>
                  <a:lnTo>
                    <a:pt x="248" y="42"/>
                  </a:lnTo>
                  <a:lnTo>
                    <a:pt x="258" y="37"/>
                  </a:lnTo>
                  <a:lnTo>
                    <a:pt x="265" y="31"/>
                  </a:lnTo>
                  <a:lnTo>
                    <a:pt x="273" y="25"/>
                  </a:lnTo>
                  <a:lnTo>
                    <a:pt x="281" y="18"/>
                  </a:lnTo>
                  <a:lnTo>
                    <a:pt x="288" y="12"/>
                  </a:lnTo>
                  <a:lnTo>
                    <a:pt x="291" y="8"/>
                  </a:lnTo>
                  <a:lnTo>
                    <a:pt x="290" y="3"/>
                  </a:lnTo>
                  <a:lnTo>
                    <a:pt x="285" y="0"/>
                  </a:lnTo>
                  <a:lnTo>
                    <a:pt x="279" y="1"/>
                  </a:lnTo>
                  <a:lnTo>
                    <a:pt x="263" y="7"/>
                  </a:lnTo>
                  <a:lnTo>
                    <a:pt x="247" y="12"/>
                  </a:lnTo>
                  <a:lnTo>
                    <a:pt x="231" y="17"/>
                  </a:lnTo>
                  <a:lnTo>
                    <a:pt x="215" y="22"/>
                  </a:lnTo>
                  <a:lnTo>
                    <a:pt x="199" y="27"/>
                  </a:lnTo>
                  <a:lnTo>
                    <a:pt x="183" y="33"/>
                  </a:lnTo>
                  <a:lnTo>
                    <a:pt x="169" y="39"/>
                  </a:lnTo>
                  <a:lnTo>
                    <a:pt x="155" y="47"/>
                  </a:lnTo>
                  <a:lnTo>
                    <a:pt x="129" y="59"/>
                  </a:lnTo>
                  <a:lnTo>
                    <a:pt x="102" y="63"/>
                  </a:lnTo>
                  <a:lnTo>
                    <a:pt x="76" y="62"/>
                  </a:lnTo>
                  <a:lnTo>
                    <a:pt x="52" y="58"/>
                  </a:lnTo>
                  <a:lnTo>
                    <a:pt x="32" y="53"/>
                  </a:lnTo>
                  <a:lnTo>
                    <a:pt x="15" y="46"/>
                  </a:lnTo>
                  <a:lnTo>
                    <a:pt x="4" y="41"/>
                  </a:lnTo>
                  <a:lnTo>
                    <a:pt x="0" y="39"/>
                  </a:lnTo>
                  <a:lnTo>
                    <a:pt x="4" y="41"/>
                  </a:lnTo>
                  <a:lnTo>
                    <a:pt x="14" y="47"/>
                  </a:lnTo>
                  <a:lnTo>
                    <a:pt x="27" y="57"/>
                  </a:lnTo>
                  <a:lnTo>
                    <a:pt x="47" y="66"/>
                  </a:lnTo>
                  <a:lnTo>
                    <a:pt x="68" y="75"/>
                  </a:lnTo>
                  <a:lnTo>
                    <a:pt x="91" y="83"/>
                  </a:lnTo>
                  <a:lnTo>
                    <a:pt x="113" y="87"/>
                  </a:lnTo>
                  <a:lnTo>
                    <a:pt x="136" y="87"/>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65"/>
            <p:cNvSpPr>
              <a:spLocks/>
            </p:cNvSpPr>
            <p:nvPr/>
          </p:nvSpPr>
          <p:spPr bwMode="auto">
            <a:xfrm>
              <a:off x="852488" y="3899693"/>
              <a:ext cx="63500" cy="19050"/>
            </a:xfrm>
            <a:custGeom>
              <a:avLst/>
              <a:gdLst>
                <a:gd name="T0" fmla="*/ 117 w 119"/>
                <a:gd name="T1" fmla="*/ 25 h 25"/>
                <a:gd name="T2" fmla="*/ 118 w 119"/>
                <a:gd name="T3" fmla="*/ 24 h 25"/>
                <a:gd name="T4" fmla="*/ 119 w 119"/>
                <a:gd name="T5" fmla="*/ 23 h 25"/>
                <a:gd name="T6" fmla="*/ 119 w 119"/>
                <a:gd name="T7" fmla="*/ 22 h 25"/>
                <a:gd name="T8" fmla="*/ 118 w 119"/>
                <a:gd name="T9" fmla="*/ 21 h 25"/>
                <a:gd name="T10" fmla="*/ 101 w 119"/>
                <a:gd name="T11" fmla="*/ 19 h 25"/>
                <a:gd name="T12" fmla="*/ 83 w 119"/>
                <a:gd name="T13" fmla="*/ 16 h 25"/>
                <a:gd name="T14" fmla="*/ 64 w 119"/>
                <a:gd name="T15" fmla="*/ 13 h 25"/>
                <a:gd name="T16" fmla="*/ 45 w 119"/>
                <a:gd name="T17" fmla="*/ 9 h 25"/>
                <a:gd name="T18" fmla="*/ 28 w 119"/>
                <a:gd name="T19" fmla="*/ 6 h 25"/>
                <a:gd name="T20" fmla="*/ 13 w 119"/>
                <a:gd name="T21" fmla="*/ 3 h 25"/>
                <a:gd name="T22" fmla="*/ 4 w 119"/>
                <a:gd name="T23" fmla="*/ 1 h 25"/>
                <a:gd name="T24" fmla="*/ 0 w 119"/>
                <a:gd name="T25" fmla="*/ 0 h 25"/>
                <a:gd name="T26" fmla="*/ 0 w 119"/>
                <a:gd name="T27" fmla="*/ 1 h 25"/>
                <a:gd name="T28" fmla="*/ 3 w 119"/>
                <a:gd name="T29" fmla="*/ 4 h 25"/>
                <a:gd name="T30" fmla="*/ 7 w 119"/>
                <a:gd name="T31" fmla="*/ 9 h 25"/>
                <a:gd name="T32" fmla="*/ 17 w 119"/>
                <a:gd name="T33" fmla="*/ 14 h 25"/>
                <a:gd name="T34" fmla="*/ 31 w 119"/>
                <a:gd name="T35" fmla="*/ 19 h 25"/>
                <a:gd name="T36" fmla="*/ 51 w 119"/>
                <a:gd name="T37" fmla="*/ 23 h 25"/>
                <a:gd name="T38" fmla="*/ 79 w 119"/>
                <a:gd name="T39" fmla="*/ 25 h 25"/>
                <a:gd name="T40" fmla="*/ 117 w 119"/>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25">
                  <a:moveTo>
                    <a:pt x="117" y="25"/>
                  </a:moveTo>
                  <a:lnTo>
                    <a:pt x="118" y="24"/>
                  </a:lnTo>
                  <a:lnTo>
                    <a:pt x="119" y="23"/>
                  </a:lnTo>
                  <a:lnTo>
                    <a:pt x="119" y="22"/>
                  </a:lnTo>
                  <a:lnTo>
                    <a:pt x="118" y="21"/>
                  </a:lnTo>
                  <a:lnTo>
                    <a:pt x="101" y="19"/>
                  </a:lnTo>
                  <a:lnTo>
                    <a:pt x="83" y="16"/>
                  </a:lnTo>
                  <a:lnTo>
                    <a:pt x="64" y="13"/>
                  </a:lnTo>
                  <a:lnTo>
                    <a:pt x="45" y="9"/>
                  </a:lnTo>
                  <a:lnTo>
                    <a:pt x="28" y="6"/>
                  </a:lnTo>
                  <a:lnTo>
                    <a:pt x="13" y="3"/>
                  </a:lnTo>
                  <a:lnTo>
                    <a:pt x="4" y="1"/>
                  </a:lnTo>
                  <a:lnTo>
                    <a:pt x="0" y="0"/>
                  </a:lnTo>
                  <a:lnTo>
                    <a:pt x="0" y="1"/>
                  </a:lnTo>
                  <a:lnTo>
                    <a:pt x="3" y="4"/>
                  </a:lnTo>
                  <a:lnTo>
                    <a:pt x="7" y="9"/>
                  </a:lnTo>
                  <a:lnTo>
                    <a:pt x="17" y="14"/>
                  </a:lnTo>
                  <a:lnTo>
                    <a:pt x="31" y="19"/>
                  </a:lnTo>
                  <a:lnTo>
                    <a:pt x="51" y="23"/>
                  </a:lnTo>
                  <a:lnTo>
                    <a:pt x="79" y="25"/>
                  </a:lnTo>
                  <a:lnTo>
                    <a:pt x="117" y="2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66"/>
            <p:cNvSpPr>
              <a:spLocks/>
            </p:cNvSpPr>
            <p:nvPr/>
          </p:nvSpPr>
          <p:spPr bwMode="auto">
            <a:xfrm>
              <a:off x="90488" y="2902743"/>
              <a:ext cx="374650" cy="346075"/>
            </a:xfrm>
            <a:custGeom>
              <a:avLst/>
              <a:gdLst>
                <a:gd name="T0" fmla="*/ 701 w 706"/>
                <a:gd name="T1" fmla="*/ 23 h 437"/>
                <a:gd name="T2" fmla="*/ 680 w 706"/>
                <a:gd name="T3" fmla="*/ 66 h 437"/>
                <a:gd name="T4" fmla="*/ 650 w 706"/>
                <a:gd name="T5" fmla="*/ 103 h 437"/>
                <a:gd name="T6" fmla="*/ 611 w 706"/>
                <a:gd name="T7" fmla="*/ 136 h 437"/>
                <a:gd name="T8" fmla="*/ 565 w 706"/>
                <a:gd name="T9" fmla="*/ 165 h 437"/>
                <a:gd name="T10" fmla="*/ 514 w 706"/>
                <a:gd name="T11" fmla="*/ 190 h 437"/>
                <a:gd name="T12" fmla="*/ 460 w 706"/>
                <a:gd name="T13" fmla="*/ 213 h 437"/>
                <a:gd name="T14" fmla="*/ 404 w 706"/>
                <a:gd name="T15" fmla="*/ 233 h 437"/>
                <a:gd name="T16" fmla="*/ 350 w 706"/>
                <a:gd name="T17" fmla="*/ 251 h 437"/>
                <a:gd name="T18" fmla="*/ 299 w 706"/>
                <a:gd name="T19" fmla="*/ 270 h 437"/>
                <a:gd name="T20" fmla="*/ 247 w 706"/>
                <a:gd name="T21" fmla="*/ 289 h 437"/>
                <a:gd name="T22" fmla="*/ 197 w 706"/>
                <a:gd name="T23" fmla="*/ 309 h 437"/>
                <a:gd name="T24" fmla="*/ 149 w 706"/>
                <a:gd name="T25" fmla="*/ 331 h 437"/>
                <a:gd name="T26" fmla="*/ 102 w 706"/>
                <a:gd name="T27" fmla="*/ 356 h 437"/>
                <a:gd name="T28" fmla="*/ 57 w 706"/>
                <a:gd name="T29" fmla="*/ 383 h 437"/>
                <a:gd name="T30" fmla="*/ 18 w 706"/>
                <a:gd name="T31" fmla="*/ 413 h 437"/>
                <a:gd name="T32" fmla="*/ 0 w 706"/>
                <a:gd name="T33" fmla="*/ 434 h 437"/>
                <a:gd name="T34" fmla="*/ 7 w 706"/>
                <a:gd name="T35" fmla="*/ 437 h 437"/>
                <a:gd name="T36" fmla="*/ 35 w 706"/>
                <a:gd name="T37" fmla="*/ 421 h 437"/>
                <a:gd name="T38" fmla="*/ 85 w 706"/>
                <a:gd name="T39" fmla="*/ 391 h 437"/>
                <a:gd name="T40" fmla="*/ 135 w 706"/>
                <a:gd name="T41" fmla="*/ 363 h 437"/>
                <a:gd name="T42" fmla="*/ 188 w 706"/>
                <a:gd name="T43" fmla="*/ 337 h 437"/>
                <a:gd name="T44" fmla="*/ 228 w 706"/>
                <a:gd name="T45" fmla="*/ 318 h 437"/>
                <a:gd name="T46" fmla="*/ 256 w 706"/>
                <a:gd name="T47" fmla="*/ 306 h 437"/>
                <a:gd name="T48" fmla="*/ 285 w 706"/>
                <a:gd name="T49" fmla="*/ 295 h 437"/>
                <a:gd name="T50" fmla="*/ 314 w 706"/>
                <a:gd name="T51" fmla="*/ 285 h 437"/>
                <a:gd name="T52" fmla="*/ 343 w 706"/>
                <a:gd name="T53" fmla="*/ 275 h 437"/>
                <a:gd name="T54" fmla="*/ 371 w 706"/>
                <a:gd name="T55" fmla="*/ 264 h 437"/>
                <a:gd name="T56" fmla="*/ 400 w 706"/>
                <a:gd name="T57" fmla="*/ 253 h 437"/>
                <a:gd name="T58" fmla="*/ 429 w 706"/>
                <a:gd name="T59" fmla="*/ 243 h 437"/>
                <a:gd name="T60" fmla="*/ 466 w 706"/>
                <a:gd name="T61" fmla="*/ 227 h 437"/>
                <a:gd name="T62" fmla="*/ 514 w 706"/>
                <a:gd name="T63" fmla="*/ 206 h 437"/>
                <a:gd name="T64" fmla="*/ 558 w 706"/>
                <a:gd name="T65" fmla="*/ 182 h 437"/>
                <a:gd name="T66" fmla="*/ 600 w 706"/>
                <a:gd name="T67" fmla="*/ 156 h 437"/>
                <a:gd name="T68" fmla="*/ 636 w 706"/>
                <a:gd name="T69" fmla="*/ 127 h 437"/>
                <a:gd name="T70" fmla="*/ 665 w 706"/>
                <a:gd name="T71" fmla="*/ 95 h 437"/>
                <a:gd name="T72" fmla="*/ 688 w 706"/>
                <a:gd name="T73" fmla="*/ 60 h 437"/>
                <a:gd name="T74" fmla="*/ 702 w 706"/>
                <a:gd name="T75" fmla="*/ 21 h 437"/>
                <a:gd name="T76" fmla="*/ 706 w 706"/>
                <a:gd name="T77" fmla="*/ 0 h 437"/>
                <a:gd name="T78" fmla="*/ 706 w 706"/>
                <a:gd name="T79" fmla="*/ 0 h 437"/>
                <a:gd name="T80" fmla="*/ 706 w 706"/>
                <a:gd name="T81"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6" h="437">
                  <a:moveTo>
                    <a:pt x="706" y="0"/>
                  </a:moveTo>
                  <a:lnTo>
                    <a:pt x="701" y="23"/>
                  </a:lnTo>
                  <a:lnTo>
                    <a:pt x="693" y="45"/>
                  </a:lnTo>
                  <a:lnTo>
                    <a:pt x="680" y="66"/>
                  </a:lnTo>
                  <a:lnTo>
                    <a:pt x="666" y="85"/>
                  </a:lnTo>
                  <a:lnTo>
                    <a:pt x="650" y="103"/>
                  </a:lnTo>
                  <a:lnTo>
                    <a:pt x="632" y="120"/>
                  </a:lnTo>
                  <a:lnTo>
                    <a:pt x="611" y="136"/>
                  </a:lnTo>
                  <a:lnTo>
                    <a:pt x="589" y="151"/>
                  </a:lnTo>
                  <a:lnTo>
                    <a:pt x="565" y="165"/>
                  </a:lnTo>
                  <a:lnTo>
                    <a:pt x="540" y="178"/>
                  </a:lnTo>
                  <a:lnTo>
                    <a:pt x="514" y="190"/>
                  </a:lnTo>
                  <a:lnTo>
                    <a:pt x="487" y="202"/>
                  </a:lnTo>
                  <a:lnTo>
                    <a:pt x="460" y="213"/>
                  </a:lnTo>
                  <a:lnTo>
                    <a:pt x="432" y="223"/>
                  </a:lnTo>
                  <a:lnTo>
                    <a:pt x="404" y="233"/>
                  </a:lnTo>
                  <a:lnTo>
                    <a:pt x="376" y="242"/>
                  </a:lnTo>
                  <a:lnTo>
                    <a:pt x="350" y="251"/>
                  </a:lnTo>
                  <a:lnTo>
                    <a:pt x="324" y="260"/>
                  </a:lnTo>
                  <a:lnTo>
                    <a:pt x="299" y="270"/>
                  </a:lnTo>
                  <a:lnTo>
                    <a:pt x="272" y="279"/>
                  </a:lnTo>
                  <a:lnTo>
                    <a:pt x="247" y="289"/>
                  </a:lnTo>
                  <a:lnTo>
                    <a:pt x="222" y="299"/>
                  </a:lnTo>
                  <a:lnTo>
                    <a:pt x="197" y="309"/>
                  </a:lnTo>
                  <a:lnTo>
                    <a:pt x="172" y="320"/>
                  </a:lnTo>
                  <a:lnTo>
                    <a:pt x="149" y="331"/>
                  </a:lnTo>
                  <a:lnTo>
                    <a:pt x="125" y="343"/>
                  </a:lnTo>
                  <a:lnTo>
                    <a:pt x="102" y="356"/>
                  </a:lnTo>
                  <a:lnTo>
                    <a:pt x="79" y="369"/>
                  </a:lnTo>
                  <a:lnTo>
                    <a:pt x="57" y="383"/>
                  </a:lnTo>
                  <a:lnTo>
                    <a:pt x="38" y="397"/>
                  </a:lnTo>
                  <a:lnTo>
                    <a:pt x="18" y="413"/>
                  </a:lnTo>
                  <a:lnTo>
                    <a:pt x="2" y="430"/>
                  </a:lnTo>
                  <a:lnTo>
                    <a:pt x="0" y="434"/>
                  </a:lnTo>
                  <a:lnTo>
                    <a:pt x="3" y="436"/>
                  </a:lnTo>
                  <a:lnTo>
                    <a:pt x="7" y="437"/>
                  </a:lnTo>
                  <a:lnTo>
                    <a:pt x="12" y="436"/>
                  </a:lnTo>
                  <a:lnTo>
                    <a:pt x="35" y="421"/>
                  </a:lnTo>
                  <a:lnTo>
                    <a:pt x="60" y="405"/>
                  </a:lnTo>
                  <a:lnTo>
                    <a:pt x="85" y="391"/>
                  </a:lnTo>
                  <a:lnTo>
                    <a:pt x="110" y="377"/>
                  </a:lnTo>
                  <a:lnTo>
                    <a:pt x="135" y="363"/>
                  </a:lnTo>
                  <a:lnTo>
                    <a:pt x="161" y="350"/>
                  </a:lnTo>
                  <a:lnTo>
                    <a:pt x="188" y="337"/>
                  </a:lnTo>
                  <a:lnTo>
                    <a:pt x="214" y="324"/>
                  </a:lnTo>
                  <a:lnTo>
                    <a:pt x="228" y="318"/>
                  </a:lnTo>
                  <a:lnTo>
                    <a:pt x="242" y="312"/>
                  </a:lnTo>
                  <a:lnTo>
                    <a:pt x="256" y="306"/>
                  </a:lnTo>
                  <a:lnTo>
                    <a:pt x="271" y="301"/>
                  </a:lnTo>
                  <a:lnTo>
                    <a:pt x="285" y="295"/>
                  </a:lnTo>
                  <a:lnTo>
                    <a:pt x="299" y="290"/>
                  </a:lnTo>
                  <a:lnTo>
                    <a:pt x="314" y="285"/>
                  </a:lnTo>
                  <a:lnTo>
                    <a:pt x="328" y="280"/>
                  </a:lnTo>
                  <a:lnTo>
                    <a:pt x="343" y="275"/>
                  </a:lnTo>
                  <a:lnTo>
                    <a:pt x="357" y="270"/>
                  </a:lnTo>
                  <a:lnTo>
                    <a:pt x="371" y="264"/>
                  </a:lnTo>
                  <a:lnTo>
                    <a:pt x="386" y="258"/>
                  </a:lnTo>
                  <a:lnTo>
                    <a:pt x="400" y="253"/>
                  </a:lnTo>
                  <a:lnTo>
                    <a:pt x="415" y="248"/>
                  </a:lnTo>
                  <a:lnTo>
                    <a:pt x="429" y="243"/>
                  </a:lnTo>
                  <a:lnTo>
                    <a:pt x="443" y="237"/>
                  </a:lnTo>
                  <a:lnTo>
                    <a:pt x="466" y="227"/>
                  </a:lnTo>
                  <a:lnTo>
                    <a:pt x="490" y="217"/>
                  </a:lnTo>
                  <a:lnTo>
                    <a:pt x="514" y="206"/>
                  </a:lnTo>
                  <a:lnTo>
                    <a:pt x="536" y="195"/>
                  </a:lnTo>
                  <a:lnTo>
                    <a:pt x="558" y="182"/>
                  </a:lnTo>
                  <a:lnTo>
                    <a:pt x="579" y="169"/>
                  </a:lnTo>
                  <a:lnTo>
                    <a:pt x="600" y="156"/>
                  </a:lnTo>
                  <a:lnTo>
                    <a:pt x="618" y="142"/>
                  </a:lnTo>
                  <a:lnTo>
                    <a:pt x="636" y="127"/>
                  </a:lnTo>
                  <a:lnTo>
                    <a:pt x="651" y="111"/>
                  </a:lnTo>
                  <a:lnTo>
                    <a:pt x="665" y="95"/>
                  </a:lnTo>
                  <a:lnTo>
                    <a:pt x="677" y="78"/>
                  </a:lnTo>
                  <a:lnTo>
                    <a:pt x="688" y="60"/>
                  </a:lnTo>
                  <a:lnTo>
                    <a:pt x="697" y="40"/>
                  </a:lnTo>
                  <a:lnTo>
                    <a:pt x="702" y="21"/>
                  </a:lnTo>
                  <a:lnTo>
                    <a:pt x="706" y="0"/>
                  </a:lnTo>
                  <a:lnTo>
                    <a:pt x="706" y="0"/>
                  </a:lnTo>
                  <a:lnTo>
                    <a:pt x="706" y="0"/>
                  </a:lnTo>
                  <a:lnTo>
                    <a:pt x="706" y="0"/>
                  </a:lnTo>
                  <a:lnTo>
                    <a:pt x="706" y="0"/>
                  </a:lnTo>
                  <a:lnTo>
                    <a:pt x="706"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67"/>
            <p:cNvSpPr>
              <a:spLocks/>
            </p:cNvSpPr>
            <p:nvPr/>
          </p:nvSpPr>
          <p:spPr bwMode="auto">
            <a:xfrm>
              <a:off x="452438" y="2620168"/>
              <a:ext cx="111125" cy="276225"/>
            </a:xfrm>
            <a:custGeom>
              <a:avLst/>
              <a:gdLst>
                <a:gd name="T0" fmla="*/ 14 w 209"/>
                <a:gd name="T1" fmla="*/ 350 h 350"/>
                <a:gd name="T2" fmla="*/ 18 w 209"/>
                <a:gd name="T3" fmla="*/ 326 h 350"/>
                <a:gd name="T4" fmla="*/ 21 w 209"/>
                <a:gd name="T5" fmla="*/ 301 h 350"/>
                <a:gd name="T6" fmla="*/ 23 w 209"/>
                <a:gd name="T7" fmla="*/ 278 h 350"/>
                <a:gd name="T8" fmla="*/ 23 w 209"/>
                <a:gd name="T9" fmla="*/ 254 h 350"/>
                <a:gd name="T10" fmla="*/ 21 w 209"/>
                <a:gd name="T11" fmla="*/ 223 h 350"/>
                <a:gd name="T12" fmla="*/ 19 w 209"/>
                <a:gd name="T13" fmla="*/ 193 h 350"/>
                <a:gd name="T14" fmla="*/ 18 w 209"/>
                <a:gd name="T15" fmla="*/ 163 h 350"/>
                <a:gd name="T16" fmla="*/ 21 w 209"/>
                <a:gd name="T17" fmla="*/ 133 h 350"/>
                <a:gd name="T18" fmla="*/ 28 w 209"/>
                <a:gd name="T19" fmla="*/ 110 h 350"/>
                <a:gd name="T20" fmla="*/ 41 w 209"/>
                <a:gd name="T21" fmla="*/ 87 h 350"/>
                <a:gd name="T22" fmla="*/ 59 w 209"/>
                <a:gd name="T23" fmla="*/ 67 h 350"/>
                <a:gd name="T24" fmla="*/ 83 w 209"/>
                <a:gd name="T25" fmla="*/ 49 h 350"/>
                <a:gd name="T26" fmla="*/ 111 w 209"/>
                <a:gd name="T27" fmla="*/ 33 h 350"/>
                <a:gd name="T28" fmla="*/ 140 w 209"/>
                <a:gd name="T29" fmla="*/ 20 h 350"/>
                <a:gd name="T30" fmla="*/ 172 w 209"/>
                <a:gd name="T31" fmla="*/ 11 h 350"/>
                <a:gd name="T32" fmla="*/ 204 w 209"/>
                <a:gd name="T33" fmla="*/ 7 h 350"/>
                <a:gd name="T34" fmla="*/ 206 w 209"/>
                <a:gd name="T35" fmla="*/ 6 h 350"/>
                <a:gd name="T36" fmla="*/ 209 w 209"/>
                <a:gd name="T37" fmla="*/ 3 h 350"/>
                <a:gd name="T38" fmla="*/ 209 w 209"/>
                <a:gd name="T39" fmla="*/ 1 h 350"/>
                <a:gd name="T40" fmla="*/ 206 w 209"/>
                <a:gd name="T41" fmla="*/ 0 h 350"/>
                <a:gd name="T42" fmla="*/ 173 w 209"/>
                <a:gd name="T43" fmla="*/ 0 h 350"/>
                <a:gd name="T44" fmla="*/ 143 w 209"/>
                <a:gd name="T45" fmla="*/ 4 h 350"/>
                <a:gd name="T46" fmla="*/ 112 w 209"/>
                <a:gd name="T47" fmla="*/ 13 h 350"/>
                <a:gd name="T48" fmla="*/ 84 w 209"/>
                <a:gd name="T49" fmla="*/ 27 h 350"/>
                <a:gd name="T50" fmla="*/ 61 w 209"/>
                <a:gd name="T51" fmla="*/ 42 h 350"/>
                <a:gd name="T52" fmla="*/ 39 w 209"/>
                <a:gd name="T53" fmla="*/ 60 h 350"/>
                <a:gd name="T54" fmla="*/ 22 w 209"/>
                <a:gd name="T55" fmla="*/ 80 h 350"/>
                <a:gd name="T56" fmla="*/ 8 w 209"/>
                <a:gd name="T57" fmla="*/ 102 h 350"/>
                <a:gd name="T58" fmla="*/ 0 w 209"/>
                <a:gd name="T59" fmla="*/ 130 h 350"/>
                <a:gd name="T60" fmla="*/ 1 w 209"/>
                <a:gd name="T61" fmla="*/ 159 h 350"/>
                <a:gd name="T62" fmla="*/ 7 w 209"/>
                <a:gd name="T63" fmla="*/ 189 h 350"/>
                <a:gd name="T64" fmla="*/ 12 w 209"/>
                <a:gd name="T65" fmla="*/ 218 h 350"/>
                <a:gd name="T66" fmla="*/ 15 w 209"/>
                <a:gd name="T67" fmla="*/ 232 h 350"/>
                <a:gd name="T68" fmla="*/ 16 w 209"/>
                <a:gd name="T69" fmla="*/ 247 h 350"/>
                <a:gd name="T70" fmla="*/ 19 w 209"/>
                <a:gd name="T71" fmla="*/ 263 h 350"/>
                <a:gd name="T72" fmla="*/ 21 w 209"/>
                <a:gd name="T73" fmla="*/ 277 h 350"/>
                <a:gd name="T74" fmla="*/ 21 w 209"/>
                <a:gd name="T75" fmla="*/ 295 h 350"/>
                <a:gd name="T76" fmla="*/ 19 w 209"/>
                <a:gd name="T77" fmla="*/ 313 h 350"/>
                <a:gd name="T78" fmla="*/ 16 w 209"/>
                <a:gd name="T79" fmla="*/ 332 h 350"/>
                <a:gd name="T80" fmla="*/ 14 w 209"/>
                <a:gd name="T81" fmla="*/ 350 h 350"/>
                <a:gd name="T82" fmla="*/ 14 w 209"/>
                <a:gd name="T83" fmla="*/ 350 h 350"/>
                <a:gd name="T84" fmla="*/ 14 w 209"/>
                <a:gd name="T85" fmla="*/ 350 h 350"/>
                <a:gd name="T86" fmla="*/ 14 w 209"/>
                <a:gd name="T87" fmla="*/ 350 h 350"/>
                <a:gd name="T88" fmla="*/ 14 w 209"/>
                <a:gd name="T89" fmla="*/ 350 h 350"/>
                <a:gd name="T90" fmla="*/ 14 w 209"/>
                <a:gd name="T9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350">
                  <a:moveTo>
                    <a:pt x="14" y="350"/>
                  </a:moveTo>
                  <a:lnTo>
                    <a:pt x="18" y="326"/>
                  </a:lnTo>
                  <a:lnTo>
                    <a:pt x="21" y="301"/>
                  </a:lnTo>
                  <a:lnTo>
                    <a:pt x="23" y="278"/>
                  </a:lnTo>
                  <a:lnTo>
                    <a:pt x="23" y="254"/>
                  </a:lnTo>
                  <a:lnTo>
                    <a:pt x="21" y="223"/>
                  </a:lnTo>
                  <a:lnTo>
                    <a:pt x="19" y="193"/>
                  </a:lnTo>
                  <a:lnTo>
                    <a:pt x="18" y="163"/>
                  </a:lnTo>
                  <a:lnTo>
                    <a:pt x="21" y="133"/>
                  </a:lnTo>
                  <a:lnTo>
                    <a:pt x="28" y="110"/>
                  </a:lnTo>
                  <a:lnTo>
                    <a:pt x="41" y="87"/>
                  </a:lnTo>
                  <a:lnTo>
                    <a:pt x="59" y="67"/>
                  </a:lnTo>
                  <a:lnTo>
                    <a:pt x="83" y="49"/>
                  </a:lnTo>
                  <a:lnTo>
                    <a:pt x="111" y="33"/>
                  </a:lnTo>
                  <a:lnTo>
                    <a:pt x="140" y="20"/>
                  </a:lnTo>
                  <a:lnTo>
                    <a:pt x="172" y="11"/>
                  </a:lnTo>
                  <a:lnTo>
                    <a:pt x="204" y="7"/>
                  </a:lnTo>
                  <a:lnTo>
                    <a:pt x="206" y="6"/>
                  </a:lnTo>
                  <a:lnTo>
                    <a:pt x="209" y="3"/>
                  </a:lnTo>
                  <a:lnTo>
                    <a:pt x="209" y="1"/>
                  </a:lnTo>
                  <a:lnTo>
                    <a:pt x="206" y="0"/>
                  </a:lnTo>
                  <a:lnTo>
                    <a:pt x="173" y="0"/>
                  </a:lnTo>
                  <a:lnTo>
                    <a:pt x="143" y="4"/>
                  </a:lnTo>
                  <a:lnTo>
                    <a:pt x="112" y="13"/>
                  </a:lnTo>
                  <a:lnTo>
                    <a:pt x="84" y="27"/>
                  </a:lnTo>
                  <a:lnTo>
                    <a:pt x="61" y="42"/>
                  </a:lnTo>
                  <a:lnTo>
                    <a:pt x="39" y="60"/>
                  </a:lnTo>
                  <a:lnTo>
                    <a:pt x="22" y="80"/>
                  </a:lnTo>
                  <a:lnTo>
                    <a:pt x="8" y="102"/>
                  </a:lnTo>
                  <a:lnTo>
                    <a:pt x="0" y="130"/>
                  </a:lnTo>
                  <a:lnTo>
                    <a:pt x="1" y="159"/>
                  </a:lnTo>
                  <a:lnTo>
                    <a:pt x="7" y="189"/>
                  </a:lnTo>
                  <a:lnTo>
                    <a:pt x="12" y="218"/>
                  </a:lnTo>
                  <a:lnTo>
                    <a:pt x="15" y="232"/>
                  </a:lnTo>
                  <a:lnTo>
                    <a:pt x="16" y="247"/>
                  </a:lnTo>
                  <a:lnTo>
                    <a:pt x="19" y="263"/>
                  </a:lnTo>
                  <a:lnTo>
                    <a:pt x="21" y="277"/>
                  </a:lnTo>
                  <a:lnTo>
                    <a:pt x="21" y="295"/>
                  </a:lnTo>
                  <a:lnTo>
                    <a:pt x="19" y="313"/>
                  </a:lnTo>
                  <a:lnTo>
                    <a:pt x="16" y="332"/>
                  </a:lnTo>
                  <a:lnTo>
                    <a:pt x="14" y="350"/>
                  </a:lnTo>
                  <a:lnTo>
                    <a:pt x="14" y="350"/>
                  </a:lnTo>
                  <a:lnTo>
                    <a:pt x="14" y="350"/>
                  </a:lnTo>
                  <a:lnTo>
                    <a:pt x="14" y="350"/>
                  </a:lnTo>
                  <a:lnTo>
                    <a:pt x="14" y="350"/>
                  </a:lnTo>
                  <a:lnTo>
                    <a:pt x="14" y="35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68"/>
            <p:cNvSpPr>
              <a:spLocks/>
            </p:cNvSpPr>
            <p:nvPr/>
          </p:nvSpPr>
          <p:spPr bwMode="auto">
            <a:xfrm>
              <a:off x="555625" y="2616993"/>
              <a:ext cx="206375" cy="160337"/>
            </a:xfrm>
            <a:custGeom>
              <a:avLst/>
              <a:gdLst>
                <a:gd name="T0" fmla="*/ 17 w 391"/>
                <a:gd name="T1" fmla="*/ 10 h 202"/>
                <a:gd name="T2" fmla="*/ 51 w 391"/>
                <a:gd name="T3" fmla="*/ 6 h 202"/>
                <a:gd name="T4" fmla="*/ 87 w 391"/>
                <a:gd name="T5" fmla="*/ 5 h 202"/>
                <a:gd name="T6" fmla="*/ 125 w 391"/>
                <a:gd name="T7" fmla="*/ 7 h 202"/>
                <a:gd name="T8" fmla="*/ 161 w 391"/>
                <a:gd name="T9" fmla="*/ 12 h 202"/>
                <a:gd name="T10" fmla="*/ 196 w 391"/>
                <a:gd name="T11" fmla="*/ 19 h 202"/>
                <a:gd name="T12" fmla="*/ 229 w 391"/>
                <a:gd name="T13" fmla="*/ 30 h 202"/>
                <a:gd name="T14" fmla="*/ 261 w 391"/>
                <a:gd name="T15" fmla="*/ 43 h 202"/>
                <a:gd name="T16" fmla="*/ 287 w 391"/>
                <a:gd name="T17" fmla="*/ 57 h 202"/>
                <a:gd name="T18" fmla="*/ 311 w 391"/>
                <a:gd name="T19" fmla="*/ 72 h 202"/>
                <a:gd name="T20" fmla="*/ 332 w 391"/>
                <a:gd name="T21" fmla="*/ 89 h 202"/>
                <a:gd name="T22" fmla="*/ 350 w 391"/>
                <a:gd name="T23" fmla="*/ 108 h 202"/>
                <a:gd name="T24" fmla="*/ 369 w 391"/>
                <a:gd name="T25" fmla="*/ 138 h 202"/>
                <a:gd name="T26" fmla="*/ 381 w 391"/>
                <a:gd name="T27" fmla="*/ 180 h 202"/>
                <a:gd name="T28" fmla="*/ 387 w 391"/>
                <a:gd name="T29" fmla="*/ 202 h 202"/>
                <a:gd name="T30" fmla="*/ 391 w 391"/>
                <a:gd name="T31" fmla="*/ 201 h 202"/>
                <a:gd name="T32" fmla="*/ 388 w 391"/>
                <a:gd name="T33" fmla="*/ 178 h 202"/>
                <a:gd name="T34" fmla="*/ 377 w 391"/>
                <a:gd name="T35" fmla="*/ 134 h 202"/>
                <a:gd name="T36" fmla="*/ 359 w 391"/>
                <a:gd name="T37" fmla="*/ 102 h 202"/>
                <a:gd name="T38" fmla="*/ 340 w 391"/>
                <a:gd name="T39" fmla="*/ 80 h 202"/>
                <a:gd name="T40" fmla="*/ 316 w 391"/>
                <a:gd name="T41" fmla="*/ 62 h 202"/>
                <a:gd name="T42" fmla="*/ 290 w 391"/>
                <a:gd name="T43" fmla="*/ 46 h 202"/>
                <a:gd name="T44" fmla="*/ 261 w 391"/>
                <a:gd name="T45" fmla="*/ 32 h 202"/>
                <a:gd name="T46" fmla="*/ 230 w 391"/>
                <a:gd name="T47" fmla="*/ 19 h 202"/>
                <a:gd name="T48" fmla="*/ 196 w 391"/>
                <a:gd name="T49" fmla="*/ 10 h 202"/>
                <a:gd name="T50" fmla="*/ 160 w 391"/>
                <a:gd name="T51" fmla="*/ 3 h 202"/>
                <a:gd name="T52" fmla="*/ 123 w 391"/>
                <a:gd name="T53" fmla="*/ 0 h 202"/>
                <a:gd name="T54" fmla="*/ 87 w 391"/>
                <a:gd name="T55" fmla="*/ 0 h 202"/>
                <a:gd name="T56" fmla="*/ 51 w 391"/>
                <a:gd name="T57" fmla="*/ 3 h 202"/>
                <a:gd name="T58" fmla="*/ 17 w 391"/>
                <a:gd name="T59" fmla="*/ 9 h 202"/>
                <a:gd name="T60" fmla="*/ 0 w 391"/>
                <a:gd name="T61" fmla="*/ 13 h 202"/>
                <a:gd name="T62" fmla="*/ 0 w 391"/>
                <a:gd name="T63" fmla="*/ 13 h 202"/>
                <a:gd name="T64" fmla="*/ 0 w 391"/>
                <a:gd name="T65" fmla="*/ 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1" h="202">
                  <a:moveTo>
                    <a:pt x="0" y="13"/>
                  </a:moveTo>
                  <a:lnTo>
                    <a:pt x="17" y="10"/>
                  </a:lnTo>
                  <a:lnTo>
                    <a:pt x="35" y="7"/>
                  </a:lnTo>
                  <a:lnTo>
                    <a:pt x="51" y="6"/>
                  </a:lnTo>
                  <a:lnTo>
                    <a:pt x="69" y="5"/>
                  </a:lnTo>
                  <a:lnTo>
                    <a:pt x="87" y="5"/>
                  </a:lnTo>
                  <a:lnTo>
                    <a:pt x="107" y="5"/>
                  </a:lnTo>
                  <a:lnTo>
                    <a:pt x="125" y="7"/>
                  </a:lnTo>
                  <a:lnTo>
                    <a:pt x="143" y="9"/>
                  </a:lnTo>
                  <a:lnTo>
                    <a:pt x="161" y="12"/>
                  </a:lnTo>
                  <a:lnTo>
                    <a:pt x="178" y="15"/>
                  </a:lnTo>
                  <a:lnTo>
                    <a:pt x="196" y="19"/>
                  </a:lnTo>
                  <a:lnTo>
                    <a:pt x="212" y="25"/>
                  </a:lnTo>
                  <a:lnTo>
                    <a:pt x="229" y="30"/>
                  </a:lnTo>
                  <a:lnTo>
                    <a:pt x="246" y="36"/>
                  </a:lnTo>
                  <a:lnTo>
                    <a:pt x="261" y="43"/>
                  </a:lnTo>
                  <a:lnTo>
                    <a:pt x="275" y="50"/>
                  </a:lnTo>
                  <a:lnTo>
                    <a:pt x="287" y="57"/>
                  </a:lnTo>
                  <a:lnTo>
                    <a:pt x="300" y="64"/>
                  </a:lnTo>
                  <a:lnTo>
                    <a:pt x="311" y="72"/>
                  </a:lnTo>
                  <a:lnTo>
                    <a:pt x="322" y="80"/>
                  </a:lnTo>
                  <a:lnTo>
                    <a:pt x="332" y="89"/>
                  </a:lnTo>
                  <a:lnTo>
                    <a:pt x="341" y="98"/>
                  </a:lnTo>
                  <a:lnTo>
                    <a:pt x="350" y="108"/>
                  </a:lnTo>
                  <a:lnTo>
                    <a:pt x="358" y="118"/>
                  </a:lnTo>
                  <a:lnTo>
                    <a:pt x="369" y="138"/>
                  </a:lnTo>
                  <a:lnTo>
                    <a:pt x="377" y="158"/>
                  </a:lnTo>
                  <a:lnTo>
                    <a:pt x="381" y="180"/>
                  </a:lnTo>
                  <a:lnTo>
                    <a:pt x="386" y="201"/>
                  </a:lnTo>
                  <a:lnTo>
                    <a:pt x="387" y="202"/>
                  </a:lnTo>
                  <a:lnTo>
                    <a:pt x="388" y="202"/>
                  </a:lnTo>
                  <a:lnTo>
                    <a:pt x="391" y="201"/>
                  </a:lnTo>
                  <a:lnTo>
                    <a:pt x="391" y="200"/>
                  </a:lnTo>
                  <a:lnTo>
                    <a:pt x="388" y="178"/>
                  </a:lnTo>
                  <a:lnTo>
                    <a:pt x="384" y="155"/>
                  </a:lnTo>
                  <a:lnTo>
                    <a:pt x="377" y="134"/>
                  </a:lnTo>
                  <a:lnTo>
                    <a:pt x="368" y="113"/>
                  </a:lnTo>
                  <a:lnTo>
                    <a:pt x="359" y="102"/>
                  </a:lnTo>
                  <a:lnTo>
                    <a:pt x="351" y="90"/>
                  </a:lnTo>
                  <a:lnTo>
                    <a:pt x="340" y="80"/>
                  </a:lnTo>
                  <a:lnTo>
                    <a:pt x="329" y="71"/>
                  </a:lnTo>
                  <a:lnTo>
                    <a:pt x="316" y="62"/>
                  </a:lnTo>
                  <a:lnTo>
                    <a:pt x="302" y="54"/>
                  </a:lnTo>
                  <a:lnTo>
                    <a:pt x="290" y="46"/>
                  </a:lnTo>
                  <a:lnTo>
                    <a:pt x="276" y="39"/>
                  </a:lnTo>
                  <a:lnTo>
                    <a:pt x="261" y="32"/>
                  </a:lnTo>
                  <a:lnTo>
                    <a:pt x="246" y="25"/>
                  </a:lnTo>
                  <a:lnTo>
                    <a:pt x="230" y="19"/>
                  </a:lnTo>
                  <a:lnTo>
                    <a:pt x="212" y="14"/>
                  </a:lnTo>
                  <a:lnTo>
                    <a:pt x="196" y="10"/>
                  </a:lnTo>
                  <a:lnTo>
                    <a:pt x="178" y="6"/>
                  </a:lnTo>
                  <a:lnTo>
                    <a:pt x="160" y="3"/>
                  </a:lnTo>
                  <a:lnTo>
                    <a:pt x="141" y="1"/>
                  </a:lnTo>
                  <a:lnTo>
                    <a:pt x="123" y="0"/>
                  </a:lnTo>
                  <a:lnTo>
                    <a:pt x="105" y="0"/>
                  </a:lnTo>
                  <a:lnTo>
                    <a:pt x="87" y="0"/>
                  </a:lnTo>
                  <a:lnTo>
                    <a:pt x="69" y="1"/>
                  </a:lnTo>
                  <a:lnTo>
                    <a:pt x="51" y="3"/>
                  </a:lnTo>
                  <a:lnTo>
                    <a:pt x="33" y="6"/>
                  </a:lnTo>
                  <a:lnTo>
                    <a:pt x="17" y="9"/>
                  </a:lnTo>
                  <a:lnTo>
                    <a:pt x="0" y="13"/>
                  </a:lnTo>
                  <a:lnTo>
                    <a:pt x="0" y="13"/>
                  </a:lnTo>
                  <a:lnTo>
                    <a:pt x="0" y="13"/>
                  </a:lnTo>
                  <a:lnTo>
                    <a:pt x="0" y="13"/>
                  </a:lnTo>
                  <a:lnTo>
                    <a:pt x="0" y="13"/>
                  </a:lnTo>
                  <a:lnTo>
                    <a:pt x="0" y="13"/>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69"/>
            <p:cNvSpPr>
              <a:spLocks/>
            </p:cNvSpPr>
            <p:nvPr/>
          </p:nvSpPr>
          <p:spPr bwMode="auto">
            <a:xfrm>
              <a:off x="633413" y="2713831"/>
              <a:ext cx="68263" cy="73025"/>
            </a:xfrm>
            <a:custGeom>
              <a:avLst/>
              <a:gdLst>
                <a:gd name="T0" fmla="*/ 89 w 128"/>
                <a:gd name="T1" fmla="*/ 26 h 92"/>
                <a:gd name="T2" fmla="*/ 103 w 128"/>
                <a:gd name="T3" fmla="*/ 40 h 92"/>
                <a:gd name="T4" fmla="*/ 111 w 128"/>
                <a:gd name="T5" fmla="*/ 56 h 92"/>
                <a:gd name="T6" fmla="*/ 117 w 128"/>
                <a:gd name="T7" fmla="*/ 74 h 92"/>
                <a:gd name="T8" fmla="*/ 120 w 128"/>
                <a:gd name="T9" fmla="*/ 91 h 92"/>
                <a:gd name="T10" fmla="*/ 121 w 128"/>
                <a:gd name="T11" fmla="*/ 92 h 92"/>
                <a:gd name="T12" fmla="*/ 124 w 128"/>
                <a:gd name="T13" fmla="*/ 92 h 92"/>
                <a:gd name="T14" fmla="*/ 125 w 128"/>
                <a:gd name="T15" fmla="*/ 91 h 92"/>
                <a:gd name="T16" fmla="*/ 127 w 128"/>
                <a:gd name="T17" fmla="*/ 90 h 92"/>
                <a:gd name="T18" fmla="*/ 128 w 128"/>
                <a:gd name="T19" fmla="*/ 70 h 92"/>
                <a:gd name="T20" fmla="*/ 125 w 128"/>
                <a:gd name="T21" fmla="*/ 50 h 92"/>
                <a:gd name="T22" fmla="*/ 116 w 128"/>
                <a:gd name="T23" fmla="*/ 32 h 92"/>
                <a:gd name="T24" fmla="*/ 98 w 128"/>
                <a:gd name="T25" fmla="*/ 18 h 92"/>
                <a:gd name="T26" fmla="*/ 81 w 128"/>
                <a:gd name="T27" fmla="*/ 10 h 92"/>
                <a:gd name="T28" fmla="*/ 63 w 128"/>
                <a:gd name="T29" fmla="*/ 5 h 92"/>
                <a:gd name="T30" fmla="*/ 46 w 128"/>
                <a:gd name="T31" fmla="*/ 2 h 92"/>
                <a:gd name="T32" fmla="*/ 32 w 128"/>
                <a:gd name="T33" fmla="*/ 0 h 92"/>
                <a:gd name="T34" fmla="*/ 18 w 128"/>
                <a:gd name="T35" fmla="*/ 0 h 92"/>
                <a:gd name="T36" fmla="*/ 9 w 128"/>
                <a:gd name="T37" fmla="*/ 0 h 92"/>
                <a:gd name="T38" fmla="*/ 3 w 128"/>
                <a:gd name="T39" fmla="*/ 1 h 92"/>
                <a:gd name="T40" fmla="*/ 0 w 128"/>
                <a:gd name="T41" fmla="*/ 1 h 92"/>
                <a:gd name="T42" fmla="*/ 3 w 128"/>
                <a:gd name="T43" fmla="*/ 1 h 92"/>
                <a:gd name="T44" fmla="*/ 12 w 128"/>
                <a:gd name="T45" fmla="*/ 3 h 92"/>
                <a:gd name="T46" fmla="*/ 23 w 128"/>
                <a:gd name="T47" fmla="*/ 5 h 92"/>
                <a:gd name="T48" fmla="*/ 36 w 128"/>
                <a:gd name="T49" fmla="*/ 7 h 92"/>
                <a:gd name="T50" fmla="*/ 52 w 128"/>
                <a:gd name="T51" fmla="*/ 11 h 92"/>
                <a:gd name="T52" fmla="*/ 66 w 128"/>
                <a:gd name="T53" fmla="*/ 15 h 92"/>
                <a:gd name="T54" fmla="*/ 79 w 128"/>
                <a:gd name="T55" fmla="*/ 20 h 92"/>
                <a:gd name="T56" fmla="*/ 89 w 128"/>
                <a:gd name="T57"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2">
                  <a:moveTo>
                    <a:pt x="89" y="26"/>
                  </a:moveTo>
                  <a:lnTo>
                    <a:pt x="103" y="40"/>
                  </a:lnTo>
                  <a:lnTo>
                    <a:pt x="111" y="56"/>
                  </a:lnTo>
                  <a:lnTo>
                    <a:pt x="117" y="74"/>
                  </a:lnTo>
                  <a:lnTo>
                    <a:pt x="120" y="91"/>
                  </a:lnTo>
                  <a:lnTo>
                    <a:pt x="121" y="92"/>
                  </a:lnTo>
                  <a:lnTo>
                    <a:pt x="124" y="92"/>
                  </a:lnTo>
                  <a:lnTo>
                    <a:pt x="125" y="91"/>
                  </a:lnTo>
                  <a:lnTo>
                    <a:pt x="127" y="90"/>
                  </a:lnTo>
                  <a:lnTo>
                    <a:pt x="128" y="70"/>
                  </a:lnTo>
                  <a:lnTo>
                    <a:pt x="125" y="50"/>
                  </a:lnTo>
                  <a:lnTo>
                    <a:pt x="116" y="32"/>
                  </a:lnTo>
                  <a:lnTo>
                    <a:pt x="98" y="18"/>
                  </a:lnTo>
                  <a:lnTo>
                    <a:pt x="81" y="10"/>
                  </a:lnTo>
                  <a:lnTo>
                    <a:pt x="63" y="5"/>
                  </a:lnTo>
                  <a:lnTo>
                    <a:pt x="46" y="2"/>
                  </a:lnTo>
                  <a:lnTo>
                    <a:pt x="32" y="0"/>
                  </a:lnTo>
                  <a:lnTo>
                    <a:pt x="18" y="0"/>
                  </a:lnTo>
                  <a:lnTo>
                    <a:pt x="9" y="0"/>
                  </a:lnTo>
                  <a:lnTo>
                    <a:pt x="3" y="1"/>
                  </a:lnTo>
                  <a:lnTo>
                    <a:pt x="0" y="1"/>
                  </a:lnTo>
                  <a:lnTo>
                    <a:pt x="3" y="1"/>
                  </a:lnTo>
                  <a:lnTo>
                    <a:pt x="12" y="3"/>
                  </a:lnTo>
                  <a:lnTo>
                    <a:pt x="23" y="5"/>
                  </a:lnTo>
                  <a:lnTo>
                    <a:pt x="36" y="7"/>
                  </a:lnTo>
                  <a:lnTo>
                    <a:pt x="52" y="11"/>
                  </a:lnTo>
                  <a:lnTo>
                    <a:pt x="66" y="15"/>
                  </a:lnTo>
                  <a:lnTo>
                    <a:pt x="79" y="20"/>
                  </a:lnTo>
                  <a:lnTo>
                    <a:pt x="89" y="26"/>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70"/>
            <p:cNvSpPr>
              <a:spLocks/>
            </p:cNvSpPr>
            <p:nvPr/>
          </p:nvSpPr>
          <p:spPr bwMode="auto">
            <a:xfrm>
              <a:off x="490538" y="2702718"/>
              <a:ext cx="76200" cy="225425"/>
            </a:xfrm>
            <a:custGeom>
              <a:avLst/>
              <a:gdLst>
                <a:gd name="T0" fmla="*/ 38 w 144"/>
                <a:gd name="T1" fmla="*/ 22 h 283"/>
                <a:gd name="T2" fmla="*/ 23 w 144"/>
                <a:gd name="T3" fmla="*/ 36 h 283"/>
                <a:gd name="T4" fmla="*/ 16 w 144"/>
                <a:gd name="T5" fmla="*/ 51 h 283"/>
                <a:gd name="T6" fmla="*/ 19 w 144"/>
                <a:gd name="T7" fmla="*/ 68 h 283"/>
                <a:gd name="T8" fmla="*/ 33 w 144"/>
                <a:gd name="T9" fmla="*/ 81 h 283"/>
                <a:gd name="T10" fmla="*/ 45 w 144"/>
                <a:gd name="T11" fmla="*/ 91 h 283"/>
                <a:gd name="T12" fmla="*/ 55 w 144"/>
                <a:gd name="T13" fmla="*/ 106 h 283"/>
                <a:gd name="T14" fmla="*/ 48 w 144"/>
                <a:gd name="T15" fmla="*/ 124 h 283"/>
                <a:gd name="T16" fmla="*/ 33 w 144"/>
                <a:gd name="T17" fmla="*/ 144 h 283"/>
                <a:gd name="T18" fmla="*/ 18 w 144"/>
                <a:gd name="T19" fmla="*/ 168 h 283"/>
                <a:gd name="T20" fmla="*/ 4 w 144"/>
                <a:gd name="T21" fmla="*/ 205 h 283"/>
                <a:gd name="T22" fmla="*/ 0 w 144"/>
                <a:gd name="T23" fmla="*/ 257 h 283"/>
                <a:gd name="T24" fmla="*/ 4 w 144"/>
                <a:gd name="T25" fmla="*/ 273 h 283"/>
                <a:gd name="T26" fmla="*/ 13 w 144"/>
                <a:gd name="T27" fmla="*/ 215 h 283"/>
                <a:gd name="T28" fmla="*/ 27 w 144"/>
                <a:gd name="T29" fmla="*/ 178 h 283"/>
                <a:gd name="T30" fmla="*/ 40 w 144"/>
                <a:gd name="T31" fmla="*/ 160 h 283"/>
                <a:gd name="T32" fmla="*/ 54 w 144"/>
                <a:gd name="T33" fmla="*/ 141 h 283"/>
                <a:gd name="T34" fmla="*/ 68 w 144"/>
                <a:gd name="T35" fmla="*/ 123 h 283"/>
                <a:gd name="T36" fmla="*/ 74 w 144"/>
                <a:gd name="T37" fmla="*/ 100 h 283"/>
                <a:gd name="T38" fmla="*/ 55 w 144"/>
                <a:gd name="T39" fmla="*/ 75 h 283"/>
                <a:gd name="T40" fmla="*/ 36 w 144"/>
                <a:gd name="T41" fmla="*/ 56 h 283"/>
                <a:gd name="T42" fmla="*/ 33 w 144"/>
                <a:gd name="T43" fmla="*/ 41 h 283"/>
                <a:gd name="T44" fmla="*/ 43 w 144"/>
                <a:gd name="T45" fmla="*/ 28 h 283"/>
                <a:gd name="T46" fmla="*/ 61 w 144"/>
                <a:gd name="T47" fmla="*/ 16 h 283"/>
                <a:gd name="T48" fmla="*/ 79 w 144"/>
                <a:gd name="T49" fmla="*/ 8 h 283"/>
                <a:gd name="T50" fmla="*/ 102 w 144"/>
                <a:gd name="T51" fmla="*/ 5 h 283"/>
                <a:gd name="T52" fmla="*/ 126 w 144"/>
                <a:gd name="T53" fmla="*/ 4 h 283"/>
                <a:gd name="T54" fmla="*/ 141 w 144"/>
                <a:gd name="T55" fmla="*/ 4 h 283"/>
                <a:gd name="T56" fmla="*/ 141 w 144"/>
                <a:gd name="T57" fmla="*/ 3 h 283"/>
                <a:gd name="T58" fmla="*/ 123 w 144"/>
                <a:gd name="T59" fmla="*/ 1 h 283"/>
                <a:gd name="T60" fmla="*/ 94 w 144"/>
                <a:gd name="T61" fmla="*/ 1 h 283"/>
                <a:gd name="T62" fmla="*/ 62 w 144"/>
                <a:gd name="T63" fmla="*/ 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283">
                  <a:moveTo>
                    <a:pt x="47" y="16"/>
                  </a:moveTo>
                  <a:lnTo>
                    <a:pt x="38" y="22"/>
                  </a:lnTo>
                  <a:lnTo>
                    <a:pt x="30" y="29"/>
                  </a:lnTo>
                  <a:lnTo>
                    <a:pt x="23" y="36"/>
                  </a:lnTo>
                  <a:lnTo>
                    <a:pt x="19" y="44"/>
                  </a:lnTo>
                  <a:lnTo>
                    <a:pt x="16" y="51"/>
                  </a:lnTo>
                  <a:lnTo>
                    <a:pt x="16" y="59"/>
                  </a:lnTo>
                  <a:lnTo>
                    <a:pt x="19" y="68"/>
                  </a:lnTo>
                  <a:lnTo>
                    <a:pt x="26" y="76"/>
                  </a:lnTo>
                  <a:lnTo>
                    <a:pt x="33" y="81"/>
                  </a:lnTo>
                  <a:lnTo>
                    <a:pt x="40" y="86"/>
                  </a:lnTo>
                  <a:lnTo>
                    <a:pt x="45" y="91"/>
                  </a:lnTo>
                  <a:lnTo>
                    <a:pt x="51" y="97"/>
                  </a:lnTo>
                  <a:lnTo>
                    <a:pt x="55" y="106"/>
                  </a:lnTo>
                  <a:lnTo>
                    <a:pt x="54" y="115"/>
                  </a:lnTo>
                  <a:lnTo>
                    <a:pt x="48" y="124"/>
                  </a:lnTo>
                  <a:lnTo>
                    <a:pt x="41" y="132"/>
                  </a:lnTo>
                  <a:lnTo>
                    <a:pt x="33" y="144"/>
                  </a:lnTo>
                  <a:lnTo>
                    <a:pt x="25" y="156"/>
                  </a:lnTo>
                  <a:lnTo>
                    <a:pt x="18" y="168"/>
                  </a:lnTo>
                  <a:lnTo>
                    <a:pt x="12" y="180"/>
                  </a:lnTo>
                  <a:lnTo>
                    <a:pt x="4" y="205"/>
                  </a:lnTo>
                  <a:lnTo>
                    <a:pt x="1" y="231"/>
                  </a:lnTo>
                  <a:lnTo>
                    <a:pt x="0" y="257"/>
                  </a:lnTo>
                  <a:lnTo>
                    <a:pt x="2" y="283"/>
                  </a:lnTo>
                  <a:lnTo>
                    <a:pt x="4" y="273"/>
                  </a:lnTo>
                  <a:lnTo>
                    <a:pt x="8" y="248"/>
                  </a:lnTo>
                  <a:lnTo>
                    <a:pt x="13" y="215"/>
                  </a:lnTo>
                  <a:lnTo>
                    <a:pt x="23" y="187"/>
                  </a:lnTo>
                  <a:lnTo>
                    <a:pt x="27" y="178"/>
                  </a:lnTo>
                  <a:lnTo>
                    <a:pt x="34" y="168"/>
                  </a:lnTo>
                  <a:lnTo>
                    <a:pt x="40" y="160"/>
                  </a:lnTo>
                  <a:lnTo>
                    <a:pt x="47" y="151"/>
                  </a:lnTo>
                  <a:lnTo>
                    <a:pt x="54" y="141"/>
                  </a:lnTo>
                  <a:lnTo>
                    <a:pt x="61" y="133"/>
                  </a:lnTo>
                  <a:lnTo>
                    <a:pt x="68" y="123"/>
                  </a:lnTo>
                  <a:lnTo>
                    <a:pt x="73" y="114"/>
                  </a:lnTo>
                  <a:lnTo>
                    <a:pt x="74" y="100"/>
                  </a:lnTo>
                  <a:lnTo>
                    <a:pt x="68" y="87"/>
                  </a:lnTo>
                  <a:lnTo>
                    <a:pt x="55" y="75"/>
                  </a:lnTo>
                  <a:lnTo>
                    <a:pt x="43" y="64"/>
                  </a:lnTo>
                  <a:lnTo>
                    <a:pt x="36" y="56"/>
                  </a:lnTo>
                  <a:lnTo>
                    <a:pt x="31" y="49"/>
                  </a:lnTo>
                  <a:lnTo>
                    <a:pt x="33" y="41"/>
                  </a:lnTo>
                  <a:lnTo>
                    <a:pt x="37" y="34"/>
                  </a:lnTo>
                  <a:lnTo>
                    <a:pt x="43" y="28"/>
                  </a:lnTo>
                  <a:lnTo>
                    <a:pt x="51" y="21"/>
                  </a:lnTo>
                  <a:lnTo>
                    <a:pt x="61" y="16"/>
                  </a:lnTo>
                  <a:lnTo>
                    <a:pt x="70" y="11"/>
                  </a:lnTo>
                  <a:lnTo>
                    <a:pt x="79" y="8"/>
                  </a:lnTo>
                  <a:lnTo>
                    <a:pt x="90" y="6"/>
                  </a:lnTo>
                  <a:lnTo>
                    <a:pt x="102" y="5"/>
                  </a:lnTo>
                  <a:lnTo>
                    <a:pt x="115" y="4"/>
                  </a:lnTo>
                  <a:lnTo>
                    <a:pt x="126" y="4"/>
                  </a:lnTo>
                  <a:lnTo>
                    <a:pt x="135" y="4"/>
                  </a:lnTo>
                  <a:lnTo>
                    <a:pt x="141" y="4"/>
                  </a:lnTo>
                  <a:lnTo>
                    <a:pt x="144" y="4"/>
                  </a:lnTo>
                  <a:lnTo>
                    <a:pt x="141" y="3"/>
                  </a:lnTo>
                  <a:lnTo>
                    <a:pt x="134" y="2"/>
                  </a:lnTo>
                  <a:lnTo>
                    <a:pt x="123" y="1"/>
                  </a:lnTo>
                  <a:lnTo>
                    <a:pt x="109" y="0"/>
                  </a:lnTo>
                  <a:lnTo>
                    <a:pt x="94" y="1"/>
                  </a:lnTo>
                  <a:lnTo>
                    <a:pt x="77" y="3"/>
                  </a:lnTo>
                  <a:lnTo>
                    <a:pt x="62" y="8"/>
                  </a:lnTo>
                  <a:lnTo>
                    <a:pt x="47" y="16"/>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71"/>
            <p:cNvSpPr>
              <a:spLocks/>
            </p:cNvSpPr>
            <p:nvPr/>
          </p:nvSpPr>
          <p:spPr bwMode="auto">
            <a:xfrm>
              <a:off x="441325" y="2774156"/>
              <a:ext cx="58738" cy="139700"/>
            </a:xfrm>
            <a:custGeom>
              <a:avLst/>
              <a:gdLst>
                <a:gd name="T0" fmla="*/ 89 w 109"/>
                <a:gd name="T1" fmla="*/ 9 h 174"/>
                <a:gd name="T2" fmla="*/ 82 w 109"/>
                <a:gd name="T3" fmla="*/ 4 h 174"/>
                <a:gd name="T4" fmla="*/ 75 w 109"/>
                <a:gd name="T5" fmla="*/ 1 h 174"/>
                <a:gd name="T6" fmla="*/ 67 w 109"/>
                <a:gd name="T7" fmla="*/ 0 h 174"/>
                <a:gd name="T8" fmla="*/ 59 w 109"/>
                <a:gd name="T9" fmla="*/ 1 h 174"/>
                <a:gd name="T10" fmla="*/ 52 w 109"/>
                <a:gd name="T11" fmla="*/ 3 h 174"/>
                <a:gd name="T12" fmla="*/ 45 w 109"/>
                <a:gd name="T13" fmla="*/ 6 h 174"/>
                <a:gd name="T14" fmla="*/ 38 w 109"/>
                <a:gd name="T15" fmla="*/ 10 h 174"/>
                <a:gd name="T16" fmla="*/ 32 w 109"/>
                <a:gd name="T17" fmla="*/ 15 h 174"/>
                <a:gd name="T18" fmla="*/ 17 w 109"/>
                <a:gd name="T19" fmla="*/ 34 h 174"/>
                <a:gd name="T20" fmla="*/ 7 w 109"/>
                <a:gd name="T21" fmla="*/ 56 h 174"/>
                <a:gd name="T22" fmla="*/ 2 w 109"/>
                <a:gd name="T23" fmla="*/ 78 h 174"/>
                <a:gd name="T24" fmla="*/ 0 w 109"/>
                <a:gd name="T25" fmla="*/ 100 h 174"/>
                <a:gd name="T26" fmla="*/ 3 w 109"/>
                <a:gd name="T27" fmla="*/ 112 h 174"/>
                <a:gd name="T28" fmla="*/ 9 w 109"/>
                <a:gd name="T29" fmla="*/ 125 h 174"/>
                <a:gd name="T30" fmla="*/ 17 w 109"/>
                <a:gd name="T31" fmla="*/ 139 h 174"/>
                <a:gd name="T32" fmla="*/ 27 w 109"/>
                <a:gd name="T33" fmla="*/ 151 h 174"/>
                <a:gd name="T34" fmla="*/ 36 w 109"/>
                <a:gd name="T35" fmla="*/ 161 h 174"/>
                <a:gd name="T36" fmla="*/ 45 w 109"/>
                <a:gd name="T37" fmla="*/ 168 h 174"/>
                <a:gd name="T38" fmla="*/ 52 w 109"/>
                <a:gd name="T39" fmla="*/ 173 h 174"/>
                <a:gd name="T40" fmla="*/ 53 w 109"/>
                <a:gd name="T41" fmla="*/ 174 h 174"/>
                <a:gd name="T42" fmla="*/ 45 w 109"/>
                <a:gd name="T43" fmla="*/ 163 h 174"/>
                <a:gd name="T44" fmla="*/ 36 w 109"/>
                <a:gd name="T45" fmla="*/ 151 h 174"/>
                <a:gd name="T46" fmla="*/ 30 w 109"/>
                <a:gd name="T47" fmla="*/ 140 h 174"/>
                <a:gd name="T48" fmla="*/ 24 w 109"/>
                <a:gd name="T49" fmla="*/ 128 h 174"/>
                <a:gd name="T50" fmla="*/ 21 w 109"/>
                <a:gd name="T51" fmla="*/ 111 h 174"/>
                <a:gd name="T52" fmla="*/ 21 w 109"/>
                <a:gd name="T53" fmla="*/ 94 h 174"/>
                <a:gd name="T54" fmla="*/ 23 w 109"/>
                <a:gd name="T55" fmla="*/ 77 h 174"/>
                <a:gd name="T56" fmla="*/ 25 w 109"/>
                <a:gd name="T57" fmla="*/ 61 h 174"/>
                <a:gd name="T58" fmla="*/ 28 w 109"/>
                <a:gd name="T59" fmla="*/ 51 h 174"/>
                <a:gd name="T60" fmla="*/ 34 w 109"/>
                <a:gd name="T61" fmla="*/ 41 h 174"/>
                <a:gd name="T62" fmla="*/ 39 w 109"/>
                <a:gd name="T63" fmla="*/ 30 h 174"/>
                <a:gd name="T64" fmla="*/ 48 w 109"/>
                <a:gd name="T65" fmla="*/ 21 h 174"/>
                <a:gd name="T66" fmla="*/ 56 w 109"/>
                <a:gd name="T67" fmla="*/ 14 h 174"/>
                <a:gd name="T68" fmla="*/ 67 w 109"/>
                <a:gd name="T69" fmla="*/ 11 h 174"/>
                <a:gd name="T70" fmla="*/ 78 w 109"/>
                <a:gd name="T71" fmla="*/ 13 h 174"/>
                <a:gd name="T72" fmla="*/ 91 w 109"/>
                <a:gd name="T73" fmla="*/ 22 h 174"/>
                <a:gd name="T74" fmla="*/ 102 w 109"/>
                <a:gd name="T75" fmla="*/ 31 h 174"/>
                <a:gd name="T76" fmla="*/ 109 w 109"/>
                <a:gd name="T77" fmla="*/ 33 h 174"/>
                <a:gd name="T78" fmla="*/ 106 w 109"/>
                <a:gd name="T79" fmla="*/ 27 h 174"/>
                <a:gd name="T80" fmla="*/ 89 w 109"/>
                <a:gd name="T81" fmla="*/ 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74">
                  <a:moveTo>
                    <a:pt x="89" y="9"/>
                  </a:moveTo>
                  <a:lnTo>
                    <a:pt x="82" y="4"/>
                  </a:lnTo>
                  <a:lnTo>
                    <a:pt x="75" y="1"/>
                  </a:lnTo>
                  <a:lnTo>
                    <a:pt x="67" y="0"/>
                  </a:lnTo>
                  <a:lnTo>
                    <a:pt x="59" y="1"/>
                  </a:lnTo>
                  <a:lnTo>
                    <a:pt x="52" y="3"/>
                  </a:lnTo>
                  <a:lnTo>
                    <a:pt x="45" y="6"/>
                  </a:lnTo>
                  <a:lnTo>
                    <a:pt x="38" y="10"/>
                  </a:lnTo>
                  <a:lnTo>
                    <a:pt x="32" y="15"/>
                  </a:lnTo>
                  <a:lnTo>
                    <a:pt x="17" y="34"/>
                  </a:lnTo>
                  <a:lnTo>
                    <a:pt x="7" y="56"/>
                  </a:lnTo>
                  <a:lnTo>
                    <a:pt x="2" y="78"/>
                  </a:lnTo>
                  <a:lnTo>
                    <a:pt x="0" y="100"/>
                  </a:lnTo>
                  <a:lnTo>
                    <a:pt x="3" y="112"/>
                  </a:lnTo>
                  <a:lnTo>
                    <a:pt x="9" y="125"/>
                  </a:lnTo>
                  <a:lnTo>
                    <a:pt x="17" y="139"/>
                  </a:lnTo>
                  <a:lnTo>
                    <a:pt x="27" y="151"/>
                  </a:lnTo>
                  <a:lnTo>
                    <a:pt x="36" y="161"/>
                  </a:lnTo>
                  <a:lnTo>
                    <a:pt x="45" y="168"/>
                  </a:lnTo>
                  <a:lnTo>
                    <a:pt x="52" y="173"/>
                  </a:lnTo>
                  <a:lnTo>
                    <a:pt x="53" y="174"/>
                  </a:lnTo>
                  <a:lnTo>
                    <a:pt x="45" y="163"/>
                  </a:lnTo>
                  <a:lnTo>
                    <a:pt x="36" y="151"/>
                  </a:lnTo>
                  <a:lnTo>
                    <a:pt x="30" y="140"/>
                  </a:lnTo>
                  <a:lnTo>
                    <a:pt x="24" y="128"/>
                  </a:lnTo>
                  <a:lnTo>
                    <a:pt x="21" y="111"/>
                  </a:lnTo>
                  <a:lnTo>
                    <a:pt x="21" y="94"/>
                  </a:lnTo>
                  <a:lnTo>
                    <a:pt x="23" y="77"/>
                  </a:lnTo>
                  <a:lnTo>
                    <a:pt x="25" y="61"/>
                  </a:lnTo>
                  <a:lnTo>
                    <a:pt x="28" y="51"/>
                  </a:lnTo>
                  <a:lnTo>
                    <a:pt x="34" y="41"/>
                  </a:lnTo>
                  <a:lnTo>
                    <a:pt x="39" y="30"/>
                  </a:lnTo>
                  <a:lnTo>
                    <a:pt x="48" y="21"/>
                  </a:lnTo>
                  <a:lnTo>
                    <a:pt x="56" y="14"/>
                  </a:lnTo>
                  <a:lnTo>
                    <a:pt x="67" y="11"/>
                  </a:lnTo>
                  <a:lnTo>
                    <a:pt x="78" y="13"/>
                  </a:lnTo>
                  <a:lnTo>
                    <a:pt x="91" y="22"/>
                  </a:lnTo>
                  <a:lnTo>
                    <a:pt x="102" y="31"/>
                  </a:lnTo>
                  <a:lnTo>
                    <a:pt x="109" y="33"/>
                  </a:lnTo>
                  <a:lnTo>
                    <a:pt x="106" y="27"/>
                  </a:lnTo>
                  <a:lnTo>
                    <a:pt x="89" y="9"/>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82"/>
            <p:cNvSpPr>
              <a:spLocks/>
            </p:cNvSpPr>
            <p:nvPr/>
          </p:nvSpPr>
          <p:spPr bwMode="auto">
            <a:xfrm>
              <a:off x="803275" y="3251993"/>
              <a:ext cx="180975" cy="269875"/>
            </a:xfrm>
            <a:custGeom>
              <a:avLst/>
              <a:gdLst>
                <a:gd name="T0" fmla="*/ 50 w 342"/>
                <a:gd name="T1" fmla="*/ 84 h 339"/>
                <a:gd name="T2" fmla="*/ 59 w 342"/>
                <a:gd name="T3" fmla="*/ 96 h 339"/>
                <a:gd name="T4" fmla="*/ 69 w 342"/>
                <a:gd name="T5" fmla="*/ 108 h 339"/>
                <a:gd name="T6" fmla="*/ 79 w 342"/>
                <a:gd name="T7" fmla="*/ 120 h 339"/>
                <a:gd name="T8" fmla="*/ 90 w 342"/>
                <a:gd name="T9" fmla="*/ 132 h 339"/>
                <a:gd name="T10" fmla="*/ 101 w 342"/>
                <a:gd name="T11" fmla="*/ 144 h 339"/>
                <a:gd name="T12" fmla="*/ 112 w 342"/>
                <a:gd name="T13" fmla="*/ 155 h 339"/>
                <a:gd name="T14" fmla="*/ 123 w 342"/>
                <a:gd name="T15" fmla="*/ 166 h 339"/>
                <a:gd name="T16" fmla="*/ 134 w 342"/>
                <a:gd name="T17" fmla="*/ 177 h 339"/>
                <a:gd name="T18" fmla="*/ 158 w 342"/>
                <a:gd name="T19" fmla="*/ 198 h 339"/>
                <a:gd name="T20" fmla="*/ 182 w 342"/>
                <a:gd name="T21" fmla="*/ 220 h 339"/>
                <a:gd name="T22" fmla="*/ 206 w 342"/>
                <a:gd name="T23" fmla="*/ 241 h 339"/>
                <a:gd name="T24" fmla="*/ 231 w 342"/>
                <a:gd name="T25" fmla="*/ 261 h 339"/>
                <a:gd name="T26" fmla="*/ 256 w 342"/>
                <a:gd name="T27" fmla="*/ 281 h 339"/>
                <a:gd name="T28" fmla="*/ 283 w 342"/>
                <a:gd name="T29" fmla="*/ 301 h 339"/>
                <a:gd name="T30" fmla="*/ 309 w 342"/>
                <a:gd name="T31" fmla="*/ 320 h 339"/>
                <a:gd name="T32" fmla="*/ 335 w 342"/>
                <a:gd name="T33" fmla="*/ 339 h 339"/>
                <a:gd name="T34" fmla="*/ 338 w 342"/>
                <a:gd name="T35" fmla="*/ 339 h 339"/>
                <a:gd name="T36" fmla="*/ 341 w 342"/>
                <a:gd name="T37" fmla="*/ 338 h 339"/>
                <a:gd name="T38" fmla="*/ 342 w 342"/>
                <a:gd name="T39" fmla="*/ 337 h 339"/>
                <a:gd name="T40" fmla="*/ 341 w 342"/>
                <a:gd name="T41" fmla="*/ 335 h 339"/>
                <a:gd name="T42" fmla="*/ 316 w 342"/>
                <a:gd name="T43" fmla="*/ 316 h 339"/>
                <a:gd name="T44" fmla="*/ 292 w 342"/>
                <a:gd name="T45" fmla="*/ 297 h 339"/>
                <a:gd name="T46" fmla="*/ 268 w 342"/>
                <a:gd name="T47" fmla="*/ 276 h 339"/>
                <a:gd name="T48" fmla="*/ 244 w 342"/>
                <a:gd name="T49" fmla="*/ 257 h 339"/>
                <a:gd name="T50" fmla="*/ 220 w 342"/>
                <a:gd name="T51" fmla="*/ 237 h 339"/>
                <a:gd name="T52" fmla="*/ 198 w 342"/>
                <a:gd name="T53" fmla="*/ 217 h 339"/>
                <a:gd name="T54" fmla="*/ 175 w 342"/>
                <a:gd name="T55" fmla="*/ 196 h 339"/>
                <a:gd name="T56" fmla="*/ 152 w 342"/>
                <a:gd name="T57" fmla="*/ 176 h 339"/>
                <a:gd name="T58" fmla="*/ 141 w 342"/>
                <a:gd name="T59" fmla="*/ 166 h 339"/>
                <a:gd name="T60" fmla="*/ 130 w 342"/>
                <a:gd name="T61" fmla="*/ 156 h 339"/>
                <a:gd name="T62" fmla="*/ 119 w 342"/>
                <a:gd name="T63" fmla="*/ 145 h 339"/>
                <a:gd name="T64" fmla="*/ 108 w 342"/>
                <a:gd name="T65" fmla="*/ 135 h 339"/>
                <a:gd name="T66" fmla="*/ 98 w 342"/>
                <a:gd name="T67" fmla="*/ 123 h 339"/>
                <a:gd name="T68" fmla="*/ 87 w 342"/>
                <a:gd name="T69" fmla="*/ 112 h 339"/>
                <a:gd name="T70" fmla="*/ 77 w 342"/>
                <a:gd name="T71" fmla="*/ 101 h 339"/>
                <a:gd name="T72" fmla="*/ 68 w 342"/>
                <a:gd name="T73" fmla="*/ 90 h 339"/>
                <a:gd name="T74" fmla="*/ 58 w 342"/>
                <a:gd name="T75" fmla="*/ 79 h 339"/>
                <a:gd name="T76" fmla="*/ 47 w 342"/>
                <a:gd name="T77" fmla="*/ 65 h 339"/>
                <a:gd name="T78" fmla="*/ 36 w 342"/>
                <a:gd name="T79" fmla="*/ 49 h 339"/>
                <a:gd name="T80" fmla="*/ 25 w 342"/>
                <a:gd name="T81" fmla="*/ 35 h 339"/>
                <a:gd name="T82" fmla="*/ 15 w 342"/>
                <a:gd name="T83" fmla="*/ 21 h 339"/>
                <a:gd name="T84" fmla="*/ 7 w 342"/>
                <a:gd name="T85" fmla="*/ 10 h 339"/>
                <a:gd name="T86" fmla="*/ 1 w 342"/>
                <a:gd name="T87" fmla="*/ 3 h 339"/>
                <a:gd name="T88" fmla="*/ 0 w 342"/>
                <a:gd name="T89" fmla="*/ 0 h 339"/>
                <a:gd name="T90" fmla="*/ 1 w 342"/>
                <a:gd name="T91" fmla="*/ 3 h 339"/>
                <a:gd name="T92" fmla="*/ 5 w 342"/>
                <a:gd name="T93" fmla="*/ 9 h 339"/>
                <a:gd name="T94" fmla="*/ 11 w 342"/>
                <a:gd name="T95" fmla="*/ 20 h 339"/>
                <a:gd name="T96" fmla="*/ 18 w 342"/>
                <a:gd name="T97" fmla="*/ 32 h 339"/>
                <a:gd name="T98" fmla="*/ 25 w 342"/>
                <a:gd name="T99" fmla="*/ 46 h 339"/>
                <a:gd name="T100" fmla="*/ 33 w 342"/>
                <a:gd name="T101" fmla="*/ 60 h 339"/>
                <a:gd name="T102" fmla="*/ 41 w 342"/>
                <a:gd name="T103" fmla="*/ 73 h 339"/>
                <a:gd name="T104" fmla="*/ 50 w 342"/>
                <a:gd name="T105" fmla="*/ 8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2" h="339">
                  <a:moveTo>
                    <a:pt x="50" y="84"/>
                  </a:moveTo>
                  <a:lnTo>
                    <a:pt x="59" y="96"/>
                  </a:lnTo>
                  <a:lnTo>
                    <a:pt x="69" y="108"/>
                  </a:lnTo>
                  <a:lnTo>
                    <a:pt x="79" y="120"/>
                  </a:lnTo>
                  <a:lnTo>
                    <a:pt x="90" y="132"/>
                  </a:lnTo>
                  <a:lnTo>
                    <a:pt x="101" y="144"/>
                  </a:lnTo>
                  <a:lnTo>
                    <a:pt x="112" y="155"/>
                  </a:lnTo>
                  <a:lnTo>
                    <a:pt x="123" y="166"/>
                  </a:lnTo>
                  <a:lnTo>
                    <a:pt x="134" y="177"/>
                  </a:lnTo>
                  <a:lnTo>
                    <a:pt x="158" y="198"/>
                  </a:lnTo>
                  <a:lnTo>
                    <a:pt x="182" y="220"/>
                  </a:lnTo>
                  <a:lnTo>
                    <a:pt x="206" y="241"/>
                  </a:lnTo>
                  <a:lnTo>
                    <a:pt x="231" y="261"/>
                  </a:lnTo>
                  <a:lnTo>
                    <a:pt x="256" y="281"/>
                  </a:lnTo>
                  <a:lnTo>
                    <a:pt x="283" y="301"/>
                  </a:lnTo>
                  <a:lnTo>
                    <a:pt x="309" y="320"/>
                  </a:lnTo>
                  <a:lnTo>
                    <a:pt x="335" y="339"/>
                  </a:lnTo>
                  <a:lnTo>
                    <a:pt x="338" y="339"/>
                  </a:lnTo>
                  <a:lnTo>
                    <a:pt x="341" y="338"/>
                  </a:lnTo>
                  <a:lnTo>
                    <a:pt x="342" y="337"/>
                  </a:lnTo>
                  <a:lnTo>
                    <a:pt x="341" y="335"/>
                  </a:lnTo>
                  <a:lnTo>
                    <a:pt x="316" y="316"/>
                  </a:lnTo>
                  <a:lnTo>
                    <a:pt x="292" y="297"/>
                  </a:lnTo>
                  <a:lnTo>
                    <a:pt x="268" y="276"/>
                  </a:lnTo>
                  <a:lnTo>
                    <a:pt x="244" y="257"/>
                  </a:lnTo>
                  <a:lnTo>
                    <a:pt x="220" y="237"/>
                  </a:lnTo>
                  <a:lnTo>
                    <a:pt x="198" y="217"/>
                  </a:lnTo>
                  <a:lnTo>
                    <a:pt x="175" y="196"/>
                  </a:lnTo>
                  <a:lnTo>
                    <a:pt x="152" y="176"/>
                  </a:lnTo>
                  <a:lnTo>
                    <a:pt x="141" y="166"/>
                  </a:lnTo>
                  <a:lnTo>
                    <a:pt x="130" y="156"/>
                  </a:lnTo>
                  <a:lnTo>
                    <a:pt x="119" y="145"/>
                  </a:lnTo>
                  <a:lnTo>
                    <a:pt x="108" y="135"/>
                  </a:lnTo>
                  <a:lnTo>
                    <a:pt x="98" y="123"/>
                  </a:lnTo>
                  <a:lnTo>
                    <a:pt x="87" y="112"/>
                  </a:lnTo>
                  <a:lnTo>
                    <a:pt x="77" y="101"/>
                  </a:lnTo>
                  <a:lnTo>
                    <a:pt x="68" y="90"/>
                  </a:lnTo>
                  <a:lnTo>
                    <a:pt x="58" y="79"/>
                  </a:lnTo>
                  <a:lnTo>
                    <a:pt x="47" y="65"/>
                  </a:lnTo>
                  <a:lnTo>
                    <a:pt x="36" y="49"/>
                  </a:lnTo>
                  <a:lnTo>
                    <a:pt x="25" y="35"/>
                  </a:lnTo>
                  <a:lnTo>
                    <a:pt x="15" y="21"/>
                  </a:lnTo>
                  <a:lnTo>
                    <a:pt x="7" y="10"/>
                  </a:lnTo>
                  <a:lnTo>
                    <a:pt x="1" y="3"/>
                  </a:lnTo>
                  <a:lnTo>
                    <a:pt x="0" y="0"/>
                  </a:lnTo>
                  <a:lnTo>
                    <a:pt x="1" y="3"/>
                  </a:lnTo>
                  <a:lnTo>
                    <a:pt x="5" y="9"/>
                  </a:lnTo>
                  <a:lnTo>
                    <a:pt x="11" y="20"/>
                  </a:lnTo>
                  <a:lnTo>
                    <a:pt x="18" y="32"/>
                  </a:lnTo>
                  <a:lnTo>
                    <a:pt x="25" y="46"/>
                  </a:lnTo>
                  <a:lnTo>
                    <a:pt x="33" y="60"/>
                  </a:lnTo>
                  <a:lnTo>
                    <a:pt x="41" y="73"/>
                  </a:lnTo>
                  <a:lnTo>
                    <a:pt x="50" y="84"/>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83"/>
            <p:cNvSpPr>
              <a:spLocks/>
            </p:cNvSpPr>
            <p:nvPr/>
          </p:nvSpPr>
          <p:spPr bwMode="auto">
            <a:xfrm>
              <a:off x="723900" y="3353593"/>
              <a:ext cx="87313" cy="84137"/>
            </a:xfrm>
            <a:custGeom>
              <a:avLst/>
              <a:gdLst>
                <a:gd name="T0" fmla="*/ 72 w 166"/>
                <a:gd name="T1" fmla="*/ 53 h 107"/>
                <a:gd name="T2" fmla="*/ 83 w 166"/>
                <a:gd name="T3" fmla="*/ 59 h 107"/>
                <a:gd name="T4" fmla="*/ 94 w 166"/>
                <a:gd name="T5" fmla="*/ 66 h 107"/>
                <a:gd name="T6" fmla="*/ 105 w 166"/>
                <a:gd name="T7" fmla="*/ 72 h 107"/>
                <a:gd name="T8" fmla="*/ 118 w 166"/>
                <a:gd name="T9" fmla="*/ 80 h 107"/>
                <a:gd name="T10" fmla="*/ 130 w 166"/>
                <a:gd name="T11" fmla="*/ 87 h 107"/>
                <a:gd name="T12" fmla="*/ 141 w 166"/>
                <a:gd name="T13" fmla="*/ 94 h 107"/>
                <a:gd name="T14" fmla="*/ 154 w 166"/>
                <a:gd name="T15" fmla="*/ 100 h 107"/>
                <a:gd name="T16" fmla="*/ 165 w 166"/>
                <a:gd name="T17" fmla="*/ 107 h 107"/>
                <a:gd name="T18" fmla="*/ 166 w 166"/>
                <a:gd name="T19" fmla="*/ 105 h 107"/>
                <a:gd name="T20" fmla="*/ 166 w 166"/>
                <a:gd name="T21" fmla="*/ 101 h 107"/>
                <a:gd name="T22" fmla="*/ 166 w 166"/>
                <a:gd name="T23" fmla="*/ 98 h 107"/>
                <a:gd name="T24" fmla="*/ 166 w 166"/>
                <a:gd name="T25" fmla="*/ 96 h 107"/>
                <a:gd name="T26" fmla="*/ 144 w 166"/>
                <a:gd name="T27" fmla="*/ 83 h 107"/>
                <a:gd name="T28" fmla="*/ 118 w 166"/>
                <a:gd name="T29" fmla="*/ 67 h 107"/>
                <a:gd name="T30" fmla="*/ 90 w 166"/>
                <a:gd name="T31" fmla="*/ 51 h 107"/>
                <a:gd name="T32" fmla="*/ 64 w 166"/>
                <a:gd name="T33" fmla="*/ 36 h 107"/>
                <a:gd name="T34" fmla="*/ 39 w 166"/>
                <a:gd name="T35" fmla="*/ 22 h 107"/>
                <a:gd name="T36" fmla="*/ 18 w 166"/>
                <a:gd name="T37" fmla="*/ 11 h 107"/>
                <a:gd name="T38" fmla="*/ 6 w 166"/>
                <a:gd name="T39" fmla="*/ 4 h 107"/>
                <a:gd name="T40" fmla="*/ 0 w 166"/>
                <a:gd name="T41" fmla="*/ 0 h 107"/>
                <a:gd name="T42" fmla="*/ 1 w 166"/>
                <a:gd name="T43" fmla="*/ 2 h 107"/>
                <a:gd name="T44" fmla="*/ 7 w 166"/>
                <a:gd name="T45" fmla="*/ 7 h 107"/>
                <a:gd name="T46" fmla="*/ 15 w 166"/>
                <a:gd name="T47" fmla="*/ 13 h 107"/>
                <a:gd name="T48" fmla="*/ 26 w 166"/>
                <a:gd name="T49" fmla="*/ 21 h 107"/>
                <a:gd name="T50" fmla="*/ 37 w 166"/>
                <a:gd name="T51" fmla="*/ 30 h 107"/>
                <a:gd name="T52" fmla="*/ 50 w 166"/>
                <a:gd name="T53" fmla="*/ 38 h 107"/>
                <a:gd name="T54" fmla="*/ 61 w 166"/>
                <a:gd name="T55" fmla="*/ 46 h 107"/>
                <a:gd name="T56" fmla="*/ 72 w 166"/>
                <a:gd name="T57"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107">
                  <a:moveTo>
                    <a:pt x="72" y="53"/>
                  </a:moveTo>
                  <a:lnTo>
                    <a:pt x="83" y="59"/>
                  </a:lnTo>
                  <a:lnTo>
                    <a:pt x="94" y="66"/>
                  </a:lnTo>
                  <a:lnTo>
                    <a:pt x="105" y="72"/>
                  </a:lnTo>
                  <a:lnTo>
                    <a:pt x="118" y="80"/>
                  </a:lnTo>
                  <a:lnTo>
                    <a:pt x="130" y="87"/>
                  </a:lnTo>
                  <a:lnTo>
                    <a:pt x="141" y="94"/>
                  </a:lnTo>
                  <a:lnTo>
                    <a:pt x="154" y="100"/>
                  </a:lnTo>
                  <a:lnTo>
                    <a:pt x="165" y="107"/>
                  </a:lnTo>
                  <a:lnTo>
                    <a:pt x="166" y="105"/>
                  </a:lnTo>
                  <a:lnTo>
                    <a:pt x="166" y="101"/>
                  </a:lnTo>
                  <a:lnTo>
                    <a:pt x="166" y="98"/>
                  </a:lnTo>
                  <a:lnTo>
                    <a:pt x="166" y="96"/>
                  </a:lnTo>
                  <a:lnTo>
                    <a:pt x="144" y="83"/>
                  </a:lnTo>
                  <a:lnTo>
                    <a:pt x="118" y="67"/>
                  </a:lnTo>
                  <a:lnTo>
                    <a:pt x="90" y="51"/>
                  </a:lnTo>
                  <a:lnTo>
                    <a:pt x="64" y="36"/>
                  </a:lnTo>
                  <a:lnTo>
                    <a:pt x="39" y="22"/>
                  </a:lnTo>
                  <a:lnTo>
                    <a:pt x="18" y="11"/>
                  </a:lnTo>
                  <a:lnTo>
                    <a:pt x="6" y="4"/>
                  </a:lnTo>
                  <a:lnTo>
                    <a:pt x="0" y="0"/>
                  </a:lnTo>
                  <a:lnTo>
                    <a:pt x="1" y="2"/>
                  </a:lnTo>
                  <a:lnTo>
                    <a:pt x="7" y="7"/>
                  </a:lnTo>
                  <a:lnTo>
                    <a:pt x="15" y="13"/>
                  </a:lnTo>
                  <a:lnTo>
                    <a:pt x="26" y="21"/>
                  </a:lnTo>
                  <a:lnTo>
                    <a:pt x="37" y="30"/>
                  </a:lnTo>
                  <a:lnTo>
                    <a:pt x="50" y="38"/>
                  </a:lnTo>
                  <a:lnTo>
                    <a:pt x="61" y="46"/>
                  </a:lnTo>
                  <a:lnTo>
                    <a:pt x="72" y="53"/>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84"/>
            <p:cNvSpPr>
              <a:spLocks/>
            </p:cNvSpPr>
            <p:nvPr/>
          </p:nvSpPr>
          <p:spPr bwMode="auto">
            <a:xfrm>
              <a:off x="663575" y="3418681"/>
              <a:ext cx="136525" cy="331787"/>
            </a:xfrm>
            <a:custGeom>
              <a:avLst/>
              <a:gdLst>
                <a:gd name="T0" fmla="*/ 179 w 259"/>
                <a:gd name="T1" fmla="*/ 231 h 418"/>
                <a:gd name="T2" fmla="*/ 161 w 259"/>
                <a:gd name="T3" fmla="*/ 256 h 418"/>
                <a:gd name="T4" fmla="*/ 141 w 259"/>
                <a:gd name="T5" fmla="*/ 280 h 418"/>
                <a:gd name="T6" fmla="*/ 121 w 259"/>
                <a:gd name="T7" fmla="*/ 304 h 418"/>
                <a:gd name="T8" fmla="*/ 98 w 259"/>
                <a:gd name="T9" fmla="*/ 327 h 418"/>
                <a:gd name="T10" fmla="*/ 76 w 259"/>
                <a:gd name="T11" fmla="*/ 349 h 418"/>
                <a:gd name="T12" fmla="*/ 51 w 259"/>
                <a:gd name="T13" fmla="*/ 371 h 418"/>
                <a:gd name="T14" fmla="*/ 28 w 259"/>
                <a:gd name="T15" fmla="*/ 393 h 418"/>
                <a:gd name="T16" fmla="*/ 1 w 259"/>
                <a:gd name="T17" fmla="*/ 413 h 418"/>
                <a:gd name="T18" fmla="*/ 0 w 259"/>
                <a:gd name="T19" fmla="*/ 415 h 418"/>
                <a:gd name="T20" fmla="*/ 1 w 259"/>
                <a:gd name="T21" fmla="*/ 417 h 418"/>
                <a:gd name="T22" fmla="*/ 3 w 259"/>
                <a:gd name="T23" fmla="*/ 418 h 418"/>
                <a:gd name="T24" fmla="*/ 5 w 259"/>
                <a:gd name="T25" fmla="*/ 417 h 418"/>
                <a:gd name="T26" fmla="*/ 33 w 259"/>
                <a:gd name="T27" fmla="*/ 397 h 418"/>
                <a:gd name="T28" fmla="*/ 60 w 259"/>
                <a:gd name="T29" fmla="*/ 376 h 418"/>
                <a:gd name="T30" fmla="*/ 85 w 259"/>
                <a:gd name="T31" fmla="*/ 353 h 418"/>
                <a:gd name="T32" fmla="*/ 109 w 259"/>
                <a:gd name="T33" fmla="*/ 331 h 418"/>
                <a:gd name="T34" fmla="*/ 132 w 259"/>
                <a:gd name="T35" fmla="*/ 309 h 418"/>
                <a:gd name="T36" fmla="*/ 154 w 259"/>
                <a:gd name="T37" fmla="*/ 284 h 418"/>
                <a:gd name="T38" fmla="*/ 173 w 259"/>
                <a:gd name="T39" fmla="*/ 260 h 418"/>
                <a:gd name="T40" fmla="*/ 191 w 259"/>
                <a:gd name="T41" fmla="*/ 235 h 418"/>
                <a:gd name="T42" fmla="*/ 208 w 259"/>
                <a:gd name="T43" fmla="*/ 203 h 418"/>
                <a:gd name="T44" fmla="*/ 223 w 259"/>
                <a:gd name="T45" fmla="*/ 167 h 418"/>
                <a:gd name="T46" fmla="*/ 234 w 259"/>
                <a:gd name="T47" fmla="*/ 128 h 418"/>
                <a:gd name="T48" fmla="*/ 244 w 259"/>
                <a:gd name="T49" fmla="*/ 90 h 418"/>
                <a:gd name="T50" fmla="*/ 251 w 259"/>
                <a:gd name="T51" fmla="*/ 54 h 418"/>
                <a:gd name="T52" fmla="*/ 255 w 259"/>
                <a:gd name="T53" fmla="*/ 26 h 418"/>
                <a:gd name="T54" fmla="*/ 258 w 259"/>
                <a:gd name="T55" fmla="*/ 7 h 418"/>
                <a:gd name="T56" fmla="*/ 259 w 259"/>
                <a:gd name="T57" fmla="*/ 0 h 418"/>
                <a:gd name="T58" fmla="*/ 258 w 259"/>
                <a:gd name="T59" fmla="*/ 7 h 418"/>
                <a:gd name="T60" fmla="*/ 254 w 259"/>
                <a:gd name="T61" fmla="*/ 26 h 418"/>
                <a:gd name="T62" fmla="*/ 247 w 259"/>
                <a:gd name="T63" fmla="*/ 53 h 418"/>
                <a:gd name="T64" fmla="*/ 237 w 259"/>
                <a:gd name="T65" fmla="*/ 88 h 418"/>
                <a:gd name="T66" fmla="*/ 226 w 259"/>
                <a:gd name="T67" fmla="*/ 126 h 418"/>
                <a:gd name="T68" fmla="*/ 212 w 259"/>
                <a:gd name="T69" fmla="*/ 164 h 418"/>
                <a:gd name="T70" fmla="*/ 197 w 259"/>
                <a:gd name="T71" fmla="*/ 200 h 418"/>
                <a:gd name="T72" fmla="*/ 179 w 259"/>
                <a:gd name="T73" fmla="*/ 23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418">
                  <a:moveTo>
                    <a:pt x="179" y="231"/>
                  </a:moveTo>
                  <a:lnTo>
                    <a:pt x="161" y="256"/>
                  </a:lnTo>
                  <a:lnTo>
                    <a:pt x="141" y="280"/>
                  </a:lnTo>
                  <a:lnTo>
                    <a:pt x="121" y="304"/>
                  </a:lnTo>
                  <a:lnTo>
                    <a:pt x="98" y="327"/>
                  </a:lnTo>
                  <a:lnTo>
                    <a:pt x="76" y="349"/>
                  </a:lnTo>
                  <a:lnTo>
                    <a:pt x="51" y="371"/>
                  </a:lnTo>
                  <a:lnTo>
                    <a:pt x="28" y="393"/>
                  </a:lnTo>
                  <a:lnTo>
                    <a:pt x="1" y="413"/>
                  </a:lnTo>
                  <a:lnTo>
                    <a:pt x="0" y="415"/>
                  </a:lnTo>
                  <a:lnTo>
                    <a:pt x="1" y="417"/>
                  </a:lnTo>
                  <a:lnTo>
                    <a:pt x="3" y="418"/>
                  </a:lnTo>
                  <a:lnTo>
                    <a:pt x="5" y="417"/>
                  </a:lnTo>
                  <a:lnTo>
                    <a:pt x="33" y="397"/>
                  </a:lnTo>
                  <a:lnTo>
                    <a:pt x="60" y="376"/>
                  </a:lnTo>
                  <a:lnTo>
                    <a:pt x="85" y="353"/>
                  </a:lnTo>
                  <a:lnTo>
                    <a:pt x="109" y="331"/>
                  </a:lnTo>
                  <a:lnTo>
                    <a:pt x="132" y="309"/>
                  </a:lnTo>
                  <a:lnTo>
                    <a:pt x="154" y="284"/>
                  </a:lnTo>
                  <a:lnTo>
                    <a:pt x="173" y="260"/>
                  </a:lnTo>
                  <a:lnTo>
                    <a:pt x="191" y="235"/>
                  </a:lnTo>
                  <a:lnTo>
                    <a:pt x="208" y="203"/>
                  </a:lnTo>
                  <a:lnTo>
                    <a:pt x="223" y="167"/>
                  </a:lnTo>
                  <a:lnTo>
                    <a:pt x="234" y="128"/>
                  </a:lnTo>
                  <a:lnTo>
                    <a:pt x="244" y="90"/>
                  </a:lnTo>
                  <a:lnTo>
                    <a:pt x="251" y="54"/>
                  </a:lnTo>
                  <a:lnTo>
                    <a:pt x="255" y="26"/>
                  </a:lnTo>
                  <a:lnTo>
                    <a:pt x="258" y="7"/>
                  </a:lnTo>
                  <a:lnTo>
                    <a:pt x="259" y="0"/>
                  </a:lnTo>
                  <a:lnTo>
                    <a:pt x="258" y="7"/>
                  </a:lnTo>
                  <a:lnTo>
                    <a:pt x="254" y="26"/>
                  </a:lnTo>
                  <a:lnTo>
                    <a:pt x="247" y="53"/>
                  </a:lnTo>
                  <a:lnTo>
                    <a:pt x="237" y="88"/>
                  </a:lnTo>
                  <a:lnTo>
                    <a:pt x="226" y="126"/>
                  </a:lnTo>
                  <a:lnTo>
                    <a:pt x="212" y="164"/>
                  </a:lnTo>
                  <a:lnTo>
                    <a:pt x="197" y="200"/>
                  </a:lnTo>
                  <a:lnTo>
                    <a:pt x="179" y="231"/>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85"/>
            <p:cNvSpPr>
              <a:spLocks/>
            </p:cNvSpPr>
            <p:nvPr/>
          </p:nvSpPr>
          <p:spPr bwMode="auto">
            <a:xfrm>
              <a:off x="763588" y="3278981"/>
              <a:ext cx="76200" cy="506412"/>
            </a:xfrm>
            <a:custGeom>
              <a:avLst/>
              <a:gdLst>
                <a:gd name="T0" fmla="*/ 48 w 145"/>
                <a:gd name="T1" fmla="*/ 0 h 639"/>
                <a:gd name="T2" fmla="*/ 54 w 145"/>
                <a:gd name="T3" fmla="*/ 18 h 639"/>
                <a:gd name="T4" fmla="*/ 61 w 145"/>
                <a:gd name="T5" fmla="*/ 37 h 639"/>
                <a:gd name="T6" fmla="*/ 67 w 145"/>
                <a:gd name="T7" fmla="*/ 54 h 639"/>
                <a:gd name="T8" fmla="*/ 76 w 145"/>
                <a:gd name="T9" fmla="*/ 71 h 639"/>
                <a:gd name="T10" fmla="*/ 84 w 145"/>
                <a:gd name="T11" fmla="*/ 89 h 639"/>
                <a:gd name="T12" fmla="*/ 91 w 145"/>
                <a:gd name="T13" fmla="*/ 107 h 639"/>
                <a:gd name="T14" fmla="*/ 98 w 145"/>
                <a:gd name="T15" fmla="*/ 125 h 639"/>
                <a:gd name="T16" fmla="*/ 104 w 145"/>
                <a:gd name="T17" fmla="*/ 143 h 639"/>
                <a:gd name="T18" fmla="*/ 113 w 145"/>
                <a:gd name="T19" fmla="*/ 186 h 639"/>
                <a:gd name="T20" fmla="*/ 120 w 145"/>
                <a:gd name="T21" fmla="*/ 229 h 639"/>
                <a:gd name="T22" fmla="*/ 124 w 145"/>
                <a:gd name="T23" fmla="*/ 274 h 639"/>
                <a:gd name="T24" fmla="*/ 124 w 145"/>
                <a:gd name="T25" fmla="*/ 318 h 639"/>
                <a:gd name="T26" fmla="*/ 120 w 145"/>
                <a:gd name="T27" fmla="*/ 360 h 639"/>
                <a:gd name="T28" fmla="*/ 113 w 145"/>
                <a:gd name="T29" fmla="*/ 401 h 639"/>
                <a:gd name="T30" fmla="*/ 102 w 145"/>
                <a:gd name="T31" fmla="*/ 441 h 639"/>
                <a:gd name="T32" fmla="*/ 88 w 145"/>
                <a:gd name="T33" fmla="*/ 481 h 639"/>
                <a:gd name="T34" fmla="*/ 70 w 145"/>
                <a:gd name="T35" fmla="*/ 519 h 639"/>
                <a:gd name="T36" fmla="*/ 49 w 145"/>
                <a:gd name="T37" fmla="*/ 558 h 639"/>
                <a:gd name="T38" fmla="*/ 26 w 145"/>
                <a:gd name="T39" fmla="*/ 595 h 639"/>
                <a:gd name="T40" fmla="*/ 1 w 145"/>
                <a:gd name="T41" fmla="*/ 633 h 639"/>
                <a:gd name="T42" fmla="*/ 0 w 145"/>
                <a:gd name="T43" fmla="*/ 637 h 639"/>
                <a:gd name="T44" fmla="*/ 2 w 145"/>
                <a:gd name="T45" fmla="*/ 639 h 639"/>
                <a:gd name="T46" fmla="*/ 8 w 145"/>
                <a:gd name="T47" fmla="*/ 638 h 639"/>
                <a:gd name="T48" fmla="*/ 12 w 145"/>
                <a:gd name="T49" fmla="*/ 636 h 639"/>
                <a:gd name="T50" fmla="*/ 26 w 145"/>
                <a:gd name="T51" fmla="*/ 617 h 639"/>
                <a:gd name="T52" fmla="*/ 40 w 145"/>
                <a:gd name="T53" fmla="*/ 600 h 639"/>
                <a:gd name="T54" fmla="*/ 54 w 145"/>
                <a:gd name="T55" fmla="*/ 582 h 639"/>
                <a:gd name="T56" fmla="*/ 66 w 145"/>
                <a:gd name="T57" fmla="*/ 563 h 639"/>
                <a:gd name="T58" fmla="*/ 79 w 145"/>
                <a:gd name="T59" fmla="*/ 544 h 639"/>
                <a:gd name="T60" fmla="*/ 90 w 145"/>
                <a:gd name="T61" fmla="*/ 525 h 639"/>
                <a:gd name="T62" fmla="*/ 101 w 145"/>
                <a:gd name="T63" fmla="*/ 506 h 639"/>
                <a:gd name="T64" fmla="*/ 110 w 145"/>
                <a:gd name="T65" fmla="*/ 487 h 639"/>
                <a:gd name="T66" fmla="*/ 127 w 145"/>
                <a:gd name="T67" fmla="*/ 446 h 639"/>
                <a:gd name="T68" fmla="*/ 137 w 145"/>
                <a:gd name="T69" fmla="*/ 406 h 639"/>
                <a:gd name="T70" fmla="*/ 144 w 145"/>
                <a:gd name="T71" fmla="*/ 364 h 639"/>
                <a:gd name="T72" fmla="*/ 145 w 145"/>
                <a:gd name="T73" fmla="*/ 321 h 639"/>
                <a:gd name="T74" fmla="*/ 144 w 145"/>
                <a:gd name="T75" fmla="*/ 279 h 639"/>
                <a:gd name="T76" fmla="*/ 138 w 145"/>
                <a:gd name="T77" fmla="*/ 236 h 639"/>
                <a:gd name="T78" fmla="*/ 130 w 145"/>
                <a:gd name="T79" fmla="*/ 195 h 639"/>
                <a:gd name="T80" fmla="*/ 119 w 145"/>
                <a:gd name="T81" fmla="*/ 153 h 639"/>
                <a:gd name="T82" fmla="*/ 112 w 145"/>
                <a:gd name="T83" fmla="*/ 134 h 639"/>
                <a:gd name="T84" fmla="*/ 104 w 145"/>
                <a:gd name="T85" fmla="*/ 115 h 639"/>
                <a:gd name="T86" fmla="*/ 94 w 145"/>
                <a:gd name="T87" fmla="*/ 95 h 639"/>
                <a:gd name="T88" fmla="*/ 84 w 145"/>
                <a:gd name="T89" fmla="*/ 76 h 639"/>
                <a:gd name="T90" fmla="*/ 74 w 145"/>
                <a:gd name="T91" fmla="*/ 58 h 639"/>
                <a:gd name="T92" fmla="*/ 66 w 145"/>
                <a:gd name="T93" fmla="*/ 39 h 639"/>
                <a:gd name="T94" fmla="*/ 56 w 145"/>
                <a:gd name="T95" fmla="*/ 19 h 639"/>
                <a:gd name="T96" fmla="*/ 49 w 145"/>
                <a:gd name="T97" fmla="*/ 0 h 639"/>
                <a:gd name="T98" fmla="*/ 49 w 145"/>
                <a:gd name="T99" fmla="*/ 0 h 639"/>
                <a:gd name="T100" fmla="*/ 49 w 145"/>
                <a:gd name="T101" fmla="*/ 0 h 639"/>
                <a:gd name="T102" fmla="*/ 48 w 145"/>
                <a:gd name="T103" fmla="*/ 0 h 639"/>
                <a:gd name="T104" fmla="*/ 48 w 145"/>
                <a:gd name="T105" fmla="*/ 0 h 639"/>
                <a:gd name="T106" fmla="*/ 48 w 145"/>
                <a:gd name="T10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639">
                  <a:moveTo>
                    <a:pt x="48" y="0"/>
                  </a:moveTo>
                  <a:lnTo>
                    <a:pt x="54" y="18"/>
                  </a:lnTo>
                  <a:lnTo>
                    <a:pt x="61" y="37"/>
                  </a:lnTo>
                  <a:lnTo>
                    <a:pt x="67" y="54"/>
                  </a:lnTo>
                  <a:lnTo>
                    <a:pt x="76" y="71"/>
                  </a:lnTo>
                  <a:lnTo>
                    <a:pt x="84" y="89"/>
                  </a:lnTo>
                  <a:lnTo>
                    <a:pt x="91" y="107"/>
                  </a:lnTo>
                  <a:lnTo>
                    <a:pt x="98" y="125"/>
                  </a:lnTo>
                  <a:lnTo>
                    <a:pt x="104" y="143"/>
                  </a:lnTo>
                  <a:lnTo>
                    <a:pt x="113" y="186"/>
                  </a:lnTo>
                  <a:lnTo>
                    <a:pt x="120" y="229"/>
                  </a:lnTo>
                  <a:lnTo>
                    <a:pt x="124" y="274"/>
                  </a:lnTo>
                  <a:lnTo>
                    <a:pt x="124" y="318"/>
                  </a:lnTo>
                  <a:lnTo>
                    <a:pt x="120" y="360"/>
                  </a:lnTo>
                  <a:lnTo>
                    <a:pt x="113" y="401"/>
                  </a:lnTo>
                  <a:lnTo>
                    <a:pt x="102" y="441"/>
                  </a:lnTo>
                  <a:lnTo>
                    <a:pt x="88" y="481"/>
                  </a:lnTo>
                  <a:lnTo>
                    <a:pt x="70" y="519"/>
                  </a:lnTo>
                  <a:lnTo>
                    <a:pt x="49" y="558"/>
                  </a:lnTo>
                  <a:lnTo>
                    <a:pt x="26" y="595"/>
                  </a:lnTo>
                  <a:lnTo>
                    <a:pt x="1" y="633"/>
                  </a:lnTo>
                  <a:lnTo>
                    <a:pt x="0" y="637"/>
                  </a:lnTo>
                  <a:lnTo>
                    <a:pt x="2" y="639"/>
                  </a:lnTo>
                  <a:lnTo>
                    <a:pt x="8" y="638"/>
                  </a:lnTo>
                  <a:lnTo>
                    <a:pt x="12" y="636"/>
                  </a:lnTo>
                  <a:lnTo>
                    <a:pt x="26" y="617"/>
                  </a:lnTo>
                  <a:lnTo>
                    <a:pt x="40" y="600"/>
                  </a:lnTo>
                  <a:lnTo>
                    <a:pt x="54" y="582"/>
                  </a:lnTo>
                  <a:lnTo>
                    <a:pt x="66" y="563"/>
                  </a:lnTo>
                  <a:lnTo>
                    <a:pt x="79" y="544"/>
                  </a:lnTo>
                  <a:lnTo>
                    <a:pt x="90" y="525"/>
                  </a:lnTo>
                  <a:lnTo>
                    <a:pt x="101" y="506"/>
                  </a:lnTo>
                  <a:lnTo>
                    <a:pt x="110" y="487"/>
                  </a:lnTo>
                  <a:lnTo>
                    <a:pt x="127" y="446"/>
                  </a:lnTo>
                  <a:lnTo>
                    <a:pt x="137" y="406"/>
                  </a:lnTo>
                  <a:lnTo>
                    <a:pt x="144" y="364"/>
                  </a:lnTo>
                  <a:lnTo>
                    <a:pt x="145" y="321"/>
                  </a:lnTo>
                  <a:lnTo>
                    <a:pt x="144" y="279"/>
                  </a:lnTo>
                  <a:lnTo>
                    <a:pt x="138" y="236"/>
                  </a:lnTo>
                  <a:lnTo>
                    <a:pt x="130" y="195"/>
                  </a:lnTo>
                  <a:lnTo>
                    <a:pt x="119" y="153"/>
                  </a:lnTo>
                  <a:lnTo>
                    <a:pt x="112" y="134"/>
                  </a:lnTo>
                  <a:lnTo>
                    <a:pt x="104" y="115"/>
                  </a:lnTo>
                  <a:lnTo>
                    <a:pt x="94" y="95"/>
                  </a:lnTo>
                  <a:lnTo>
                    <a:pt x="84" y="76"/>
                  </a:lnTo>
                  <a:lnTo>
                    <a:pt x="74" y="58"/>
                  </a:lnTo>
                  <a:lnTo>
                    <a:pt x="66" y="39"/>
                  </a:lnTo>
                  <a:lnTo>
                    <a:pt x="56" y="19"/>
                  </a:lnTo>
                  <a:lnTo>
                    <a:pt x="49" y="0"/>
                  </a:lnTo>
                  <a:lnTo>
                    <a:pt x="49" y="0"/>
                  </a:lnTo>
                  <a:lnTo>
                    <a:pt x="49" y="0"/>
                  </a:lnTo>
                  <a:lnTo>
                    <a:pt x="48" y="0"/>
                  </a:lnTo>
                  <a:lnTo>
                    <a:pt x="48" y="0"/>
                  </a:lnTo>
                  <a:lnTo>
                    <a:pt x="48"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97"/>
            <p:cNvSpPr>
              <a:spLocks/>
            </p:cNvSpPr>
            <p:nvPr/>
          </p:nvSpPr>
          <p:spPr bwMode="auto">
            <a:xfrm>
              <a:off x="347663" y="3958431"/>
              <a:ext cx="358775" cy="33337"/>
            </a:xfrm>
            <a:custGeom>
              <a:avLst/>
              <a:gdLst>
                <a:gd name="T0" fmla="*/ 0 w 678"/>
                <a:gd name="T1" fmla="*/ 2 h 42"/>
                <a:gd name="T2" fmla="*/ 5 w 678"/>
                <a:gd name="T3" fmla="*/ 2 h 42"/>
                <a:gd name="T4" fmla="*/ 19 w 678"/>
                <a:gd name="T5" fmla="*/ 4 h 42"/>
                <a:gd name="T6" fmla="*/ 41 w 678"/>
                <a:gd name="T7" fmla="*/ 6 h 42"/>
                <a:gd name="T8" fmla="*/ 71 w 678"/>
                <a:gd name="T9" fmla="*/ 8 h 42"/>
                <a:gd name="T10" fmla="*/ 107 w 678"/>
                <a:gd name="T11" fmla="*/ 11 h 42"/>
                <a:gd name="T12" fmla="*/ 148 w 678"/>
                <a:gd name="T13" fmla="*/ 14 h 42"/>
                <a:gd name="T14" fmla="*/ 194 w 678"/>
                <a:gd name="T15" fmla="*/ 16 h 42"/>
                <a:gd name="T16" fmla="*/ 243 w 678"/>
                <a:gd name="T17" fmla="*/ 18 h 42"/>
                <a:gd name="T18" fmla="*/ 294 w 678"/>
                <a:gd name="T19" fmla="*/ 20 h 42"/>
                <a:gd name="T20" fmla="*/ 347 w 678"/>
                <a:gd name="T21" fmla="*/ 21 h 42"/>
                <a:gd name="T22" fmla="*/ 401 w 678"/>
                <a:gd name="T23" fmla="*/ 21 h 42"/>
                <a:gd name="T24" fmla="*/ 453 w 678"/>
                <a:gd name="T25" fmla="*/ 20 h 42"/>
                <a:gd name="T26" fmla="*/ 505 w 678"/>
                <a:gd name="T27" fmla="*/ 18 h 42"/>
                <a:gd name="T28" fmla="*/ 553 w 678"/>
                <a:gd name="T29" fmla="*/ 14 h 42"/>
                <a:gd name="T30" fmla="*/ 599 w 678"/>
                <a:gd name="T31" fmla="*/ 8 h 42"/>
                <a:gd name="T32" fmla="*/ 641 w 678"/>
                <a:gd name="T33" fmla="*/ 1 h 42"/>
                <a:gd name="T34" fmla="*/ 643 w 678"/>
                <a:gd name="T35" fmla="*/ 1 h 42"/>
                <a:gd name="T36" fmla="*/ 650 w 678"/>
                <a:gd name="T37" fmla="*/ 0 h 42"/>
                <a:gd name="T38" fmla="*/ 660 w 678"/>
                <a:gd name="T39" fmla="*/ 0 h 42"/>
                <a:gd name="T40" fmla="*/ 668 w 678"/>
                <a:gd name="T41" fmla="*/ 0 h 42"/>
                <a:gd name="T42" fmla="*/ 675 w 678"/>
                <a:gd name="T43" fmla="*/ 1 h 42"/>
                <a:gd name="T44" fmla="*/ 678 w 678"/>
                <a:gd name="T45" fmla="*/ 4 h 42"/>
                <a:gd name="T46" fmla="*/ 674 w 678"/>
                <a:gd name="T47" fmla="*/ 9 h 42"/>
                <a:gd name="T48" fmla="*/ 661 w 678"/>
                <a:gd name="T49" fmla="*/ 17 h 42"/>
                <a:gd name="T50" fmla="*/ 650 w 678"/>
                <a:gd name="T51" fmla="*/ 21 h 42"/>
                <a:gd name="T52" fmla="*/ 637 w 678"/>
                <a:gd name="T53" fmla="*/ 26 h 42"/>
                <a:gd name="T54" fmla="*/ 617 w 678"/>
                <a:gd name="T55" fmla="*/ 30 h 42"/>
                <a:gd name="T56" fmla="*/ 595 w 678"/>
                <a:gd name="T57" fmla="*/ 33 h 42"/>
                <a:gd name="T58" fmla="*/ 569 w 678"/>
                <a:gd name="T59" fmla="*/ 36 h 42"/>
                <a:gd name="T60" fmla="*/ 537 w 678"/>
                <a:gd name="T61" fmla="*/ 39 h 42"/>
                <a:gd name="T62" fmla="*/ 502 w 678"/>
                <a:gd name="T63" fmla="*/ 41 h 42"/>
                <a:gd name="T64" fmla="*/ 463 w 678"/>
                <a:gd name="T65" fmla="*/ 42 h 42"/>
                <a:gd name="T66" fmla="*/ 420 w 678"/>
                <a:gd name="T67" fmla="*/ 42 h 42"/>
                <a:gd name="T68" fmla="*/ 373 w 678"/>
                <a:gd name="T69" fmla="*/ 40 h 42"/>
                <a:gd name="T70" fmla="*/ 322 w 678"/>
                <a:gd name="T71" fmla="*/ 38 h 42"/>
                <a:gd name="T72" fmla="*/ 266 w 678"/>
                <a:gd name="T73" fmla="*/ 34 h 42"/>
                <a:gd name="T74" fmla="*/ 205 w 678"/>
                <a:gd name="T75" fmla="*/ 29 h 42"/>
                <a:gd name="T76" fmla="*/ 141 w 678"/>
                <a:gd name="T77" fmla="*/ 22 h 42"/>
                <a:gd name="T78" fmla="*/ 73 w 678"/>
                <a:gd name="T79" fmla="*/ 13 h 42"/>
                <a:gd name="T80" fmla="*/ 0 w 678"/>
                <a:gd name="T8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42">
                  <a:moveTo>
                    <a:pt x="0" y="2"/>
                  </a:moveTo>
                  <a:lnTo>
                    <a:pt x="5" y="2"/>
                  </a:lnTo>
                  <a:lnTo>
                    <a:pt x="19" y="4"/>
                  </a:lnTo>
                  <a:lnTo>
                    <a:pt x="41" y="6"/>
                  </a:lnTo>
                  <a:lnTo>
                    <a:pt x="71" y="8"/>
                  </a:lnTo>
                  <a:lnTo>
                    <a:pt x="107" y="11"/>
                  </a:lnTo>
                  <a:lnTo>
                    <a:pt x="148" y="14"/>
                  </a:lnTo>
                  <a:lnTo>
                    <a:pt x="194" y="16"/>
                  </a:lnTo>
                  <a:lnTo>
                    <a:pt x="243" y="18"/>
                  </a:lnTo>
                  <a:lnTo>
                    <a:pt x="294" y="20"/>
                  </a:lnTo>
                  <a:lnTo>
                    <a:pt x="347" y="21"/>
                  </a:lnTo>
                  <a:lnTo>
                    <a:pt x="401" y="21"/>
                  </a:lnTo>
                  <a:lnTo>
                    <a:pt x="453" y="20"/>
                  </a:lnTo>
                  <a:lnTo>
                    <a:pt x="505" y="18"/>
                  </a:lnTo>
                  <a:lnTo>
                    <a:pt x="553" y="14"/>
                  </a:lnTo>
                  <a:lnTo>
                    <a:pt x="599" y="8"/>
                  </a:lnTo>
                  <a:lnTo>
                    <a:pt x="641" y="1"/>
                  </a:lnTo>
                  <a:lnTo>
                    <a:pt x="643" y="1"/>
                  </a:lnTo>
                  <a:lnTo>
                    <a:pt x="650" y="0"/>
                  </a:lnTo>
                  <a:lnTo>
                    <a:pt x="660" y="0"/>
                  </a:lnTo>
                  <a:lnTo>
                    <a:pt x="668" y="0"/>
                  </a:lnTo>
                  <a:lnTo>
                    <a:pt x="675" y="1"/>
                  </a:lnTo>
                  <a:lnTo>
                    <a:pt x="678" y="4"/>
                  </a:lnTo>
                  <a:lnTo>
                    <a:pt x="674" y="9"/>
                  </a:lnTo>
                  <a:lnTo>
                    <a:pt x="661" y="17"/>
                  </a:lnTo>
                  <a:lnTo>
                    <a:pt x="650" y="21"/>
                  </a:lnTo>
                  <a:lnTo>
                    <a:pt x="637" y="26"/>
                  </a:lnTo>
                  <a:lnTo>
                    <a:pt x="617" y="30"/>
                  </a:lnTo>
                  <a:lnTo>
                    <a:pt x="595" y="33"/>
                  </a:lnTo>
                  <a:lnTo>
                    <a:pt x="569" y="36"/>
                  </a:lnTo>
                  <a:lnTo>
                    <a:pt x="537" y="39"/>
                  </a:lnTo>
                  <a:lnTo>
                    <a:pt x="502" y="41"/>
                  </a:lnTo>
                  <a:lnTo>
                    <a:pt x="463" y="42"/>
                  </a:lnTo>
                  <a:lnTo>
                    <a:pt x="420" y="42"/>
                  </a:lnTo>
                  <a:lnTo>
                    <a:pt x="373" y="40"/>
                  </a:lnTo>
                  <a:lnTo>
                    <a:pt x="322" y="38"/>
                  </a:lnTo>
                  <a:lnTo>
                    <a:pt x="266" y="34"/>
                  </a:lnTo>
                  <a:lnTo>
                    <a:pt x="205" y="29"/>
                  </a:lnTo>
                  <a:lnTo>
                    <a:pt x="141" y="22"/>
                  </a:lnTo>
                  <a:lnTo>
                    <a:pt x="73" y="13"/>
                  </a:lnTo>
                  <a:lnTo>
                    <a:pt x="0" y="2"/>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01"/>
            <p:cNvSpPr>
              <a:spLocks/>
            </p:cNvSpPr>
            <p:nvPr/>
          </p:nvSpPr>
          <p:spPr bwMode="auto">
            <a:xfrm>
              <a:off x="630238" y="3124993"/>
              <a:ext cx="173038" cy="115887"/>
            </a:xfrm>
            <a:custGeom>
              <a:avLst/>
              <a:gdLst>
                <a:gd name="T0" fmla="*/ 0 w 329"/>
                <a:gd name="T1" fmla="*/ 0 h 146"/>
                <a:gd name="T2" fmla="*/ 2 w 329"/>
                <a:gd name="T3" fmla="*/ 1 h 146"/>
                <a:gd name="T4" fmla="*/ 5 w 329"/>
                <a:gd name="T5" fmla="*/ 4 h 146"/>
                <a:gd name="T6" fmla="*/ 12 w 329"/>
                <a:gd name="T7" fmla="*/ 10 h 146"/>
                <a:gd name="T8" fmla="*/ 20 w 329"/>
                <a:gd name="T9" fmla="*/ 16 h 146"/>
                <a:gd name="T10" fmla="*/ 31 w 329"/>
                <a:gd name="T11" fmla="*/ 25 h 146"/>
                <a:gd name="T12" fmla="*/ 43 w 329"/>
                <a:gd name="T13" fmla="*/ 34 h 146"/>
                <a:gd name="T14" fmla="*/ 60 w 329"/>
                <a:gd name="T15" fmla="*/ 45 h 146"/>
                <a:gd name="T16" fmla="*/ 78 w 329"/>
                <a:gd name="T17" fmla="*/ 56 h 146"/>
                <a:gd name="T18" fmla="*/ 99 w 329"/>
                <a:gd name="T19" fmla="*/ 69 h 146"/>
                <a:gd name="T20" fmla="*/ 123 w 329"/>
                <a:gd name="T21" fmla="*/ 81 h 146"/>
                <a:gd name="T22" fmla="*/ 148 w 329"/>
                <a:gd name="T23" fmla="*/ 93 h 146"/>
                <a:gd name="T24" fmla="*/ 177 w 329"/>
                <a:gd name="T25" fmla="*/ 104 h 146"/>
                <a:gd name="T26" fmla="*/ 207 w 329"/>
                <a:gd name="T27" fmla="*/ 116 h 146"/>
                <a:gd name="T28" fmla="*/ 240 w 329"/>
                <a:gd name="T29" fmla="*/ 126 h 146"/>
                <a:gd name="T30" fmla="*/ 275 w 329"/>
                <a:gd name="T31" fmla="*/ 136 h 146"/>
                <a:gd name="T32" fmla="*/ 314 w 329"/>
                <a:gd name="T33" fmla="*/ 146 h 146"/>
                <a:gd name="T34" fmla="*/ 315 w 329"/>
                <a:gd name="T35" fmla="*/ 146 h 146"/>
                <a:gd name="T36" fmla="*/ 319 w 329"/>
                <a:gd name="T37" fmla="*/ 145 h 146"/>
                <a:gd name="T38" fmla="*/ 324 w 329"/>
                <a:gd name="T39" fmla="*/ 143 h 146"/>
                <a:gd name="T40" fmla="*/ 328 w 329"/>
                <a:gd name="T41" fmla="*/ 140 h 146"/>
                <a:gd name="T42" fmla="*/ 329 w 329"/>
                <a:gd name="T43" fmla="*/ 137 h 146"/>
                <a:gd name="T44" fmla="*/ 326 w 329"/>
                <a:gd name="T45" fmla="*/ 133 h 146"/>
                <a:gd name="T46" fmla="*/ 318 w 329"/>
                <a:gd name="T47" fmla="*/ 129 h 146"/>
                <a:gd name="T48" fmla="*/ 304 w 329"/>
                <a:gd name="T49" fmla="*/ 125 h 146"/>
                <a:gd name="T50" fmla="*/ 295 w 329"/>
                <a:gd name="T51" fmla="*/ 123 h 146"/>
                <a:gd name="T52" fmla="*/ 285 w 329"/>
                <a:gd name="T53" fmla="*/ 121 h 146"/>
                <a:gd name="T54" fmla="*/ 272 w 329"/>
                <a:gd name="T55" fmla="*/ 118 h 146"/>
                <a:gd name="T56" fmla="*/ 260 w 329"/>
                <a:gd name="T57" fmla="*/ 115 h 146"/>
                <a:gd name="T58" fmla="*/ 246 w 329"/>
                <a:gd name="T59" fmla="*/ 112 h 146"/>
                <a:gd name="T60" fmla="*/ 231 w 329"/>
                <a:gd name="T61" fmla="*/ 108 h 146"/>
                <a:gd name="T62" fmla="*/ 214 w 329"/>
                <a:gd name="T63" fmla="*/ 103 h 146"/>
                <a:gd name="T64" fmla="*/ 197 w 329"/>
                <a:gd name="T65" fmla="*/ 97 h 146"/>
                <a:gd name="T66" fmla="*/ 178 w 329"/>
                <a:gd name="T67" fmla="*/ 90 h 146"/>
                <a:gd name="T68" fmla="*/ 157 w 329"/>
                <a:gd name="T69" fmla="*/ 82 h 146"/>
                <a:gd name="T70" fmla="*/ 135 w 329"/>
                <a:gd name="T71" fmla="*/ 72 h 146"/>
                <a:gd name="T72" fmla="*/ 111 w 329"/>
                <a:gd name="T73" fmla="*/ 60 h 146"/>
                <a:gd name="T74" fmla="*/ 86 w 329"/>
                <a:gd name="T75" fmla="*/ 48 h 146"/>
                <a:gd name="T76" fmla="*/ 60 w 329"/>
                <a:gd name="T77" fmla="*/ 34 h 146"/>
                <a:gd name="T78" fmla="*/ 31 w 329"/>
                <a:gd name="T79" fmla="*/ 18 h 146"/>
                <a:gd name="T80" fmla="*/ 0 w 329"/>
                <a:gd name="T8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46">
                  <a:moveTo>
                    <a:pt x="0" y="0"/>
                  </a:moveTo>
                  <a:lnTo>
                    <a:pt x="2" y="1"/>
                  </a:lnTo>
                  <a:lnTo>
                    <a:pt x="5" y="4"/>
                  </a:lnTo>
                  <a:lnTo>
                    <a:pt x="12" y="10"/>
                  </a:lnTo>
                  <a:lnTo>
                    <a:pt x="20" y="16"/>
                  </a:lnTo>
                  <a:lnTo>
                    <a:pt x="31" y="25"/>
                  </a:lnTo>
                  <a:lnTo>
                    <a:pt x="43" y="34"/>
                  </a:lnTo>
                  <a:lnTo>
                    <a:pt x="60" y="45"/>
                  </a:lnTo>
                  <a:lnTo>
                    <a:pt x="78" y="56"/>
                  </a:lnTo>
                  <a:lnTo>
                    <a:pt x="99" y="69"/>
                  </a:lnTo>
                  <a:lnTo>
                    <a:pt x="123" y="81"/>
                  </a:lnTo>
                  <a:lnTo>
                    <a:pt x="148" y="93"/>
                  </a:lnTo>
                  <a:lnTo>
                    <a:pt x="177" y="104"/>
                  </a:lnTo>
                  <a:lnTo>
                    <a:pt x="207" y="116"/>
                  </a:lnTo>
                  <a:lnTo>
                    <a:pt x="240" y="126"/>
                  </a:lnTo>
                  <a:lnTo>
                    <a:pt x="275" y="136"/>
                  </a:lnTo>
                  <a:lnTo>
                    <a:pt x="314" y="146"/>
                  </a:lnTo>
                  <a:lnTo>
                    <a:pt x="315" y="146"/>
                  </a:lnTo>
                  <a:lnTo>
                    <a:pt x="319" y="145"/>
                  </a:lnTo>
                  <a:lnTo>
                    <a:pt x="324" y="143"/>
                  </a:lnTo>
                  <a:lnTo>
                    <a:pt x="328" y="140"/>
                  </a:lnTo>
                  <a:lnTo>
                    <a:pt x="329" y="137"/>
                  </a:lnTo>
                  <a:lnTo>
                    <a:pt x="326" y="133"/>
                  </a:lnTo>
                  <a:lnTo>
                    <a:pt x="318" y="129"/>
                  </a:lnTo>
                  <a:lnTo>
                    <a:pt x="304" y="125"/>
                  </a:lnTo>
                  <a:lnTo>
                    <a:pt x="295" y="123"/>
                  </a:lnTo>
                  <a:lnTo>
                    <a:pt x="285" y="121"/>
                  </a:lnTo>
                  <a:lnTo>
                    <a:pt x="272" y="118"/>
                  </a:lnTo>
                  <a:lnTo>
                    <a:pt x="260" y="115"/>
                  </a:lnTo>
                  <a:lnTo>
                    <a:pt x="246" y="112"/>
                  </a:lnTo>
                  <a:lnTo>
                    <a:pt x="231" y="108"/>
                  </a:lnTo>
                  <a:lnTo>
                    <a:pt x="214" y="103"/>
                  </a:lnTo>
                  <a:lnTo>
                    <a:pt x="197" y="97"/>
                  </a:lnTo>
                  <a:lnTo>
                    <a:pt x="178" y="90"/>
                  </a:lnTo>
                  <a:lnTo>
                    <a:pt x="157" y="82"/>
                  </a:lnTo>
                  <a:lnTo>
                    <a:pt x="135" y="72"/>
                  </a:lnTo>
                  <a:lnTo>
                    <a:pt x="111" y="60"/>
                  </a:lnTo>
                  <a:lnTo>
                    <a:pt x="86" y="48"/>
                  </a:lnTo>
                  <a:lnTo>
                    <a:pt x="60" y="34"/>
                  </a:lnTo>
                  <a:lnTo>
                    <a:pt x="31" y="18"/>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02"/>
            <p:cNvSpPr>
              <a:spLocks/>
            </p:cNvSpPr>
            <p:nvPr/>
          </p:nvSpPr>
          <p:spPr bwMode="auto">
            <a:xfrm>
              <a:off x="638175" y="3164681"/>
              <a:ext cx="68263" cy="595312"/>
            </a:xfrm>
            <a:custGeom>
              <a:avLst/>
              <a:gdLst>
                <a:gd name="T0" fmla="*/ 6 w 128"/>
                <a:gd name="T1" fmla="*/ 5 h 750"/>
                <a:gd name="T2" fmla="*/ 8 w 128"/>
                <a:gd name="T3" fmla="*/ 10 h 750"/>
                <a:gd name="T4" fmla="*/ 15 w 128"/>
                <a:gd name="T5" fmla="*/ 24 h 750"/>
                <a:gd name="T6" fmla="*/ 25 w 128"/>
                <a:gd name="T7" fmla="*/ 45 h 750"/>
                <a:gd name="T8" fmla="*/ 38 w 128"/>
                <a:gd name="T9" fmla="*/ 74 h 750"/>
                <a:gd name="T10" fmla="*/ 51 w 128"/>
                <a:gd name="T11" fmla="*/ 110 h 750"/>
                <a:gd name="T12" fmla="*/ 65 w 128"/>
                <a:gd name="T13" fmla="*/ 151 h 750"/>
                <a:gd name="T14" fmla="*/ 79 w 128"/>
                <a:gd name="T15" fmla="*/ 199 h 750"/>
                <a:gd name="T16" fmla="*/ 90 w 128"/>
                <a:gd name="T17" fmla="*/ 251 h 750"/>
                <a:gd name="T18" fmla="*/ 99 w 128"/>
                <a:gd name="T19" fmla="*/ 306 h 750"/>
                <a:gd name="T20" fmla="*/ 104 w 128"/>
                <a:gd name="T21" fmla="*/ 366 h 750"/>
                <a:gd name="T22" fmla="*/ 104 w 128"/>
                <a:gd name="T23" fmla="*/ 428 h 750"/>
                <a:gd name="T24" fmla="*/ 100 w 128"/>
                <a:gd name="T25" fmla="*/ 491 h 750"/>
                <a:gd name="T26" fmla="*/ 88 w 128"/>
                <a:gd name="T27" fmla="*/ 556 h 750"/>
                <a:gd name="T28" fmla="*/ 67 w 128"/>
                <a:gd name="T29" fmla="*/ 622 h 750"/>
                <a:gd name="T30" fmla="*/ 39 w 128"/>
                <a:gd name="T31" fmla="*/ 686 h 750"/>
                <a:gd name="T32" fmla="*/ 0 w 128"/>
                <a:gd name="T33" fmla="*/ 750 h 750"/>
                <a:gd name="T34" fmla="*/ 3 w 128"/>
                <a:gd name="T35" fmla="*/ 747 h 750"/>
                <a:gd name="T36" fmla="*/ 11 w 128"/>
                <a:gd name="T37" fmla="*/ 737 h 750"/>
                <a:gd name="T38" fmla="*/ 24 w 128"/>
                <a:gd name="T39" fmla="*/ 721 h 750"/>
                <a:gd name="T40" fmla="*/ 38 w 128"/>
                <a:gd name="T41" fmla="*/ 700 h 750"/>
                <a:gd name="T42" fmla="*/ 54 w 128"/>
                <a:gd name="T43" fmla="*/ 671 h 750"/>
                <a:gd name="T44" fmla="*/ 72 w 128"/>
                <a:gd name="T45" fmla="*/ 638 h 750"/>
                <a:gd name="T46" fmla="*/ 89 w 128"/>
                <a:gd name="T47" fmla="*/ 598 h 750"/>
                <a:gd name="T48" fmla="*/ 104 w 128"/>
                <a:gd name="T49" fmla="*/ 555 h 750"/>
                <a:gd name="T50" fmla="*/ 117 w 128"/>
                <a:gd name="T51" fmla="*/ 505 h 750"/>
                <a:gd name="T52" fmla="*/ 125 w 128"/>
                <a:gd name="T53" fmla="*/ 450 h 750"/>
                <a:gd name="T54" fmla="*/ 128 w 128"/>
                <a:gd name="T55" fmla="*/ 391 h 750"/>
                <a:gd name="T56" fmla="*/ 126 w 128"/>
                <a:gd name="T57" fmla="*/ 329 h 750"/>
                <a:gd name="T58" fmla="*/ 117 w 128"/>
                <a:gd name="T59" fmla="*/ 261 h 750"/>
                <a:gd name="T60" fmla="*/ 99 w 128"/>
                <a:gd name="T61" fmla="*/ 189 h 750"/>
                <a:gd name="T62" fmla="*/ 71 w 128"/>
                <a:gd name="T63" fmla="*/ 113 h 750"/>
                <a:gd name="T64" fmla="*/ 33 w 128"/>
                <a:gd name="T65" fmla="*/ 34 h 750"/>
                <a:gd name="T66" fmla="*/ 32 w 128"/>
                <a:gd name="T67" fmla="*/ 26 h 750"/>
                <a:gd name="T68" fmla="*/ 26 w 128"/>
                <a:gd name="T69" fmla="*/ 10 h 750"/>
                <a:gd name="T70" fmla="*/ 17 w 128"/>
                <a:gd name="T71" fmla="*/ 0 h 750"/>
                <a:gd name="T72" fmla="*/ 6 w 128"/>
                <a:gd name="T73" fmla="*/ 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750">
                  <a:moveTo>
                    <a:pt x="6" y="5"/>
                  </a:moveTo>
                  <a:lnTo>
                    <a:pt x="8" y="10"/>
                  </a:lnTo>
                  <a:lnTo>
                    <a:pt x="15" y="24"/>
                  </a:lnTo>
                  <a:lnTo>
                    <a:pt x="25" y="45"/>
                  </a:lnTo>
                  <a:lnTo>
                    <a:pt x="38" y="74"/>
                  </a:lnTo>
                  <a:lnTo>
                    <a:pt x="51" y="110"/>
                  </a:lnTo>
                  <a:lnTo>
                    <a:pt x="65" y="151"/>
                  </a:lnTo>
                  <a:lnTo>
                    <a:pt x="79" y="199"/>
                  </a:lnTo>
                  <a:lnTo>
                    <a:pt x="90" y="251"/>
                  </a:lnTo>
                  <a:lnTo>
                    <a:pt x="99" y="306"/>
                  </a:lnTo>
                  <a:lnTo>
                    <a:pt x="104" y="366"/>
                  </a:lnTo>
                  <a:lnTo>
                    <a:pt x="104" y="428"/>
                  </a:lnTo>
                  <a:lnTo>
                    <a:pt x="100" y="491"/>
                  </a:lnTo>
                  <a:lnTo>
                    <a:pt x="88" y="556"/>
                  </a:lnTo>
                  <a:lnTo>
                    <a:pt x="67" y="622"/>
                  </a:lnTo>
                  <a:lnTo>
                    <a:pt x="39" y="686"/>
                  </a:lnTo>
                  <a:lnTo>
                    <a:pt x="0" y="750"/>
                  </a:lnTo>
                  <a:lnTo>
                    <a:pt x="3" y="747"/>
                  </a:lnTo>
                  <a:lnTo>
                    <a:pt x="11" y="737"/>
                  </a:lnTo>
                  <a:lnTo>
                    <a:pt x="24" y="721"/>
                  </a:lnTo>
                  <a:lnTo>
                    <a:pt x="38" y="700"/>
                  </a:lnTo>
                  <a:lnTo>
                    <a:pt x="54" y="671"/>
                  </a:lnTo>
                  <a:lnTo>
                    <a:pt x="72" y="638"/>
                  </a:lnTo>
                  <a:lnTo>
                    <a:pt x="89" y="598"/>
                  </a:lnTo>
                  <a:lnTo>
                    <a:pt x="104" y="555"/>
                  </a:lnTo>
                  <a:lnTo>
                    <a:pt x="117" y="505"/>
                  </a:lnTo>
                  <a:lnTo>
                    <a:pt x="125" y="450"/>
                  </a:lnTo>
                  <a:lnTo>
                    <a:pt x="128" y="391"/>
                  </a:lnTo>
                  <a:lnTo>
                    <a:pt x="126" y="329"/>
                  </a:lnTo>
                  <a:lnTo>
                    <a:pt x="117" y="261"/>
                  </a:lnTo>
                  <a:lnTo>
                    <a:pt x="99" y="189"/>
                  </a:lnTo>
                  <a:lnTo>
                    <a:pt x="71" y="113"/>
                  </a:lnTo>
                  <a:lnTo>
                    <a:pt x="33" y="34"/>
                  </a:lnTo>
                  <a:lnTo>
                    <a:pt x="32" y="26"/>
                  </a:lnTo>
                  <a:lnTo>
                    <a:pt x="26" y="10"/>
                  </a:lnTo>
                  <a:lnTo>
                    <a:pt x="17" y="0"/>
                  </a:lnTo>
                  <a:lnTo>
                    <a:pt x="6" y="5"/>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03"/>
            <p:cNvSpPr>
              <a:spLocks/>
            </p:cNvSpPr>
            <p:nvPr/>
          </p:nvSpPr>
          <p:spPr bwMode="auto">
            <a:xfrm>
              <a:off x="577850" y="2691606"/>
              <a:ext cx="107950" cy="77787"/>
            </a:xfrm>
            <a:custGeom>
              <a:avLst/>
              <a:gdLst>
                <a:gd name="T0" fmla="*/ 0 w 205"/>
                <a:gd name="T1" fmla="*/ 0 h 99"/>
                <a:gd name="T2" fmla="*/ 1 w 205"/>
                <a:gd name="T3" fmla="*/ 2 h 99"/>
                <a:gd name="T4" fmla="*/ 7 w 205"/>
                <a:gd name="T5" fmla="*/ 7 h 99"/>
                <a:gd name="T6" fmla="*/ 17 w 205"/>
                <a:gd name="T7" fmla="*/ 13 h 99"/>
                <a:gd name="T8" fmla="*/ 28 w 205"/>
                <a:gd name="T9" fmla="*/ 20 h 99"/>
                <a:gd name="T10" fmla="*/ 42 w 205"/>
                <a:gd name="T11" fmla="*/ 29 h 99"/>
                <a:gd name="T12" fmla="*/ 57 w 205"/>
                <a:gd name="T13" fmla="*/ 36 h 99"/>
                <a:gd name="T14" fmla="*/ 75 w 205"/>
                <a:gd name="T15" fmla="*/ 43 h 99"/>
                <a:gd name="T16" fmla="*/ 93 w 205"/>
                <a:gd name="T17" fmla="*/ 49 h 99"/>
                <a:gd name="T18" fmla="*/ 112 w 205"/>
                <a:gd name="T19" fmla="*/ 53 h 99"/>
                <a:gd name="T20" fmla="*/ 130 w 205"/>
                <a:gd name="T21" fmla="*/ 57 h 99"/>
                <a:gd name="T22" fmla="*/ 147 w 205"/>
                <a:gd name="T23" fmla="*/ 60 h 99"/>
                <a:gd name="T24" fmla="*/ 162 w 205"/>
                <a:gd name="T25" fmla="*/ 64 h 99"/>
                <a:gd name="T26" fmla="*/ 176 w 205"/>
                <a:gd name="T27" fmla="*/ 69 h 99"/>
                <a:gd name="T28" fmla="*/ 189 w 205"/>
                <a:gd name="T29" fmla="*/ 76 h 99"/>
                <a:gd name="T30" fmla="*/ 198 w 205"/>
                <a:gd name="T31" fmla="*/ 87 h 99"/>
                <a:gd name="T32" fmla="*/ 205 w 205"/>
                <a:gd name="T33" fmla="*/ 99 h 99"/>
                <a:gd name="T34" fmla="*/ 205 w 205"/>
                <a:gd name="T35" fmla="*/ 98 h 99"/>
                <a:gd name="T36" fmla="*/ 205 w 205"/>
                <a:gd name="T37" fmla="*/ 94 h 99"/>
                <a:gd name="T38" fmla="*/ 204 w 205"/>
                <a:gd name="T39" fmla="*/ 88 h 99"/>
                <a:gd name="T40" fmla="*/ 198 w 205"/>
                <a:gd name="T41" fmla="*/ 79 h 99"/>
                <a:gd name="T42" fmla="*/ 186 w 205"/>
                <a:gd name="T43" fmla="*/ 71 h 99"/>
                <a:gd name="T44" fmla="*/ 168 w 205"/>
                <a:gd name="T45" fmla="*/ 62 h 99"/>
                <a:gd name="T46" fmla="*/ 140 w 205"/>
                <a:gd name="T47" fmla="*/ 53 h 99"/>
                <a:gd name="T48" fmla="*/ 103 w 205"/>
                <a:gd name="T49" fmla="*/ 45 h 99"/>
                <a:gd name="T50" fmla="*/ 101 w 205"/>
                <a:gd name="T51" fmla="*/ 45 h 99"/>
                <a:gd name="T52" fmla="*/ 94 w 205"/>
                <a:gd name="T53" fmla="*/ 43 h 99"/>
                <a:gd name="T54" fmla="*/ 86 w 205"/>
                <a:gd name="T55" fmla="*/ 41 h 99"/>
                <a:gd name="T56" fmla="*/ 74 w 205"/>
                <a:gd name="T57" fmla="*/ 37 h 99"/>
                <a:gd name="T58" fmla="*/ 58 w 205"/>
                <a:gd name="T59" fmla="*/ 32 h 99"/>
                <a:gd name="T60" fmla="*/ 42 w 205"/>
                <a:gd name="T61" fmla="*/ 24 h 99"/>
                <a:gd name="T62" fmla="*/ 22 w 205"/>
                <a:gd name="T63" fmla="*/ 14 h 99"/>
                <a:gd name="T64" fmla="*/ 0 w 205"/>
                <a:gd name="T6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99">
                  <a:moveTo>
                    <a:pt x="0" y="0"/>
                  </a:moveTo>
                  <a:lnTo>
                    <a:pt x="1" y="2"/>
                  </a:lnTo>
                  <a:lnTo>
                    <a:pt x="7" y="7"/>
                  </a:lnTo>
                  <a:lnTo>
                    <a:pt x="17" y="13"/>
                  </a:lnTo>
                  <a:lnTo>
                    <a:pt x="28" y="20"/>
                  </a:lnTo>
                  <a:lnTo>
                    <a:pt x="42" y="29"/>
                  </a:lnTo>
                  <a:lnTo>
                    <a:pt x="57" y="36"/>
                  </a:lnTo>
                  <a:lnTo>
                    <a:pt x="75" y="43"/>
                  </a:lnTo>
                  <a:lnTo>
                    <a:pt x="93" y="49"/>
                  </a:lnTo>
                  <a:lnTo>
                    <a:pt x="112" y="53"/>
                  </a:lnTo>
                  <a:lnTo>
                    <a:pt x="130" y="57"/>
                  </a:lnTo>
                  <a:lnTo>
                    <a:pt x="147" y="60"/>
                  </a:lnTo>
                  <a:lnTo>
                    <a:pt x="162" y="64"/>
                  </a:lnTo>
                  <a:lnTo>
                    <a:pt x="176" y="69"/>
                  </a:lnTo>
                  <a:lnTo>
                    <a:pt x="189" y="76"/>
                  </a:lnTo>
                  <a:lnTo>
                    <a:pt x="198" y="87"/>
                  </a:lnTo>
                  <a:lnTo>
                    <a:pt x="205" y="99"/>
                  </a:lnTo>
                  <a:lnTo>
                    <a:pt x="205" y="98"/>
                  </a:lnTo>
                  <a:lnTo>
                    <a:pt x="205" y="94"/>
                  </a:lnTo>
                  <a:lnTo>
                    <a:pt x="204" y="88"/>
                  </a:lnTo>
                  <a:lnTo>
                    <a:pt x="198" y="79"/>
                  </a:lnTo>
                  <a:lnTo>
                    <a:pt x="186" y="71"/>
                  </a:lnTo>
                  <a:lnTo>
                    <a:pt x="168" y="62"/>
                  </a:lnTo>
                  <a:lnTo>
                    <a:pt x="140" y="53"/>
                  </a:lnTo>
                  <a:lnTo>
                    <a:pt x="103" y="45"/>
                  </a:lnTo>
                  <a:lnTo>
                    <a:pt x="101" y="45"/>
                  </a:lnTo>
                  <a:lnTo>
                    <a:pt x="94" y="43"/>
                  </a:lnTo>
                  <a:lnTo>
                    <a:pt x="86" y="41"/>
                  </a:lnTo>
                  <a:lnTo>
                    <a:pt x="74" y="37"/>
                  </a:lnTo>
                  <a:lnTo>
                    <a:pt x="58" y="32"/>
                  </a:lnTo>
                  <a:lnTo>
                    <a:pt x="42" y="24"/>
                  </a:lnTo>
                  <a:lnTo>
                    <a:pt x="22" y="14"/>
                  </a:lnTo>
                  <a:lnTo>
                    <a:pt x="0" y="0"/>
                  </a:lnTo>
                  <a:close/>
                </a:path>
              </a:pathLst>
            </a:custGeom>
            <a:solidFill>
              <a:srgbClr val="1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06" name="Group 2105"/>
          <p:cNvGrpSpPr/>
          <p:nvPr/>
        </p:nvGrpSpPr>
        <p:grpSpPr>
          <a:xfrm>
            <a:off x="4638675" y="3833151"/>
            <a:ext cx="2400300" cy="2243795"/>
            <a:chOff x="4638675" y="2406401"/>
            <a:chExt cx="2400300" cy="2243795"/>
          </a:xfrm>
        </p:grpSpPr>
        <p:cxnSp>
          <p:nvCxnSpPr>
            <p:cNvPr id="2105" name="Straight Connector 2104"/>
            <p:cNvCxnSpPr/>
            <p:nvPr/>
          </p:nvCxnSpPr>
          <p:spPr>
            <a:xfrm>
              <a:off x="4638675" y="2406401"/>
              <a:ext cx="0" cy="224179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038975" y="2408397"/>
              <a:ext cx="0" cy="224179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121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5" name="Rectangle 4"/>
          <p:cNvSpPr/>
          <p:nvPr/>
        </p:nvSpPr>
        <p:spPr>
          <a:xfrm>
            <a:off x="247648" y="1252241"/>
            <a:ext cx="8505825" cy="5078313"/>
          </a:xfrm>
          <a:prstGeom prst="rect">
            <a:avLst/>
          </a:prstGeom>
        </p:spPr>
        <p:txBody>
          <a:bodyPr wrap="square">
            <a:spAutoFit/>
          </a:bodyPr>
          <a:lstStyle/>
          <a:p>
            <a:r>
              <a:rPr lang="en-US" sz="1200" b="1" smtClean="0"/>
              <a:t>[1] </a:t>
            </a:r>
            <a:r>
              <a:rPr lang="en-US" sz="1200" smtClean="0"/>
              <a:t>Fehling, C., Leymann, F., and Mietzner, R. A framework for optimized distribution of tenants in cloud applications. In </a:t>
            </a:r>
            <a:r>
              <a:rPr lang="en-US" sz="1200" i="1" smtClean="0"/>
              <a:t>Cloud Computing (CLOUD), 2010 IEEE 3rd International Conference on </a:t>
            </a:r>
            <a:r>
              <a:rPr lang="en-US" sz="1200" smtClean="0"/>
              <a:t>(2010), pp. 252 –259.</a:t>
            </a:r>
          </a:p>
          <a:p>
            <a:endParaRPr lang="en-US" sz="1200" smtClean="0"/>
          </a:p>
          <a:p>
            <a:r>
              <a:rPr lang="en-US" sz="1200" b="1" smtClean="0"/>
              <a:t>[2] </a:t>
            </a:r>
            <a:r>
              <a:rPr lang="en-US" sz="1200" smtClean="0"/>
              <a:t>Georges, A., and Eeckhout, L. Performance metrics for consolidated servers. In </a:t>
            </a:r>
            <a:r>
              <a:rPr lang="en-US" sz="1200" i="1" smtClean="0"/>
              <a:t>HPCVirt 2010 </a:t>
            </a:r>
            <a:r>
              <a:rPr lang="en-US" sz="1200" smtClean="0"/>
              <a:t>(2010).</a:t>
            </a:r>
          </a:p>
          <a:p>
            <a:endParaRPr lang="en-US" sz="1200" b="1" smtClean="0"/>
          </a:p>
          <a:p>
            <a:r>
              <a:rPr lang="en-US" sz="1200" b="1" smtClean="0"/>
              <a:t>[3]</a:t>
            </a:r>
            <a:r>
              <a:rPr lang="en-US" sz="1200" smtClean="0"/>
              <a:t> Herndon, B., Smith, P., Roderick, L., Zamost, E., Anderson, J., Makhija, V., Herndon, B., Smith, P., Zamost, E., and Anderson, J. Vmmark: A scalable benchmark for virtualized systems. Tech. rep., VMware, 2006.</a:t>
            </a:r>
          </a:p>
          <a:p>
            <a:endParaRPr lang="en-US" sz="1200" smtClean="0"/>
          </a:p>
          <a:p>
            <a:r>
              <a:rPr lang="en-US" sz="1200" b="1" smtClean="0"/>
              <a:t>[4] </a:t>
            </a:r>
            <a:r>
              <a:rPr lang="en-US" sz="1200" smtClean="0"/>
              <a:t>Huber, N., von Quast, M., Hauck, M., and Kounev, S. Evaluation and modeling virtualization performance overhead for cloud environments. In </a:t>
            </a:r>
            <a:r>
              <a:rPr lang="en-US" sz="1200" i="1" smtClean="0"/>
              <a:t>Proceedings of the 1st International Conference on Cloud Computing and Services Science (CLOSER 2011), Noordwijkerhout, The Netherlands </a:t>
            </a:r>
            <a:r>
              <a:rPr lang="en-US" sz="1200" smtClean="0"/>
              <a:t>(May 7-9 2011), pp. 563 – 573.</a:t>
            </a:r>
          </a:p>
          <a:p>
            <a:endParaRPr lang="en-US" sz="1200" smtClean="0"/>
          </a:p>
          <a:p>
            <a:r>
              <a:rPr lang="en-US" sz="1200" b="1" smtClean="0"/>
              <a:t>[5] </a:t>
            </a:r>
            <a:r>
              <a:rPr lang="en-US" sz="1200" smtClean="0"/>
              <a:t>Koh, Y., Knauerhase, R., Brett, P., Bowman, M., Wen, Z., and Pu, C. An analysis of performance interference effects in virtual environments. In </a:t>
            </a:r>
            <a:r>
              <a:rPr lang="en-US" sz="1200" i="1" smtClean="0"/>
              <a:t>Performance Analysis of Systems Software, 2007. ISPASS 2007. IEEE International Symposium on</a:t>
            </a:r>
          </a:p>
          <a:p>
            <a:r>
              <a:rPr lang="en-US" sz="1200" smtClean="0"/>
              <a:t>(april 2007), pp. 200 –209.</a:t>
            </a:r>
          </a:p>
          <a:p>
            <a:endParaRPr lang="en-US" sz="1200" smtClean="0"/>
          </a:p>
          <a:p>
            <a:r>
              <a:rPr lang="en-US" sz="1200" b="1" smtClean="0"/>
              <a:t>[6] </a:t>
            </a:r>
            <a:r>
              <a:rPr lang="en-US" sz="1200" smtClean="0"/>
              <a:t>Koziolek, H. The SPOSAD architectural style for multi-tenant software applications. In </a:t>
            </a:r>
            <a:r>
              <a:rPr lang="en-US" sz="1200" i="1" smtClean="0"/>
              <a:t>Proc. 9</a:t>
            </a:r>
            <a:r>
              <a:rPr lang="en-US" sz="1200" i="1" baseline="30000" smtClean="0"/>
              <a:t>th</a:t>
            </a:r>
            <a:r>
              <a:rPr lang="en-US" sz="1200" i="1" smtClean="0"/>
              <a:t> Working IEEE/IFIP Conf. on Software Architecture (WICSA'11), Workshop on Architecting Cloud Computing Applications and Systems </a:t>
            </a:r>
            <a:r>
              <a:rPr lang="en-US" sz="1200" smtClean="0"/>
              <a:t>(July 2011), IEEE, pp. 320–327.</a:t>
            </a:r>
          </a:p>
          <a:p>
            <a:endParaRPr lang="en-US" sz="1200" smtClean="0"/>
          </a:p>
          <a:p>
            <a:r>
              <a:rPr lang="en-US" sz="1200" b="1" smtClean="0"/>
              <a:t>[7] </a:t>
            </a:r>
            <a:r>
              <a:rPr lang="en-US" sz="1200" smtClean="0"/>
              <a:t>Lin, H., Sun, K., Zhao, S., and Han, Y. Feedback-control-based performance regulation for multi-tenant applications. In </a:t>
            </a:r>
            <a:r>
              <a:rPr lang="en-US" sz="1200" i="1" smtClean="0"/>
              <a:t>Proceedings of the 2009 15th International Conference on Parallel and Distributed Systems </a:t>
            </a:r>
            <a:r>
              <a:rPr lang="en-US" sz="1200" smtClean="0"/>
              <a:t>(Washington, DC, USA, 2009),</a:t>
            </a:r>
          </a:p>
          <a:p>
            <a:r>
              <a:rPr lang="en-US" sz="1200" smtClean="0"/>
              <a:t>ICPADS ’09, IEEE Computer Society, pp. 134–141.</a:t>
            </a:r>
          </a:p>
          <a:p>
            <a:endParaRPr lang="en-US" sz="1200" smtClean="0"/>
          </a:p>
          <a:p>
            <a:r>
              <a:rPr lang="en-US" sz="1200" b="1" smtClean="0"/>
              <a:t>[8] </a:t>
            </a:r>
            <a:r>
              <a:rPr lang="en-US" sz="1200" smtClean="0"/>
              <a:t>Zhang, Y., Wang, Z., Gao, B., Guo, C., Sun, W., and Li, X. An effective heuristic for on-line tenant placement problem in SaaS. </a:t>
            </a:r>
            <a:r>
              <a:rPr lang="en-US" sz="1200" i="1" smtClean="0"/>
              <a:t>Web Services, IEEE International Conference on 0 </a:t>
            </a:r>
            <a:r>
              <a:rPr lang="en-US" sz="1200" smtClean="0"/>
              <a:t>(2010), 425–432. </a:t>
            </a:r>
            <a:endParaRPr lang="en-US" sz="1200" dirty="0" smtClean="0"/>
          </a:p>
        </p:txBody>
      </p:sp>
    </p:spTree>
    <p:extLst>
      <p:ext uri="{BB962C8B-B14F-4D97-AF65-F5344CB8AC3E}">
        <p14:creationId xmlns:p14="http://schemas.microsoft.com/office/powerpoint/2010/main" val="387654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a:xfrm>
            <a:off x="324000" y="4442460"/>
            <a:ext cx="8496300" cy="1477328"/>
          </a:xfrm>
        </p:spPr>
        <p:txBody>
          <a:bodyPr/>
          <a:lstStyle/>
          <a:p>
            <a:r>
              <a:rPr lang="en-US" dirty="0" smtClean="0"/>
              <a:t>Contact information:</a:t>
            </a:r>
          </a:p>
          <a:p>
            <a:endParaRPr lang="en-US" dirty="0" smtClean="0"/>
          </a:p>
          <a:p>
            <a:r>
              <a:rPr lang="en-US" dirty="0" smtClean="0"/>
              <a:t>Rouven Krebs:	Rouven.Krebs@sap.com</a:t>
            </a:r>
          </a:p>
          <a:p>
            <a:r>
              <a:rPr lang="en-US" dirty="0" smtClean="0"/>
              <a:t>Christof Momm:	Christof.Momm@sap.com </a:t>
            </a:r>
          </a:p>
          <a:p>
            <a:r>
              <a:rPr lang="en-US" dirty="0" smtClean="0"/>
              <a:t>Samuel Kounev:	</a:t>
            </a:r>
            <a:r>
              <a:rPr lang="en-US" dirty="0"/>
              <a:t>K</a:t>
            </a:r>
            <a:r>
              <a:rPr lang="en-US" dirty="0" smtClean="0"/>
              <a:t>ounev@kit.edu </a:t>
            </a:r>
          </a:p>
        </p:txBody>
      </p:sp>
      <p:sp>
        <p:nvSpPr>
          <p:cNvPr id="4" name="Rectangle 3"/>
          <p:cNvSpPr/>
          <p:nvPr/>
        </p:nvSpPr>
        <p:spPr>
          <a:xfrm>
            <a:off x="258569" y="6069013"/>
            <a:ext cx="3736985" cy="646331"/>
          </a:xfrm>
          <a:prstGeom prst="rect">
            <a:avLst/>
          </a:prstGeom>
        </p:spPr>
        <p:txBody>
          <a:bodyPr wrap="none">
            <a:spAutoFit/>
          </a:bodyPr>
          <a:lstStyle/>
          <a:p>
            <a:r>
              <a:rPr lang="en-US" dirty="0"/>
              <a:t>http://</a:t>
            </a:r>
            <a:r>
              <a:rPr lang="en-US" dirty="0" smtClean="0"/>
              <a:t>www.sap.com/research</a:t>
            </a:r>
          </a:p>
          <a:p>
            <a:r>
              <a:rPr lang="en-US" dirty="0" smtClean="0"/>
              <a:t>http</a:t>
            </a:r>
            <a:r>
              <a:rPr lang="en-US" dirty="0"/>
              <a:t>://</a:t>
            </a:r>
            <a:r>
              <a:rPr lang="en-US" dirty="0" smtClean="0"/>
              <a:t>www.descartes-research.net</a:t>
            </a:r>
            <a:endParaRPr lang="en-US" dirty="0"/>
          </a:p>
        </p:txBody>
      </p:sp>
      <p:pic>
        <p:nvPicPr>
          <p:cNvPr id="6" name="Picture 5"/>
          <p:cNvPicPr/>
          <p:nvPr/>
        </p:nvPicPr>
        <p:blipFill>
          <a:blip r:embed="rId3"/>
          <a:srcRect/>
          <a:stretch>
            <a:fillRect/>
          </a:stretch>
        </p:blipFill>
        <p:spPr bwMode="auto">
          <a:xfrm>
            <a:off x="6963590" y="5888039"/>
            <a:ext cx="1968348" cy="720723"/>
          </a:xfrm>
          <a:prstGeom prst="rect">
            <a:avLst/>
          </a:prstGeom>
          <a:noFill/>
          <a:ln w="9525">
            <a:noFill/>
            <a:miter lim="800000"/>
            <a:headEnd/>
            <a:tailEnd/>
          </a:ln>
        </p:spPr>
      </p:pic>
      <p:pic>
        <p:nvPicPr>
          <p:cNvPr id="7" name="Picture 4" descr="http://www.tkm.uni-karlsruhe.de/~shnirman/kit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7364" y="5897564"/>
            <a:ext cx="1479550" cy="739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 Simulation</a:t>
            </a:r>
            <a:endParaRPr lang="en-US" dirty="0"/>
          </a:p>
        </p:txBody>
      </p:sp>
      <p:sp>
        <p:nvSpPr>
          <p:cNvPr id="4" name="Text Placeholder 3"/>
          <p:cNvSpPr>
            <a:spLocks noGrp="1"/>
          </p:cNvSpPr>
          <p:nvPr>
            <p:ph type="body" sz="quarter" idx="11"/>
          </p:nvPr>
        </p:nvSpPr>
        <p:spPr>
          <a:xfrm>
            <a:off x="352574" y="1339575"/>
            <a:ext cx="2628751" cy="689250"/>
          </a:xfrm>
        </p:spPr>
        <p:txBody>
          <a:bodyPr/>
          <a:lstStyle/>
          <a:p>
            <a:pPr lvl="0"/>
            <a:r>
              <a:rPr lang="en-US" dirty="0" smtClean="0"/>
              <a:t>Our simulated server</a:t>
            </a:r>
          </a:p>
          <a:p>
            <a:endParaRPr lang="en-US" dirty="0"/>
          </a:p>
        </p:txBody>
      </p:sp>
      <p:pic>
        <p:nvPicPr>
          <p:cNvPr id="6146" name="Picture 2" descr="C:\promotion\papers\kr2011-MulitTenancyPerformanceIsolation\fig\ServerThroughput.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709971"/>
            <a:ext cx="4908522" cy="3681179"/>
          </a:xfrm>
          <a:prstGeom prst="rect">
            <a:avLst/>
          </a:prstGeom>
          <a:noFill/>
          <a:extLst>
            <a:ext uri="{909E8E84-426E-40DD-AFC4-6F175D3DCCD1}">
              <a14:hiddenFill xmlns:a14="http://schemas.microsoft.com/office/drawing/2010/main">
                <a:solidFill>
                  <a:srgbClr val="FFFFFF"/>
                </a:solidFill>
              </a14:hiddenFill>
            </a:ext>
          </a:extLst>
        </p:spPr>
      </p:pic>
      <p:sp>
        <p:nvSpPr>
          <p:cNvPr id="7" name="Line Callout 2 6"/>
          <p:cNvSpPr/>
          <p:nvPr/>
        </p:nvSpPr>
        <p:spPr bwMode="gray">
          <a:xfrm>
            <a:off x="5610225" y="1123950"/>
            <a:ext cx="3467100" cy="1504950"/>
          </a:xfrm>
          <a:prstGeom prst="borderCallout2">
            <a:avLst>
              <a:gd name="adj1" fmla="val 18750"/>
              <a:gd name="adj2" fmla="val -8333"/>
              <a:gd name="adj3" fmla="val 18750"/>
              <a:gd name="adj4" fmla="val -16667"/>
              <a:gd name="adj5" fmla="val 67589"/>
              <a:gd name="adj6" fmla="val -38640"/>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smtClean="0">
                <a:ln>
                  <a:noFill/>
                </a:ln>
                <a:effectLst/>
                <a:uLnTx/>
                <a:uFillTx/>
                <a:ea typeface="Arial Unicode MS" pitchFamily="34" charset="-128"/>
                <a:cs typeface="Arial Unicode MS" pitchFamily="34" charset="-128"/>
              </a:rPr>
              <a:t>Poolsize configured</a:t>
            </a:r>
            <a:r>
              <a:rPr kumimoji="0" lang="en-US" b="0" i="0" u="none" strike="noStrike" kern="0" cap="none" spc="0" normalizeH="0" noProof="0" smtClean="0">
                <a:ln>
                  <a:noFill/>
                </a:ln>
                <a:effectLst/>
                <a:uLnTx/>
                <a:uFillTx/>
                <a:ea typeface="Arial Unicode MS" pitchFamily="34" charset="-128"/>
                <a:cs typeface="Arial Unicode MS" pitchFamily="34" charset="-128"/>
              </a:rPr>
              <a:t> for 38 Threads to ensure optimal throughput. At 80 users the system achieves 3500ms response time.</a:t>
            </a:r>
            <a:endParaRPr kumimoji="0" lang="en-US" b="0" i="0" u="none" strike="noStrike" kern="0" cap="none" spc="0" normalizeH="0" baseline="-25000" noProof="0" dirty="0" smtClean="0">
              <a:ln>
                <a:noFill/>
              </a:ln>
              <a:effectLst/>
              <a:uLnTx/>
              <a:uFillTx/>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371189381"/>
              </p:ext>
            </p:extLst>
          </p:nvPr>
        </p:nvGraphicFramePr>
        <p:xfrm>
          <a:off x="2997186" y="2727282"/>
          <a:ext cx="5902353" cy="3722709"/>
        </p:xfrm>
        <a:graphic>
          <a:graphicData uri="http://schemas.openxmlformats.org/drawingml/2006/table">
            <a:tbl>
              <a:tblPr firstRow="1" bandRow="1">
                <a:tableStyleId>{21E4AEA4-8DFA-4A89-87EB-49C32662AFE0}</a:tableStyleId>
              </a:tblPr>
              <a:tblGrid>
                <a:gridCol w="796953"/>
                <a:gridCol w="1219200"/>
                <a:gridCol w="1352550"/>
                <a:gridCol w="1171575"/>
                <a:gridCol w="1362075"/>
              </a:tblGrid>
              <a:tr h="301668">
                <a:tc>
                  <a:txBody>
                    <a:bodyPr/>
                    <a:lstStyle/>
                    <a:p>
                      <a:endParaRPr lang="en-US" sz="1400" dirty="0"/>
                    </a:p>
                  </a:txBody>
                  <a:tcPr/>
                </a:tc>
                <a:tc gridSpan="2">
                  <a:txBody>
                    <a:bodyPr/>
                    <a:lstStyle/>
                    <a:p>
                      <a:r>
                        <a:rPr lang="en-US" sz="1400" smtClean="0"/>
                        <a:t>Normal</a:t>
                      </a:r>
                      <a:endParaRPr lang="en-US" sz="1400" dirty="0"/>
                    </a:p>
                  </a:txBody>
                  <a:tcPr/>
                </a:tc>
                <a:tc hMerge="1">
                  <a:txBody>
                    <a:bodyPr/>
                    <a:lstStyle/>
                    <a:p>
                      <a:endParaRPr lang="en-US" dirty="0"/>
                    </a:p>
                  </a:txBody>
                  <a:tcPr/>
                </a:tc>
                <a:tc gridSpan="2">
                  <a:txBody>
                    <a:bodyPr/>
                    <a:lstStyle/>
                    <a:p>
                      <a:r>
                        <a:rPr lang="en-US" sz="1400" smtClean="0"/>
                        <a:t>overcommited</a:t>
                      </a:r>
                      <a:endParaRPr lang="en-US" sz="1400" dirty="0"/>
                    </a:p>
                  </a:txBody>
                  <a:tcPr/>
                </a:tc>
                <a:tc hMerge="1">
                  <a:txBody>
                    <a:bodyPr/>
                    <a:lstStyle/>
                    <a:p>
                      <a:endParaRPr lang="en-US" dirty="0"/>
                    </a:p>
                  </a:txBody>
                  <a:tcPr/>
                </a:tc>
              </a:tr>
              <a:tr h="369909">
                <a:tc>
                  <a:txBody>
                    <a:bodyPr/>
                    <a:lstStyle/>
                    <a:p>
                      <a:endParaRPr lang="en-US" sz="1400" dirty="0"/>
                    </a:p>
                  </a:txBody>
                  <a:tcPr/>
                </a:tc>
                <a:tc>
                  <a:txBody>
                    <a:bodyPr/>
                    <a:lstStyle/>
                    <a:p>
                      <a:r>
                        <a:rPr lang="en-US" sz="1400" smtClean="0"/>
                        <a:t>reference</a:t>
                      </a:r>
                      <a:endParaRPr lang="en-US" sz="1400" dirty="0"/>
                    </a:p>
                  </a:txBody>
                  <a:tcPr/>
                </a:tc>
                <a:tc>
                  <a:txBody>
                    <a:bodyPr/>
                    <a:lstStyle/>
                    <a:p>
                      <a:r>
                        <a:rPr lang="en-US" sz="1400" smtClean="0"/>
                        <a:t>disruptive</a:t>
                      </a:r>
                      <a:endParaRPr lang="en-US" sz="1400" dirty="0"/>
                    </a:p>
                  </a:txBody>
                  <a:tcPr/>
                </a:tc>
                <a:tc>
                  <a:txBody>
                    <a:bodyPr/>
                    <a:lstStyle/>
                    <a:p>
                      <a:r>
                        <a:rPr lang="en-US" sz="1400" smtClean="0"/>
                        <a:t>reference</a:t>
                      </a:r>
                      <a:endParaRPr lang="en-US" sz="1400" dirty="0"/>
                    </a:p>
                  </a:txBody>
                  <a:tcPr/>
                </a:tc>
                <a:tc>
                  <a:txBody>
                    <a:bodyPr/>
                    <a:lstStyle/>
                    <a:p>
                      <a:r>
                        <a:rPr lang="en-US" sz="1400" smtClean="0"/>
                        <a:t>disruptive</a:t>
                      </a:r>
                      <a:endParaRPr lang="en-US" sz="1400" dirty="0"/>
                    </a:p>
                  </a:txBody>
                  <a:tcPr/>
                </a:tc>
              </a:tr>
              <a:tr h="288883">
                <a:tc>
                  <a:txBody>
                    <a:bodyPr/>
                    <a:lstStyle/>
                    <a:p>
                      <a:r>
                        <a:rPr lang="en-US" sz="1400" smtClean="0"/>
                        <a:t>T0</a:t>
                      </a:r>
                      <a:endParaRPr lang="en-US" sz="1400" dirty="0"/>
                    </a:p>
                  </a:txBody>
                  <a:tcPr/>
                </a:tc>
                <a:tc>
                  <a:txBody>
                    <a:bodyPr/>
                    <a:lstStyle/>
                    <a:p>
                      <a:r>
                        <a:rPr lang="en-US" sz="1400" smtClean="0"/>
                        <a:t>8</a:t>
                      </a:r>
                      <a:endParaRPr lang="en-US" sz="1400" dirty="0"/>
                    </a:p>
                  </a:txBody>
                  <a:tcPr/>
                </a:tc>
                <a:tc>
                  <a:txBody>
                    <a:bodyPr/>
                    <a:lstStyle/>
                    <a:p>
                      <a:r>
                        <a:rPr lang="en-US" sz="1400" smtClean="0"/>
                        <a:t>24, 40, 251</a:t>
                      </a:r>
                      <a:endParaRPr lang="en-US" sz="1400" dirty="0"/>
                    </a:p>
                  </a:txBody>
                  <a:tcPr/>
                </a:tc>
                <a:tc>
                  <a:txBody>
                    <a:bodyPr/>
                    <a:lstStyle/>
                    <a:p>
                      <a:r>
                        <a:rPr lang="en-US" sz="1400" smtClean="0"/>
                        <a:t>24</a:t>
                      </a:r>
                      <a:endParaRPr lang="en-US" sz="1400" dirty="0"/>
                    </a:p>
                  </a:txBody>
                  <a:tcPr/>
                </a:tc>
                <a:tc>
                  <a:txBody>
                    <a:bodyPr/>
                    <a:lstStyle/>
                    <a:p>
                      <a:r>
                        <a:rPr lang="en-US" sz="1400" smtClean="0"/>
                        <a:t>40, 56, 251</a:t>
                      </a:r>
                      <a:endParaRPr lang="en-US" sz="1400" dirty="0"/>
                    </a:p>
                  </a:txBody>
                  <a:tcPr/>
                </a:tc>
              </a:tr>
              <a:tr h="263697">
                <a:tc>
                  <a:txBody>
                    <a:bodyPr/>
                    <a:lstStyle/>
                    <a:p>
                      <a:r>
                        <a:rPr lang="en-US" sz="1400" smtClean="0"/>
                        <a:t>T1</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r>
              <a:tr h="274788">
                <a:tc>
                  <a:txBody>
                    <a:bodyPr/>
                    <a:lstStyle/>
                    <a:p>
                      <a:r>
                        <a:rPr lang="en-US" sz="1400" smtClean="0"/>
                        <a:t>T2</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r>
              <a:tr h="276354">
                <a:tc>
                  <a:txBody>
                    <a:bodyPr/>
                    <a:lstStyle/>
                    <a:p>
                      <a:r>
                        <a:rPr lang="en-US" sz="1400" smtClean="0"/>
                        <a:t>T3</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r>
              <a:tr h="277920">
                <a:tc>
                  <a:txBody>
                    <a:bodyPr/>
                    <a:lstStyle/>
                    <a:p>
                      <a:r>
                        <a:rPr lang="en-US" sz="1400" smtClean="0"/>
                        <a:t>T4</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4</a:t>
                      </a:r>
                      <a:endParaRPr lang="en-US" sz="1400" dirty="0"/>
                    </a:p>
                  </a:txBody>
                  <a:tcPr/>
                </a:tc>
                <a:tc>
                  <a:txBody>
                    <a:bodyPr/>
                    <a:lstStyle/>
                    <a:p>
                      <a:r>
                        <a:rPr lang="en-US" sz="1400" smtClean="0"/>
                        <a:t>4</a:t>
                      </a:r>
                      <a:endParaRPr lang="en-US" sz="1400" dirty="0"/>
                    </a:p>
                  </a:txBody>
                  <a:tcPr/>
                </a:tc>
              </a:tr>
              <a:tr h="241386">
                <a:tc>
                  <a:txBody>
                    <a:bodyPr/>
                    <a:lstStyle/>
                    <a:p>
                      <a:r>
                        <a:rPr lang="en-US" sz="1400" smtClean="0"/>
                        <a:t>T5</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1</a:t>
                      </a:r>
                      <a:endParaRPr lang="en-US" sz="1400" dirty="0"/>
                    </a:p>
                  </a:txBody>
                  <a:tcPr/>
                </a:tc>
                <a:tc>
                  <a:txBody>
                    <a:bodyPr/>
                    <a:lstStyle/>
                    <a:p>
                      <a:r>
                        <a:rPr lang="en-US" sz="1400" smtClean="0"/>
                        <a:t>1</a:t>
                      </a:r>
                      <a:endParaRPr lang="en-US" sz="1400" dirty="0"/>
                    </a:p>
                  </a:txBody>
                  <a:tcPr/>
                </a:tc>
              </a:tr>
              <a:tr h="262002">
                <a:tc>
                  <a:txBody>
                    <a:bodyPr/>
                    <a:lstStyle/>
                    <a:p>
                      <a:r>
                        <a:rPr lang="en-US" sz="1400" smtClean="0"/>
                        <a:t>T6</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1</a:t>
                      </a:r>
                      <a:endParaRPr lang="en-US" sz="1400" dirty="0"/>
                    </a:p>
                  </a:txBody>
                  <a:tcPr/>
                </a:tc>
                <a:tc>
                  <a:txBody>
                    <a:bodyPr/>
                    <a:lstStyle/>
                    <a:p>
                      <a:r>
                        <a:rPr lang="en-US" sz="1400" smtClean="0"/>
                        <a:t>1</a:t>
                      </a:r>
                      <a:endParaRPr lang="en-US" sz="1400" dirty="0"/>
                    </a:p>
                  </a:txBody>
                  <a:tcPr/>
                </a:tc>
              </a:tr>
              <a:tr h="273093">
                <a:tc>
                  <a:txBody>
                    <a:bodyPr/>
                    <a:lstStyle/>
                    <a:p>
                      <a:r>
                        <a:rPr lang="en-US" sz="1400" smtClean="0"/>
                        <a:t>T7</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1</a:t>
                      </a:r>
                      <a:endParaRPr lang="en-US" sz="1400" dirty="0"/>
                    </a:p>
                  </a:txBody>
                  <a:tcPr/>
                </a:tc>
                <a:tc>
                  <a:txBody>
                    <a:bodyPr/>
                    <a:lstStyle/>
                    <a:p>
                      <a:r>
                        <a:rPr lang="en-US" sz="1400" smtClean="0"/>
                        <a:t>1</a:t>
                      </a:r>
                      <a:endParaRPr lang="en-US" sz="1400" dirty="0"/>
                    </a:p>
                  </a:txBody>
                  <a:tcPr/>
                </a:tc>
              </a:tr>
              <a:tr h="293709">
                <a:tc>
                  <a:txBody>
                    <a:bodyPr/>
                    <a:lstStyle/>
                    <a:p>
                      <a:r>
                        <a:rPr lang="en-US" sz="1400" smtClean="0"/>
                        <a:t>T8</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1</a:t>
                      </a:r>
                      <a:endParaRPr lang="en-US" sz="1400" dirty="0"/>
                    </a:p>
                  </a:txBody>
                  <a:tcPr/>
                </a:tc>
                <a:tc>
                  <a:txBody>
                    <a:bodyPr/>
                    <a:lstStyle/>
                    <a:p>
                      <a:r>
                        <a:rPr lang="en-US" sz="1400" smtClean="0"/>
                        <a:t>1</a:t>
                      </a:r>
                      <a:endParaRPr lang="en-US" sz="1400" dirty="0"/>
                    </a:p>
                  </a:txBody>
                  <a:tcPr/>
                </a:tc>
              </a:tr>
              <a:tr h="225597">
                <a:tc>
                  <a:txBody>
                    <a:bodyPr/>
                    <a:lstStyle/>
                    <a:p>
                      <a:r>
                        <a:rPr lang="en-US" sz="1400" smtClean="0"/>
                        <a:t>T9</a:t>
                      </a:r>
                      <a:endParaRPr lang="en-US" sz="1400" dirty="0"/>
                    </a:p>
                  </a:txBody>
                  <a:tcPr/>
                </a:tc>
                <a:tc>
                  <a:txBody>
                    <a:bodyPr/>
                    <a:lstStyle/>
                    <a:p>
                      <a:r>
                        <a:rPr lang="en-US" sz="1400" smtClean="0"/>
                        <a:t>8</a:t>
                      </a:r>
                      <a:endParaRPr lang="en-US" sz="1400" dirty="0"/>
                    </a:p>
                  </a:txBody>
                  <a:tcPr/>
                </a:tc>
                <a:tc>
                  <a:txBody>
                    <a:bodyPr/>
                    <a:lstStyle/>
                    <a:p>
                      <a:r>
                        <a:rPr lang="en-US" sz="1400" smtClean="0"/>
                        <a:t>8</a:t>
                      </a:r>
                      <a:endParaRPr lang="en-US" sz="1400" dirty="0"/>
                    </a:p>
                  </a:txBody>
                  <a:tcPr/>
                </a:tc>
                <a:tc>
                  <a:txBody>
                    <a:bodyPr/>
                    <a:lstStyle/>
                    <a:p>
                      <a:r>
                        <a:rPr lang="en-US" sz="1400" smtClean="0"/>
                        <a:t>24</a:t>
                      </a:r>
                      <a:endParaRPr lang="en-US" sz="1400" dirty="0"/>
                    </a:p>
                  </a:txBody>
                  <a:tcPr/>
                </a:tc>
                <a:tc>
                  <a:txBody>
                    <a:bodyPr/>
                    <a:lstStyle/>
                    <a:p>
                      <a:r>
                        <a:rPr lang="en-US" sz="1400" smtClean="0"/>
                        <a:t>24</a:t>
                      </a:r>
                      <a:endParaRPr lang="en-US" sz="1400" dirty="0"/>
                    </a:p>
                  </a:txBody>
                  <a:tcPr/>
                </a:tc>
              </a:tr>
            </a:tbl>
          </a:graphicData>
        </a:graphic>
      </p:graphicFrame>
      <p:sp>
        <p:nvSpPr>
          <p:cNvPr id="9" name="Rectangle 8"/>
          <p:cNvSpPr/>
          <p:nvPr/>
        </p:nvSpPr>
        <p:spPr bwMode="gray">
          <a:xfrm>
            <a:off x="3000375" y="2743200"/>
            <a:ext cx="5905500" cy="3676650"/>
          </a:xfrm>
          <a:prstGeom prst="rect">
            <a:avLst/>
          </a:prstGeom>
          <a:noFill/>
          <a:ln w="57150">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44755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335" y="2544915"/>
            <a:ext cx="1877091" cy="72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Metrics based on Workload </a:t>
            </a:r>
            <a:r>
              <a:rPr lang="en-US" dirty="0" smtClean="0"/>
              <a:t>Ratio</a:t>
            </a:r>
            <a:r>
              <a:rPr lang="en-US" dirty="0"/>
              <a:t/>
            </a:r>
            <a:br>
              <a:rPr lang="en-US" dirty="0"/>
            </a:br>
            <a:r>
              <a:rPr lang="en-US" dirty="0"/>
              <a:t>Relation of Significant </a:t>
            </a:r>
            <a:r>
              <a:rPr lang="en-US" dirty="0" smtClean="0"/>
              <a:t>Points</a:t>
            </a:r>
            <a:r>
              <a:rPr lang="en-US" dirty="0"/>
              <a:t>: </a:t>
            </a:r>
            <a:r>
              <a:rPr lang="en-US" dirty="0" err="1"/>
              <a:t>I</a:t>
            </a:r>
            <a:r>
              <a:rPr lang="en-US" baseline="-25000" dirty="0" err="1" smtClean="0"/>
              <a:t>base</a:t>
            </a:r>
            <a:endParaRPr lang="en-US" baseline="-25000"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7518" y="1883508"/>
            <a:ext cx="3696261" cy="233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345978" y="2067339"/>
            <a:ext cx="1" cy="1856154"/>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38" name="Straight Connector 37"/>
          <p:cNvCxnSpPr/>
          <p:nvPr/>
        </p:nvCxnSpPr>
        <p:spPr>
          <a:xfrm flipH="1" flipV="1">
            <a:off x="422029" y="2686841"/>
            <a:ext cx="2" cy="1240390"/>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7" name="Rectangle 16"/>
          <p:cNvSpPr/>
          <p:nvPr/>
        </p:nvSpPr>
        <p:spPr bwMode="gray">
          <a:xfrm>
            <a:off x="6401885" y="2492509"/>
            <a:ext cx="967541" cy="373034"/>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9" name="Rectangle 38"/>
          <p:cNvSpPr/>
          <p:nvPr/>
        </p:nvSpPr>
        <p:spPr bwMode="gray">
          <a:xfrm>
            <a:off x="6401884" y="2928969"/>
            <a:ext cx="967541" cy="345078"/>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p:nvSpPr>
        <p:spPr>
          <a:xfrm>
            <a:off x="922179" y="4843849"/>
            <a:ext cx="7221696" cy="1573942"/>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Perfectly </a:t>
            </a:r>
            <a:r>
              <a:rPr lang="en-US" b="1" kern="0" dirty="0">
                <a:solidFill>
                  <a:schemeClr val="tx1"/>
                </a:solidFill>
                <a:ea typeface="Arial Unicode MS" pitchFamily="34" charset="-128"/>
                <a:cs typeface="Arial Unicode MS" pitchFamily="34" charset="-128"/>
              </a:rPr>
              <a:t>I</a:t>
            </a:r>
            <a:r>
              <a:rPr lang="en-US" b="1" kern="0" dirty="0" smtClean="0">
                <a:solidFill>
                  <a:schemeClr val="tx1"/>
                </a:solidFill>
                <a:ea typeface="Arial Unicode MS" pitchFamily="34" charset="-128"/>
                <a:cs typeface="Arial Unicode MS" pitchFamily="34" charset="-128"/>
              </a:rPr>
              <a:t>solation </a:t>
            </a:r>
            <a:r>
              <a:rPr lang="en-US" b="1" kern="0" dirty="0">
                <a:solidFill>
                  <a:schemeClr val="tx1"/>
                </a:solidFill>
                <a:ea typeface="Arial Unicode MS" pitchFamily="34" charset="-128"/>
                <a:cs typeface="Arial Unicode MS" pitchFamily="34" charset="-128"/>
              </a:rPr>
              <a:t>= </a:t>
            </a:r>
            <a:r>
              <a:rPr lang="en-US" b="1" kern="0" dirty="0" smtClean="0">
                <a:solidFill>
                  <a:schemeClr val="tx1"/>
                </a:solidFill>
                <a:ea typeface="Arial Unicode MS" pitchFamily="34" charset="-128"/>
                <a:cs typeface="Arial Unicode MS" pitchFamily="34" charset="-128"/>
              </a:rPr>
              <a:t>1</a:t>
            </a:r>
            <a:endParaRPr lang="en-US" b="1" kern="0" dirty="0">
              <a:solidFill>
                <a:schemeClr val="tx1"/>
              </a:solidFill>
              <a:ea typeface="Arial Unicode MS" pitchFamily="34" charset="-128"/>
              <a:cs typeface="Arial Unicode MS" pitchFamily="34" charset="-128"/>
            </a:endParaRPr>
          </a:p>
          <a:p>
            <a:pPr>
              <a:spcBef>
                <a:spcPct val="50000"/>
              </a:spcBef>
              <a:buClr>
                <a:srgbClr val="F0AB00"/>
              </a:buClr>
              <a:buSzPct val="80000"/>
              <a:defRPr/>
            </a:pPr>
            <a:r>
              <a:rPr lang="en-US" b="1" kern="0" dirty="0">
                <a:solidFill>
                  <a:schemeClr val="tx1"/>
                </a:solidFill>
                <a:ea typeface="Arial Unicode MS" pitchFamily="34" charset="-128"/>
                <a:cs typeface="Arial Unicode MS" pitchFamily="34" charset="-128"/>
              </a:rPr>
              <a:t>Non-Isolated = 0</a:t>
            </a:r>
          </a:p>
          <a:p>
            <a:pPr>
              <a:spcBef>
                <a:spcPct val="50000"/>
              </a:spcBef>
              <a:buClr>
                <a:srgbClr val="F0AB00"/>
              </a:buClr>
              <a:buSzPct val="80000"/>
              <a:defRPr/>
            </a:pPr>
            <a:r>
              <a:rPr lang="en-US" b="1" kern="0" dirty="0">
                <a:solidFill>
                  <a:schemeClr val="tx1"/>
                </a:solidFill>
                <a:ea typeface="Arial Unicode MS" pitchFamily="34" charset="-128"/>
                <a:cs typeface="Arial Unicode MS" pitchFamily="34" charset="-128"/>
              </a:rPr>
              <a:t>Describes the decrease of abiding workload </a:t>
            </a:r>
            <a:r>
              <a:rPr lang="en-US" b="1" u="sng" kern="0" dirty="0">
                <a:solidFill>
                  <a:schemeClr val="tx1"/>
                </a:solidFill>
                <a:ea typeface="Arial Unicode MS" pitchFamily="34" charset="-128"/>
                <a:cs typeface="Arial Unicode MS" pitchFamily="34" charset="-128"/>
              </a:rPr>
              <a:t>at the point </a:t>
            </a:r>
            <a:r>
              <a:rPr lang="en-US" b="1" kern="0" dirty="0">
                <a:solidFill>
                  <a:schemeClr val="tx1"/>
                </a:solidFill>
                <a:ea typeface="Arial Unicode MS" pitchFamily="34" charset="-128"/>
                <a:cs typeface="Arial Unicode MS" pitchFamily="34" charset="-128"/>
              </a:rPr>
              <a:t>at which a non-isolated systems abiding load is 0</a:t>
            </a:r>
            <a:r>
              <a:rPr lang="en-US" b="1" kern="0" dirty="0" smtClean="0">
                <a:solidFill>
                  <a:schemeClr val="tx1"/>
                </a:solidFill>
                <a:ea typeface="Arial Unicode MS" pitchFamily="34" charset="-128"/>
                <a:cs typeface="Arial Unicode MS" pitchFamily="34" charset="-128"/>
              </a:rPr>
              <a:t>.</a:t>
            </a:r>
            <a:endParaRPr lang="en-US" b="1" kern="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601141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Performance in Cloud matters</a:t>
            </a:r>
            <a:endParaRPr lang="en-US" dirty="0"/>
          </a:p>
        </p:txBody>
      </p:sp>
      <p:pic>
        <p:nvPicPr>
          <p:cNvPr id="102402" name="Picture 2"/>
          <p:cNvPicPr>
            <a:picLocks noChangeAspect="1" noChangeArrowheads="1"/>
          </p:cNvPicPr>
          <p:nvPr/>
        </p:nvPicPr>
        <p:blipFill>
          <a:blip r:embed="rId3" cstate="print"/>
          <a:srcRect/>
          <a:stretch>
            <a:fillRect/>
          </a:stretch>
        </p:blipFill>
        <p:spPr bwMode="auto">
          <a:xfrm>
            <a:off x="1104900" y="1597625"/>
            <a:ext cx="6457950" cy="4148525"/>
          </a:xfrm>
          <a:prstGeom prst="rect">
            <a:avLst/>
          </a:prstGeom>
          <a:noFill/>
          <a:ln w="9525">
            <a:noFill/>
            <a:miter lim="800000"/>
            <a:headEnd/>
            <a:tailEnd/>
          </a:ln>
        </p:spPr>
      </p:pic>
      <p:sp>
        <p:nvSpPr>
          <p:cNvPr id="5" name="Textfeld 4"/>
          <p:cNvSpPr txBox="1"/>
          <p:nvPr/>
        </p:nvSpPr>
        <p:spPr>
          <a:xfrm>
            <a:off x="628650" y="6153150"/>
            <a:ext cx="162865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[Bitcurrent2011]</a:t>
            </a:r>
            <a:endParaRPr lang="en-US" sz="1800" kern="0" dirty="0" smtClean="0">
              <a:ea typeface="Arial Unicode MS" pitchFamily="34" charset="-128"/>
              <a:cs typeface="Arial Unicode MS" pitchFamily="34" charset="-128"/>
            </a:endParaRPr>
          </a:p>
        </p:txBody>
      </p:sp>
      <p:cxnSp>
        <p:nvCxnSpPr>
          <p:cNvPr id="13" name="Gerade Verbindung 12"/>
          <p:cNvCxnSpPr/>
          <p:nvPr/>
        </p:nvCxnSpPr>
        <p:spPr>
          <a:xfrm flipV="1">
            <a:off x="3676650" y="4581528"/>
            <a:ext cx="957262" cy="92392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0" name="Gerade Verbindung 12"/>
          <p:cNvCxnSpPr/>
          <p:nvPr/>
        </p:nvCxnSpPr>
        <p:spPr>
          <a:xfrm flipV="1">
            <a:off x="1442975" y="4581529"/>
            <a:ext cx="1114363" cy="1066796"/>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5390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err="1" smtClean="0"/>
              <a:t>QoS</a:t>
            </a:r>
            <a:r>
              <a:rPr lang="en-US" dirty="0" smtClean="0"/>
              <a:t> </a:t>
            </a:r>
            <a:r>
              <a:rPr lang="en-US" dirty="0"/>
              <a:t>Impact </a:t>
            </a:r>
            <a:r>
              <a:rPr lang="en-US" dirty="0" smtClean="0"/>
              <a:t>Based Metrics</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85" y="1876426"/>
            <a:ext cx="4169060" cy="212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Callout 2 6"/>
          <p:cNvSpPr/>
          <p:nvPr/>
        </p:nvSpPr>
        <p:spPr bwMode="gray">
          <a:xfrm>
            <a:off x="4067175" y="4286250"/>
            <a:ext cx="3467100" cy="1504950"/>
          </a:xfrm>
          <a:prstGeom prst="borderCallout2">
            <a:avLst>
              <a:gd name="adj1" fmla="val 18750"/>
              <a:gd name="adj2" fmla="val -8333"/>
              <a:gd name="adj3" fmla="val 18750"/>
              <a:gd name="adj4" fmla="val -16667"/>
              <a:gd name="adj5" fmla="val -19120"/>
              <a:gd name="adj6" fmla="val -31771"/>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smtClean="0">
                <a:ln>
                  <a:noFill/>
                </a:ln>
                <a:effectLst/>
                <a:uLnTx/>
                <a:uFillTx/>
                <a:ea typeface="Arial Unicode MS" pitchFamily="34" charset="-128"/>
                <a:cs typeface="Arial Unicode MS" pitchFamily="34" charset="-128"/>
              </a:rPr>
              <a:t>Negative results as the QoS increased when</a:t>
            </a:r>
            <a:r>
              <a:rPr kumimoji="0" lang="en-US" b="0" i="0" u="none" strike="noStrike" kern="0" cap="none" spc="0" normalizeH="0" noProof="0" smtClean="0">
                <a:ln>
                  <a:noFill/>
                </a:ln>
                <a:effectLst/>
                <a:uLnTx/>
                <a:uFillTx/>
                <a:ea typeface="Arial Unicode MS" pitchFamily="34" charset="-128"/>
                <a:cs typeface="Arial Unicode MS" pitchFamily="34" charset="-128"/>
              </a:rPr>
              <a:t> the disruptive tenant increase load. </a:t>
            </a:r>
            <a:r>
              <a:rPr lang="en-US" kern="0" smtClean="0">
                <a:ea typeface="Arial Unicode MS" pitchFamily="34" charset="-128"/>
                <a:cs typeface="Arial Unicode MS" pitchFamily="34" charset="-128"/>
              </a:rPr>
              <a:t>This happes if disruptive tenant gets completely blocked for a while.</a:t>
            </a:r>
            <a:endParaRPr kumimoji="0" lang="en-US" b="0" i="0" u="none" strike="noStrike" kern="0" cap="none" spc="0" normalizeH="0" baseline="-25000" noProof="0" dirty="0" smtClean="0">
              <a:ln>
                <a:noFill/>
              </a:ln>
              <a:effectLst/>
              <a:uLnTx/>
              <a:uFillTx/>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4275" y="379292"/>
            <a:ext cx="1327339" cy="76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5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Architectures for Performance Isolation</a:t>
            </a:r>
            <a:endParaRPr lang="en-US" dirty="0"/>
          </a:p>
        </p:txBody>
      </p:sp>
      <p:sp>
        <p:nvSpPr>
          <p:cNvPr id="5" name="Rectangle 4"/>
          <p:cNvSpPr/>
          <p:nvPr/>
        </p:nvSpPr>
        <p:spPr>
          <a:xfrm>
            <a:off x="2128898" y="1303500"/>
            <a:ext cx="4851901" cy="3671100"/>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mtClean="0"/>
              <a:t>Application Tier</a:t>
            </a:r>
            <a:endParaRPr lang="en-US" dirty="0"/>
          </a:p>
        </p:txBody>
      </p:sp>
      <p:sp>
        <p:nvSpPr>
          <p:cNvPr id="6" name="Rectangle 5"/>
          <p:cNvSpPr/>
          <p:nvPr/>
        </p:nvSpPr>
        <p:spPr>
          <a:xfrm>
            <a:off x="5551600" y="2536200"/>
            <a:ext cx="13644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Application Threads</a:t>
            </a:r>
            <a:endParaRPr lang="en-US" dirty="0"/>
          </a:p>
        </p:txBody>
      </p:sp>
      <p:sp>
        <p:nvSpPr>
          <p:cNvPr id="7" name="Rectangle 6"/>
          <p:cNvSpPr/>
          <p:nvPr/>
        </p:nvSpPr>
        <p:spPr>
          <a:xfrm>
            <a:off x="5456800" y="2427000"/>
            <a:ext cx="13902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Application Threads</a:t>
            </a:r>
            <a:endParaRPr lang="en-US" dirty="0"/>
          </a:p>
        </p:txBody>
      </p:sp>
      <p:sp>
        <p:nvSpPr>
          <p:cNvPr id="8" name="Rectangle 7"/>
          <p:cNvSpPr/>
          <p:nvPr/>
        </p:nvSpPr>
        <p:spPr>
          <a:xfrm>
            <a:off x="12700" y="1303500"/>
            <a:ext cx="1562100" cy="3671100"/>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mtClean="0"/>
              <a:t>Client Tier</a:t>
            </a:r>
            <a:endParaRPr lang="en-US" dirty="0"/>
          </a:p>
        </p:txBody>
      </p:sp>
      <p:sp>
        <p:nvSpPr>
          <p:cNvPr id="9" name="Rectangle 8"/>
          <p:cNvSpPr/>
          <p:nvPr/>
        </p:nvSpPr>
        <p:spPr>
          <a:xfrm>
            <a:off x="7518400" y="1303500"/>
            <a:ext cx="1600200" cy="3671100"/>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mtClean="0"/>
              <a:t>Database Tier</a:t>
            </a:r>
            <a:endParaRPr lang="en-US" dirty="0"/>
          </a:p>
        </p:txBody>
      </p:sp>
      <p:sp>
        <p:nvSpPr>
          <p:cNvPr id="10" name="Rectangle 9"/>
          <p:cNvSpPr/>
          <p:nvPr/>
        </p:nvSpPr>
        <p:spPr>
          <a:xfrm>
            <a:off x="91000" y="1695900"/>
            <a:ext cx="1295400" cy="685800"/>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mtClean="0"/>
              <a:t>Web Browser</a:t>
            </a:r>
            <a:endParaRPr lang="en-US" dirty="0"/>
          </a:p>
        </p:txBody>
      </p:sp>
      <p:sp>
        <p:nvSpPr>
          <p:cNvPr id="11" name="Rectangle 10"/>
          <p:cNvSpPr/>
          <p:nvPr/>
        </p:nvSpPr>
        <p:spPr>
          <a:xfrm>
            <a:off x="91000" y="3067500"/>
            <a:ext cx="12954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Rich Client</a:t>
            </a:r>
            <a:endParaRPr lang="en-US" dirty="0"/>
          </a:p>
        </p:txBody>
      </p:sp>
      <p:sp>
        <p:nvSpPr>
          <p:cNvPr id="12" name="Rectangle 11"/>
          <p:cNvSpPr/>
          <p:nvPr/>
        </p:nvSpPr>
        <p:spPr>
          <a:xfrm>
            <a:off x="2336800" y="2321700"/>
            <a:ext cx="12954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Cache</a:t>
            </a:r>
          </a:p>
          <a:p>
            <a:pPr algn="ctr"/>
            <a:r>
              <a:rPr lang="en-US" smtClean="0"/>
              <a:t>(optional)</a:t>
            </a:r>
            <a:endParaRPr lang="en-US" dirty="0"/>
          </a:p>
        </p:txBody>
      </p:sp>
      <p:sp>
        <p:nvSpPr>
          <p:cNvPr id="13" name="Rectangle 12"/>
          <p:cNvSpPr/>
          <p:nvPr/>
        </p:nvSpPr>
        <p:spPr>
          <a:xfrm>
            <a:off x="3856600" y="2321700"/>
            <a:ext cx="12954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Load Balancer</a:t>
            </a:r>
            <a:endParaRPr lang="en-US" dirty="0"/>
          </a:p>
        </p:txBody>
      </p:sp>
      <p:sp>
        <p:nvSpPr>
          <p:cNvPr id="14" name="Rectangle 13"/>
          <p:cNvSpPr/>
          <p:nvPr/>
        </p:nvSpPr>
        <p:spPr>
          <a:xfrm>
            <a:off x="5364100" y="2321700"/>
            <a:ext cx="13881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Application Threads</a:t>
            </a:r>
            <a:endParaRPr lang="en-US" dirty="0"/>
          </a:p>
        </p:txBody>
      </p:sp>
      <p:cxnSp>
        <p:nvCxnSpPr>
          <p:cNvPr id="15" name="Straight Arrow Connector 14"/>
          <p:cNvCxnSpPr>
            <a:stCxn id="13" idx="3"/>
          </p:cNvCxnSpPr>
          <p:nvPr/>
        </p:nvCxnSpPr>
        <p:spPr>
          <a:xfrm flipV="1">
            <a:off x="5152000" y="2465100"/>
            <a:ext cx="212100" cy="199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a:endCxn id="14" idx="1"/>
          </p:cNvCxnSpPr>
          <p:nvPr/>
        </p:nvCxnSpPr>
        <p:spPr>
          <a:xfrm>
            <a:off x="5152000" y="2664600"/>
            <a:ext cx="2121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p:cNvCxnSpPr>
          <p:nvPr/>
        </p:nvCxnSpPr>
        <p:spPr>
          <a:xfrm>
            <a:off x="5152000" y="2664600"/>
            <a:ext cx="212100" cy="210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3"/>
            <a:endCxn id="13" idx="1"/>
          </p:cNvCxnSpPr>
          <p:nvPr/>
        </p:nvCxnSpPr>
        <p:spPr>
          <a:xfrm>
            <a:off x="3632200" y="2664600"/>
            <a:ext cx="22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a:off x="1386400" y="1924500"/>
            <a:ext cx="4343400" cy="397200"/>
          </a:xfrm>
          <a:prstGeom prst="bentConnector3">
            <a:avLst>
              <a:gd name="adj1" fmla="val 104"/>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11" idx="3"/>
          </p:cNvCxnSpPr>
          <p:nvPr/>
        </p:nvCxnSpPr>
        <p:spPr>
          <a:xfrm rot="10800000" flipV="1">
            <a:off x="1386400" y="3222000"/>
            <a:ext cx="4343400" cy="188400"/>
          </a:xfrm>
          <a:prstGeom prst="bentConnector3">
            <a:avLst>
              <a:gd name="adj1" fmla="val 104"/>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64100" y="3941700"/>
            <a:ext cx="1295400" cy="68580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mtClean="0"/>
              <a:t>Meta-Data Manager</a:t>
            </a:r>
            <a:endParaRPr lang="en-US" dirty="0"/>
          </a:p>
        </p:txBody>
      </p:sp>
      <p:sp>
        <p:nvSpPr>
          <p:cNvPr id="22" name="Can 21"/>
          <p:cNvSpPr/>
          <p:nvPr/>
        </p:nvSpPr>
        <p:spPr>
          <a:xfrm>
            <a:off x="7747000" y="2153100"/>
            <a:ext cx="1197600" cy="1066800"/>
          </a:xfrm>
          <a:prstGeom prst="can">
            <a:avLst>
              <a:gd name="adj" fmla="val 1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Data    </a:t>
            </a:r>
          </a:p>
          <a:p>
            <a:pPr algn="ctr"/>
            <a:r>
              <a:rPr lang="en-US" sz="1200" smtClean="0"/>
              <a:t>(Shared Table)</a:t>
            </a:r>
            <a:endParaRPr lang="en-US" sz="1200" dirty="0"/>
          </a:p>
        </p:txBody>
      </p:sp>
      <p:sp>
        <p:nvSpPr>
          <p:cNvPr id="23" name="Can 22"/>
          <p:cNvSpPr/>
          <p:nvPr/>
        </p:nvSpPr>
        <p:spPr>
          <a:xfrm>
            <a:off x="7747000" y="3753300"/>
            <a:ext cx="1197600" cy="1066800"/>
          </a:xfrm>
          <a:prstGeom prst="can">
            <a:avLst>
              <a:gd name="adj" fmla="val 1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Meta-Data</a:t>
            </a:r>
            <a:endParaRPr lang="en-US" dirty="0"/>
          </a:p>
        </p:txBody>
      </p:sp>
      <p:cxnSp>
        <p:nvCxnSpPr>
          <p:cNvPr id="24" name="Straight Arrow Connector 23"/>
          <p:cNvCxnSpPr>
            <a:stCxn id="23" idx="1"/>
            <a:endCxn id="22" idx="3"/>
          </p:cNvCxnSpPr>
          <p:nvPr/>
        </p:nvCxnSpPr>
        <p:spPr>
          <a:xfrm flipV="1">
            <a:off x="8345800" y="3219900"/>
            <a:ext cx="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2" idx="2"/>
          </p:cNvCxnSpPr>
          <p:nvPr/>
        </p:nvCxnSpPr>
        <p:spPr>
          <a:xfrm>
            <a:off x="6847000" y="2686500"/>
            <a:ext cx="9000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3"/>
            <a:endCxn id="23" idx="2"/>
          </p:cNvCxnSpPr>
          <p:nvPr/>
        </p:nvCxnSpPr>
        <p:spPr>
          <a:xfrm>
            <a:off x="6659500" y="4284600"/>
            <a:ext cx="1087500" cy="21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0"/>
          </p:cNvCxnSpPr>
          <p:nvPr/>
        </p:nvCxnSpPr>
        <p:spPr>
          <a:xfrm flipV="1">
            <a:off x="6011800" y="3222000"/>
            <a:ext cx="0" cy="719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86400" y="2180249"/>
            <a:ext cx="950400" cy="3559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86400" y="2769900"/>
            <a:ext cx="950400" cy="452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15026" y="2457285"/>
            <a:ext cx="803774" cy="461665"/>
          </a:xfrm>
          <a:prstGeom prst="rect">
            <a:avLst/>
          </a:prstGeom>
          <a:noFill/>
        </p:spPr>
        <p:txBody>
          <a:bodyPr wrap="square" rtlCol="0">
            <a:spAutoFit/>
          </a:bodyPr>
          <a:lstStyle/>
          <a:p>
            <a:r>
              <a:rPr lang="en-US" sz="1200" smtClean="0"/>
              <a:t>REST / SOAP</a:t>
            </a:r>
            <a:endParaRPr lang="en-US" sz="1200" dirty="0"/>
          </a:p>
        </p:txBody>
      </p:sp>
      <p:sp>
        <p:nvSpPr>
          <p:cNvPr id="31" name="TextBox 30"/>
          <p:cNvSpPr txBox="1"/>
          <p:nvPr/>
        </p:nvSpPr>
        <p:spPr>
          <a:xfrm>
            <a:off x="2669350" y="3352801"/>
            <a:ext cx="1187250" cy="276999"/>
          </a:xfrm>
          <a:prstGeom prst="rect">
            <a:avLst/>
          </a:prstGeom>
          <a:noFill/>
        </p:spPr>
        <p:txBody>
          <a:bodyPr wrap="square" rtlCol="0">
            <a:spAutoFit/>
          </a:bodyPr>
          <a:lstStyle/>
          <a:p>
            <a:r>
              <a:rPr lang="en-US" sz="1200" smtClean="0"/>
              <a:t>REST / SOAP</a:t>
            </a:r>
            <a:endParaRPr lang="en-US" sz="1200" dirty="0"/>
          </a:p>
        </p:txBody>
      </p:sp>
      <p:sp>
        <p:nvSpPr>
          <p:cNvPr id="32" name="TextBox 31"/>
          <p:cNvSpPr txBox="1"/>
          <p:nvPr/>
        </p:nvSpPr>
        <p:spPr>
          <a:xfrm>
            <a:off x="2670400" y="1695900"/>
            <a:ext cx="1187250" cy="276999"/>
          </a:xfrm>
          <a:prstGeom prst="rect">
            <a:avLst/>
          </a:prstGeom>
          <a:noFill/>
        </p:spPr>
        <p:txBody>
          <a:bodyPr wrap="square" rtlCol="0">
            <a:spAutoFit/>
          </a:bodyPr>
          <a:lstStyle/>
          <a:p>
            <a:r>
              <a:rPr lang="en-US" sz="1200" smtClean="0"/>
              <a:t>REST / SOAP</a:t>
            </a:r>
            <a:endParaRPr lang="en-US" sz="1200" dirty="0"/>
          </a:p>
        </p:txBody>
      </p:sp>
      <p:sp>
        <p:nvSpPr>
          <p:cNvPr id="33" name="TextBox 32"/>
          <p:cNvSpPr txBox="1"/>
          <p:nvPr/>
        </p:nvSpPr>
        <p:spPr>
          <a:xfrm>
            <a:off x="6923200" y="2657700"/>
            <a:ext cx="761100" cy="461665"/>
          </a:xfrm>
          <a:prstGeom prst="rect">
            <a:avLst/>
          </a:prstGeom>
          <a:noFill/>
        </p:spPr>
        <p:txBody>
          <a:bodyPr wrap="square" rtlCol="0">
            <a:spAutoFit/>
          </a:bodyPr>
          <a:lstStyle/>
          <a:p>
            <a:r>
              <a:rPr lang="en-US" sz="1200" smtClean="0"/>
              <a:t>Data transfer</a:t>
            </a:r>
            <a:endParaRPr lang="en-US" sz="1200" dirty="0"/>
          </a:p>
        </p:txBody>
      </p:sp>
      <p:sp>
        <p:nvSpPr>
          <p:cNvPr id="34" name="TextBox 33"/>
          <p:cNvSpPr txBox="1"/>
          <p:nvPr/>
        </p:nvSpPr>
        <p:spPr>
          <a:xfrm>
            <a:off x="6916000" y="4253435"/>
            <a:ext cx="761100" cy="461665"/>
          </a:xfrm>
          <a:prstGeom prst="rect">
            <a:avLst/>
          </a:prstGeom>
          <a:noFill/>
        </p:spPr>
        <p:txBody>
          <a:bodyPr wrap="square" rtlCol="0">
            <a:spAutoFit/>
          </a:bodyPr>
          <a:lstStyle/>
          <a:p>
            <a:r>
              <a:rPr lang="en-US" sz="1200" smtClean="0"/>
              <a:t>Data transfer</a:t>
            </a:r>
            <a:endParaRPr lang="en-US" sz="1200" dirty="0"/>
          </a:p>
        </p:txBody>
      </p:sp>
      <p:sp>
        <p:nvSpPr>
          <p:cNvPr id="35" name="TextBox 34"/>
          <p:cNvSpPr txBox="1"/>
          <p:nvPr/>
        </p:nvSpPr>
        <p:spPr>
          <a:xfrm>
            <a:off x="5956300" y="3448500"/>
            <a:ext cx="966900" cy="276999"/>
          </a:xfrm>
          <a:prstGeom prst="rect">
            <a:avLst/>
          </a:prstGeom>
          <a:noFill/>
        </p:spPr>
        <p:txBody>
          <a:bodyPr wrap="square" rtlCol="0">
            <a:spAutoFit/>
          </a:bodyPr>
          <a:lstStyle/>
          <a:p>
            <a:r>
              <a:rPr lang="en-US" sz="1200" smtClean="0"/>
              <a:t>customizes</a:t>
            </a:r>
            <a:endParaRPr lang="en-US" sz="1200" dirty="0"/>
          </a:p>
        </p:txBody>
      </p:sp>
      <p:sp>
        <p:nvSpPr>
          <p:cNvPr id="36" name="TextBox 35"/>
          <p:cNvSpPr txBox="1"/>
          <p:nvPr/>
        </p:nvSpPr>
        <p:spPr>
          <a:xfrm>
            <a:off x="8318500" y="3385201"/>
            <a:ext cx="800100" cy="461665"/>
          </a:xfrm>
          <a:prstGeom prst="rect">
            <a:avLst/>
          </a:prstGeom>
          <a:noFill/>
        </p:spPr>
        <p:txBody>
          <a:bodyPr wrap="square" rtlCol="0">
            <a:spAutoFit/>
          </a:bodyPr>
          <a:lstStyle/>
          <a:p>
            <a:r>
              <a:rPr lang="en-US" sz="1200" smtClean="0"/>
              <a:t>Relates to</a:t>
            </a:r>
            <a:endParaRPr lang="en-US" sz="1200" dirty="0"/>
          </a:p>
        </p:txBody>
      </p:sp>
      <p:sp>
        <p:nvSpPr>
          <p:cNvPr id="37" name="Oval 36"/>
          <p:cNvSpPr/>
          <p:nvPr/>
        </p:nvSpPr>
        <p:spPr>
          <a:xfrm>
            <a:off x="1716400" y="2014975"/>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dirty="0"/>
          </a:p>
        </p:txBody>
      </p:sp>
      <p:sp>
        <p:nvSpPr>
          <p:cNvPr id="38" name="Oval 37"/>
          <p:cNvSpPr/>
          <p:nvPr/>
        </p:nvSpPr>
        <p:spPr>
          <a:xfrm>
            <a:off x="2318800" y="2014975"/>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2</a:t>
            </a:r>
            <a:endParaRPr lang="en-US" dirty="0"/>
          </a:p>
        </p:txBody>
      </p:sp>
      <p:sp>
        <p:nvSpPr>
          <p:cNvPr id="39" name="Oval 38"/>
          <p:cNvSpPr/>
          <p:nvPr/>
        </p:nvSpPr>
        <p:spPr>
          <a:xfrm>
            <a:off x="3842800" y="2014975"/>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3</a:t>
            </a:r>
            <a:endParaRPr lang="en-US" dirty="0"/>
          </a:p>
        </p:txBody>
      </p:sp>
      <p:sp>
        <p:nvSpPr>
          <p:cNvPr id="40" name="Oval 39"/>
          <p:cNvSpPr/>
          <p:nvPr/>
        </p:nvSpPr>
        <p:spPr>
          <a:xfrm>
            <a:off x="6103600" y="2019300"/>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4</a:t>
            </a:r>
            <a:endParaRPr lang="en-US" dirty="0"/>
          </a:p>
        </p:txBody>
      </p:sp>
      <p:sp>
        <p:nvSpPr>
          <p:cNvPr id="41" name="Oval 40"/>
          <p:cNvSpPr/>
          <p:nvPr/>
        </p:nvSpPr>
        <p:spPr>
          <a:xfrm>
            <a:off x="6404200" y="2021637"/>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5</a:t>
            </a:r>
            <a:endParaRPr lang="en-US" dirty="0"/>
          </a:p>
        </p:txBody>
      </p:sp>
      <p:sp>
        <p:nvSpPr>
          <p:cNvPr id="42" name="Oval 41"/>
          <p:cNvSpPr/>
          <p:nvPr/>
        </p:nvSpPr>
        <p:spPr>
          <a:xfrm>
            <a:off x="7130050" y="2388775"/>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6</a:t>
            </a:r>
            <a:endParaRPr lang="en-US" dirty="0"/>
          </a:p>
        </p:txBody>
      </p:sp>
      <p:sp>
        <p:nvSpPr>
          <p:cNvPr id="46" name="Oval 45"/>
          <p:cNvSpPr/>
          <p:nvPr/>
        </p:nvSpPr>
        <p:spPr>
          <a:xfrm>
            <a:off x="1870576" y="5070244"/>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dirty="0"/>
          </a:p>
        </p:txBody>
      </p:sp>
      <p:sp>
        <p:nvSpPr>
          <p:cNvPr id="47" name="Oval 46"/>
          <p:cNvSpPr/>
          <p:nvPr/>
        </p:nvSpPr>
        <p:spPr>
          <a:xfrm>
            <a:off x="1861600" y="5444043"/>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2</a:t>
            </a:r>
            <a:endParaRPr lang="en-US" dirty="0"/>
          </a:p>
        </p:txBody>
      </p:sp>
      <p:sp>
        <p:nvSpPr>
          <p:cNvPr id="48" name="Oval 47"/>
          <p:cNvSpPr/>
          <p:nvPr/>
        </p:nvSpPr>
        <p:spPr>
          <a:xfrm>
            <a:off x="1861600" y="5820521"/>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3</a:t>
            </a:r>
            <a:endParaRPr lang="en-US" dirty="0"/>
          </a:p>
        </p:txBody>
      </p:sp>
      <p:sp>
        <p:nvSpPr>
          <p:cNvPr id="49" name="Oval 48"/>
          <p:cNvSpPr/>
          <p:nvPr/>
        </p:nvSpPr>
        <p:spPr>
          <a:xfrm>
            <a:off x="5096849" y="5070243"/>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4</a:t>
            </a:r>
            <a:endParaRPr lang="en-US" dirty="0"/>
          </a:p>
        </p:txBody>
      </p:sp>
      <p:sp>
        <p:nvSpPr>
          <p:cNvPr id="50" name="Oval 49"/>
          <p:cNvSpPr/>
          <p:nvPr/>
        </p:nvSpPr>
        <p:spPr>
          <a:xfrm>
            <a:off x="5096849" y="5444042"/>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5</a:t>
            </a:r>
            <a:endParaRPr lang="en-US" dirty="0"/>
          </a:p>
        </p:txBody>
      </p:sp>
      <p:sp>
        <p:nvSpPr>
          <p:cNvPr id="51" name="Oval 50"/>
          <p:cNvSpPr/>
          <p:nvPr/>
        </p:nvSpPr>
        <p:spPr>
          <a:xfrm>
            <a:off x="5096849" y="5820520"/>
            <a:ext cx="246600" cy="24732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mtClean="0"/>
              <a:t>6</a:t>
            </a:r>
            <a:endParaRPr lang="en-US" dirty="0"/>
          </a:p>
        </p:txBody>
      </p:sp>
      <p:sp>
        <p:nvSpPr>
          <p:cNvPr id="52" name="TextBox 51"/>
          <p:cNvSpPr txBox="1"/>
          <p:nvPr/>
        </p:nvSpPr>
        <p:spPr>
          <a:xfrm>
            <a:off x="2176349" y="5053230"/>
            <a:ext cx="187230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Admission Control</a:t>
            </a:r>
            <a:endParaRPr lang="en-US" sz="1800" kern="0" dirty="0" err="1" smtClean="0">
              <a:ea typeface="Arial Unicode MS" pitchFamily="34" charset="-128"/>
              <a:cs typeface="Arial Unicode MS" pitchFamily="34" charset="-128"/>
            </a:endParaRPr>
          </a:p>
        </p:txBody>
      </p:sp>
      <p:sp>
        <p:nvSpPr>
          <p:cNvPr id="53" name="TextBox 52"/>
          <p:cNvSpPr txBox="1"/>
          <p:nvPr/>
        </p:nvSpPr>
        <p:spPr>
          <a:xfrm>
            <a:off x="2171564" y="5429205"/>
            <a:ext cx="1936428"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Cache Restrictions</a:t>
            </a:r>
            <a:endParaRPr lang="en-US" sz="1800" kern="0" dirty="0" err="1" smtClean="0">
              <a:ea typeface="Arial Unicode MS" pitchFamily="34" charset="-128"/>
              <a:cs typeface="Arial Unicode MS" pitchFamily="34" charset="-128"/>
            </a:endParaRPr>
          </a:p>
        </p:txBody>
      </p:sp>
      <p:sp>
        <p:nvSpPr>
          <p:cNvPr id="54" name="TextBox 53"/>
          <p:cNvSpPr txBox="1"/>
          <p:nvPr/>
        </p:nvSpPr>
        <p:spPr>
          <a:xfrm>
            <a:off x="2167664" y="5816055"/>
            <a:ext cx="192360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Load Management</a:t>
            </a:r>
            <a:endParaRPr lang="en-US" sz="1800" kern="0" dirty="0" err="1" smtClean="0">
              <a:ea typeface="Arial Unicode MS" pitchFamily="34" charset="-128"/>
              <a:cs typeface="Arial Unicode MS" pitchFamily="34" charset="-128"/>
            </a:endParaRPr>
          </a:p>
        </p:txBody>
      </p:sp>
      <p:sp>
        <p:nvSpPr>
          <p:cNvPr id="55" name="TextBox 54"/>
          <p:cNvSpPr txBox="1"/>
          <p:nvPr/>
        </p:nvSpPr>
        <p:spPr>
          <a:xfrm>
            <a:off x="5448014" y="5070243"/>
            <a:ext cx="169277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Thread Priorities</a:t>
            </a:r>
            <a:endParaRPr lang="en-US" sz="1800" kern="0" dirty="0" err="1" smtClean="0">
              <a:ea typeface="Arial Unicode MS" pitchFamily="34" charset="-128"/>
              <a:cs typeface="Arial Unicode MS" pitchFamily="34" charset="-128"/>
            </a:endParaRPr>
          </a:p>
        </p:txBody>
      </p:sp>
      <p:sp>
        <p:nvSpPr>
          <p:cNvPr id="56" name="TextBox 55"/>
          <p:cNvSpPr txBox="1"/>
          <p:nvPr/>
        </p:nvSpPr>
        <p:spPr>
          <a:xfrm>
            <a:off x="5448013" y="5444043"/>
            <a:ext cx="188513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Thread Pool Sizes</a:t>
            </a:r>
            <a:endParaRPr lang="en-US" sz="1800" kern="0" dirty="0" err="1" smtClean="0">
              <a:ea typeface="Arial Unicode MS" pitchFamily="34" charset="-128"/>
              <a:cs typeface="Arial Unicode MS" pitchFamily="34" charset="-128"/>
            </a:endParaRPr>
          </a:p>
        </p:txBody>
      </p:sp>
      <p:sp>
        <p:nvSpPr>
          <p:cNvPr id="57" name="TextBox 56"/>
          <p:cNvSpPr txBox="1"/>
          <p:nvPr/>
        </p:nvSpPr>
        <p:spPr>
          <a:xfrm>
            <a:off x="5448012" y="5820521"/>
            <a:ext cx="211596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Database Admission</a:t>
            </a:r>
            <a:endParaRPr lang="en-US" sz="1800" kern="0" dirty="0" err="1" smtClean="0">
              <a:ea typeface="Arial Unicode MS" pitchFamily="34" charset="-128"/>
              <a:cs typeface="Arial Unicode MS" pitchFamily="34" charset="-128"/>
            </a:endParaRPr>
          </a:p>
        </p:txBody>
      </p:sp>
      <p:sp>
        <p:nvSpPr>
          <p:cNvPr id="58" name="Rectangle 57"/>
          <p:cNvSpPr/>
          <p:nvPr/>
        </p:nvSpPr>
        <p:spPr>
          <a:xfrm>
            <a:off x="238780" y="6290183"/>
            <a:ext cx="2395207" cy="276999"/>
          </a:xfrm>
          <a:prstGeom prst="rect">
            <a:avLst/>
          </a:prstGeom>
        </p:spPr>
        <p:txBody>
          <a:bodyPr wrap="none">
            <a:spAutoFit/>
          </a:bodyPr>
          <a:lstStyle/>
          <a:p>
            <a:r>
              <a:rPr lang="en-US" sz="1200" dirty="0" smtClean="0"/>
              <a:t>Architectural Style based on [6]</a:t>
            </a:r>
            <a:endParaRPr lang="en-US" sz="1200" dirty="0"/>
          </a:p>
        </p:txBody>
      </p:sp>
    </p:spTree>
    <p:extLst>
      <p:ext uri="{BB962C8B-B14F-4D97-AF65-F5344CB8AC3E}">
        <p14:creationId xmlns:p14="http://schemas.microsoft.com/office/powerpoint/2010/main" val="338547017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 Add Delay for Users Exceeding </a:t>
            </a:r>
            <a:r>
              <a:rPr lang="en-US" dirty="0" smtClean="0"/>
              <a:t>Quotas</a:t>
            </a:r>
            <a:endParaRPr lang="en-US" sz="2000" b="0" dirty="0"/>
          </a:p>
        </p:txBody>
      </p:sp>
      <p:sp>
        <p:nvSpPr>
          <p:cNvPr id="5" name="Rectangle 30"/>
          <p:cNvSpPr>
            <a:spLocks noChangeArrowheads="1"/>
          </p:cNvSpPr>
          <p:nvPr/>
        </p:nvSpPr>
        <p:spPr bwMode="auto">
          <a:xfrm>
            <a:off x="883948" y="2528484"/>
            <a:ext cx="2406316" cy="1645921"/>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Request</a:t>
            </a:r>
            <a:endParaRPr lang="en-US" sz="1200" dirty="0"/>
          </a:p>
          <a:p>
            <a:pPr>
              <a:buClrTx/>
              <a:buSzTx/>
              <a:buFontTx/>
              <a:buNone/>
            </a:pPr>
            <a:r>
              <a:rPr lang="en-US" sz="1200" dirty="0"/>
              <a:t>Manager</a:t>
            </a:r>
          </a:p>
          <a:p>
            <a:pPr>
              <a:buClrTx/>
              <a:buSzTx/>
              <a:buFontTx/>
              <a:buNone/>
            </a:pPr>
            <a:endParaRPr lang="en-US" sz="1200" dirty="0"/>
          </a:p>
        </p:txBody>
      </p:sp>
      <p:sp>
        <p:nvSpPr>
          <p:cNvPr id="6" name="Text Placeholder 2"/>
          <p:cNvSpPr>
            <a:spLocks noGrp="1"/>
          </p:cNvSpPr>
          <p:nvPr>
            <p:ph type="body" sz="quarter" idx="4294967295"/>
          </p:nvPr>
        </p:nvSpPr>
        <p:spPr>
          <a:xfrm>
            <a:off x="4641095" y="1728384"/>
            <a:ext cx="4105275" cy="4038601"/>
          </a:xfrm>
          <a:prstGeom prst="rect">
            <a:avLst/>
          </a:prstGeom>
        </p:spPr>
        <p:txBody>
          <a:bodyPr/>
          <a:lstStyle/>
          <a:p>
            <a:pPr marL="285750" lvl="1" indent="-285750">
              <a:buSzPct val="105000"/>
              <a:buFont typeface="Wingdings" pitchFamily="2" charset="2"/>
              <a:buChar char="q"/>
            </a:pPr>
            <a:r>
              <a:rPr lang="en-US" dirty="0" smtClean="0"/>
              <a:t>Quota checker checks if the quota for a tenant is exceeded</a:t>
            </a:r>
          </a:p>
          <a:p>
            <a:pPr marL="285750" lvl="1" indent="-285750">
              <a:buSzPct val="105000"/>
              <a:buFont typeface="Wingdings" pitchFamily="2" charset="2"/>
              <a:buChar char="q"/>
            </a:pPr>
            <a:endParaRPr lang="en-US" dirty="0" smtClean="0"/>
          </a:p>
          <a:p>
            <a:pPr marL="285750" lvl="1" indent="-285750">
              <a:buSzPct val="105000"/>
              <a:buFont typeface="Wingdings" pitchFamily="2" charset="2"/>
              <a:buChar char="q"/>
            </a:pPr>
            <a:r>
              <a:rPr lang="en-US" dirty="0" smtClean="0"/>
              <a:t>Quotas and current usage information are maintained in tenant data</a:t>
            </a:r>
          </a:p>
          <a:p>
            <a:pPr marL="285750" lvl="1" indent="-285750">
              <a:buSzPct val="105000"/>
              <a:buFont typeface="Wingdings" pitchFamily="2" charset="2"/>
              <a:buChar char="q"/>
            </a:pPr>
            <a:endParaRPr lang="en-US" dirty="0" smtClean="0"/>
          </a:p>
          <a:p>
            <a:pPr marL="285750" lvl="1" indent="-285750">
              <a:buSzPct val="105000"/>
              <a:buFont typeface="Wingdings" pitchFamily="2" charset="2"/>
              <a:buChar char="q"/>
            </a:pPr>
            <a:r>
              <a:rPr lang="en-US" dirty="0" smtClean="0"/>
              <a:t>If user is exceeds quota, request delayer adds custom delay</a:t>
            </a:r>
          </a:p>
          <a:p>
            <a:pPr marL="285750" lvl="1" indent="-285750">
              <a:buSzPct val="105000"/>
              <a:buFont typeface="Wingdings" pitchFamily="2" charset="2"/>
              <a:buChar char="q"/>
            </a:pPr>
            <a:endParaRPr lang="en-US" dirty="0" smtClean="0"/>
          </a:p>
          <a:p>
            <a:pPr marL="285750" lvl="1" indent="-285750">
              <a:buSzPct val="105000"/>
              <a:buFont typeface="Wingdings" pitchFamily="2" charset="2"/>
              <a:buChar char="q"/>
            </a:pPr>
            <a:r>
              <a:rPr lang="en-US" dirty="0" smtClean="0"/>
              <a:t>After delay requests are forwarded to Server</a:t>
            </a:r>
            <a:endParaRPr lang="en-US" dirty="0"/>
          </a:p>
        </p:txBody>
      </p:sp>
      <p:sp>
        <p:nvSpPr>
          <p:cNvPr id="7" name="AutoShape 50"/>
          <p:cNvSpPr>
            <a:spLocks noChangeArrowheads="1"/>
          </p:cNvSpPr>
          <p:nvPr/>
        </p:nvSpPr>
        <p:spPr bwMode="auto">
          <a:xfrm>
            <a:off x="1767262" y="2075645"/>
            <a:ext cx="1181099" cy="238124"/>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New Request</a:t>
            </a:r>
            <a:endParaRPr lang="en-US" sz="1200" dirty="0"/>
          </a:p>
        </p:txBody>
      </p:sp>
      <p:sp>
        <p:nvSpPr>
          <p:cNvPr id="8" name="Rectangle 30"/>
          <p:cNvSpPr>
            <a:spLocks noChangeArrowheads="1"/>
          </p:cNvSpPr>
          <p:nvPr/>
        </p:nvSpPr>
        <p:spPr bwMode="auto">
          <a:xfrm>
            <a:off x="883948" y="4456344"/>
            <a:ext cx="2406316" cy="643461"/>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App.</a:t>
            </a:r>
          </a:p>
          <a:p>
            <a:pPr>
              <a:buClrTx/>
              <a:buSzTx/>
              <a:buFontTx/>
              <a:buNone/>
            </a:pPr>
            <a:r>
              <a:rPr lang="en-US" sz="1200" dirty="0" smtClean="0"/>
              <a:t>Server</a:t>
            </a:r>
            <a:endParaRPr lang="en-US" sz="1200" dirty="0"/>
          </a:p>
        </p:txBody>
      </p:sp>
      <p:sp>
        <p:nvSpPr>
          <p:cNvPr id="9" name="Rectangle 33"/>
          <p:cNvSpPr>
            <a:spLocks noChangeArrowheads="1"/>
          </p:cNvSpPr>
          <p:nvPr/>
        </p:nvSpPr>
        <p:spPr bwMode="auto">
          <a:xfrm>
            <a:off x="1624389" y="4739859"/>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Processor</a:t>
            </a:r>
          </a:p>
        </p:txBody>
      </p:sp>
      <p:sp>
        <p:nvSpPr>
          <p:cNvPr id="10" name="AutoShape 86"/>
          <p:cNvSpPr>
            <a:spLocks noChangeArrowheads="1"/>
          </p:cNvSpPr>
          <p:nvPr/>
        </p:nvSpPr>
        <p:spPr bwMode="auto">
          <a:xfrm>
            <a:off x="2293678" y="4222030"/>
            <a:ext cx="144463" cy="144463"/>
          </a:xfrm>
          <a:prstGeom prst="flowChartConnector">
            <a:avLst/>
          </a:prstGeom>
          <a:solidFill>
            <a:schemeClr val="bg1"/>
          </a:solidFill>
          <a:ln w="17780">
            <a:solidFill>
              <a:schemeClr val="tx1"/>
            </a:solidFill>
            <a:round/>
            <a:headEnd/>
            <a:tailEnd/>
          </a:ln>
        </p:spPr>
        <p:txBody>
          <a:bodyPr wrap="none" lIns="90000" tIns="46800" rIns="90000" bIns="46800" anchor="ctr"/>
          <a:lstStyle/>
          <a:p>
            <a:endParaRPr lang="en-US"/>
          </a:p>
        </p:txBody>
      </p:sp>
      <p:cxnSp>
        <p:nvCxnSpPr>
          <p:cNvPr id="11" name="AutoShape 87"/>
          <p:cNvCxnSpPr>
            <a:cxnSpLocks noChangeShapeType="1"/>
            <a:stCxn id="9" idx="0"/>
            <a:endCxn id="10" idx="4"/>
          </p:cNvCxnSpPr>
          <p:nvPr/>
        </p:nvCxnSpPr>
        <p:spPr bwMode="auto">
          <a:xfrm flipH="1" flipV="1">
            <a:off x="2365910" y="4366493"/>
            <a:ext cx="1429" cy="373366"/>
          </a:xfrm>
          <a:prstGeom prst="straightConnector1">
            <a:avLst/>
          </a:prstGeom>
          <a:noFill/>
          <a:ln w="8890">
            <a:solidFill>
              <a:schemeClr val="tx1"/>
            </a:solidFill>
            <a:round/>
            <a:headEnd/>
            <a:tailEnd/>
          </a:ln>
        </p:spPr>
      </p:cxnSp>
      <p:cxnSp>
        <p:nvCxnSpPr>
          <p:cNvPr id="12" name="AutoShape 88"/>
          <p:cNvCxnSpPr>
            <a:cxnSpLocks noChangeShapeType="1"/>
            <a:stCxn id="10" idx="0"/>
            <a:endCxn id="24" idx="2"/>
          </p:cNvCxnSpPr>
          <p:nvPr/>
        </p:nvCxnSpPr>
        <p:spPr bwMode="auto">
          <a:xfrm rot="5400000" flipH="1" flipV="1">
            <a:off x="2230734" y="4085426"/>
            <a:ext cx="271780" cy="1429"/>
          </a:xfrm>
          <a:prstGeom prst="straightConnector1">
            <a:avLst/>
          </a:prstGeom>
          <a:noFill/>
          <a:ln w="8890">
            <a:solidFill>
              <a:schemeClr val="tx1"/>
            </a:solidFill>
            <a:round/>
            <a:headEnd/>
            <a:tailEnd/>
          </a:ln>
        </p:spPr>
      </p:cxnSp>
      <p:grpSp>
        <p:nvGrpSpPr>
          <p:cNvPr id="13" name="Group 89"/>
          <p:cNvGrpSpPr>
            <a:grpSpLocks/>
          </p:cNvGrpSpPr>
          <p:nvPr/>
        </p:nvGrpSpPr>
        <p:grpSpPr bwMode="auto">
          <a:xfrm>
            <a:off x="2473066" y="4185518"/>
            <a:ext cx="85725" cy="177800"/>
            <a:chOff x="1528" y="1363"/>
            <a:chExt cx="54" cy="112"/>
          </a:xfrm>
        </p:grpSpPr>
        <p:sp>
          <p:nvSpPr>
            <p:cNvPr id="14" name="Line 90"/>
            <p:cNvSpPr>
              <a:spLocks noChangeShapeType="1"/>
            </p:cNvSpPr>
            <p:nvPr/>
          </p:nvSpPr>
          <p:spPr bwMode="auto">
            <a:xfrm flipH="1">
              <a:off x="1551" y="1438"/>
              <a:ext cx="0" cy="37"/>
            </a:xfrm>
            <a:prstGeom prst="line">
              <a:avLst/>
            </a:prstGeom>
            <a:noFill/>
            <a:ln w="8890">
              <a:solidFill>
                <a:schemeClr val="tx1"/>
              </a:solidFill>
              <a:round/>
              <a:headEnd/>
              <a:tailEnd type="stealth" w="med" len="med"/>
            </a:ln>
          </p:spPr>
          <p:txBody>
            <a:bodyPr lIns="90000" tIns="46800" rIns="90000" bIns="46800" anchor="ctr"/>
            <a:lstStyle/>
            <a:p>
              <a:endParaRPr lang="en-US"/>
            </a:p>
          </p:txBody>
        </p:sp>
        <p:sp>
          <p:nvSpPr>
            <p:cNvPr id="15" name="Text Box 91"/>
            <p:cNvSpPr txBox="1">
              <a:spLocks noChangeArrowheads="1"/>
            </p:cNvSpPr>
            <p:nvPr/>
          </p:nvSpPr>
          <p:spPr bwMode="auto">
            <a:xfrm>
              <a:off x="1528" y="1363"/>
              <a:ext cx="54" cy="77"/>
            </a:xfrm>
            <a:prstGeom prst="rect">
              <a:avLst/>
            </a:prstGeom>
            <a:noFill/>
            <a:ln w="12700">
              <a:noFill/>
              <a:miter lim="800000"/>
              <a:headEnd/>
              <a:tailEnd/>
            </a:ln>
          </p:spPr>
          <p:txBody>
            <a:bodyPr lIns="0" tIns="0" rIns="0" bIns="0">
              <a:spAutoFit/>
            </a:bodyPr>
            <a:lstStyle/>
            <a:p>
              <a:pPr algn="l">
                <a:buClrTx/>
                <a:buSzTx/>
                <a:buFontTx/>
                <a:buNone/>
              </a:pPr>
              <a:r>
                <a:rPr lang="en-US" sz="800" b="1"/>
                <a:t>R</a:t>
              </a:r>
            </a:p>
          </p:txBody>
        </p:sp>
      </p:grpSp>
      <p:sp>
        <p:nvSpPr>
          <p:cNvPr id="16" name="Rectangle 33"/>
          <p:cNvSpPr>
            <a:spLocks noChangeArrowheads="1"/>
          </p:cNvSpPr>
          <p:nvPr/>
        </p:nvSpPr>
        <p:spPr bwMode="auto">
          <a:xfrm>
            <a:off x="1614864" y="2751689"/>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Quota checker</a:t>
            </a:r>
            <a:endParaRPr lang="en-US" sz="1200" dirty="0"/>
          </a:p>
        </p:txBody>
      </p:sp>
      <p:sp>
        <p:nvSpPr>
          <p:cNvPr id="17" name="AutoShape 50"/>
          <p:cNvSpPr>
            <a:spLocks noChangeArrowheads="1"/>
          </p:cNvSpPr>
          <p:nvPr/>
        </p:nvSpPr>
        <p:spPr bwMode="auto">
          <a:xfrm>
            <a:off x="2205412" y="3258100"/>
            <a:ext cx="752473" cy="238124"/>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Tenants</a:t>
            </a:r>
            <a:endParaRPr lang="en-US" sz="1200" dirty="0"/>
          </a:p>
        </p:txBody>
      </p:sp>
      <p:cxnSp>
        <p:nvCxnSpPr>
          <p:cNvPr id="18" name="AutoShape 116"/>
          <p:cNvCxnSpPr>
            <a:cxnSpLocks noChangeShapeType="1"/>
            <a:stCxn id="16" idx="0"/>
            <a:endCxn id="7" idx="2"/>
          </p:cNvCxnSpPr>
          <p:nvPr/>
        </p:nvCxnSpPr>
        <p:spPr bwMode="auto">
          <a:xfrm rot="16200000" flipV="1">
            <a:off x="2138853" y="2532728"/>
            <a:ext cx="437920" cy="2"/>
          </a:xfrm>
          <a:prstGeom prst="bentConnector3">
            <a:avLst>
              <a:gd name="adj1" fmla="val 50000"/>
            </a:avLst>
          </a:prstGeom>
          <a:noFill/>
          <a:ln w="8890">
            <a:solidFill>
              <a:schemeClr val="tx1"/>
            </a:solidFill>
            <a:round/>
            <a:headEnd type="triangle" w="med" len="med"/>
            <a:tailEnd/>
          </a:ln>
        </p:spPr>
      </p:cxnSp>
      <p:grpSp>
        <p:nvGrpSpPr>
          <p:cNvPr id="19" name="Group 40"/>
          <p:cNvGrpSpPr>
            <a:grpSpLocks/>
          </p:cNvGrpSpPr>
          <p:nvPr/>
        </p:nvGrpSpPr>
        <p:grpSpPr bwMode="auto">
          <a:xfrm>
            <a:off x="2330826" y="2989813"/>
            <a:ext cx="455612" cy="258762"/>
            <a:chOff x="998" y="3624"/>
            <a:chExt cx="271" cy="271"/>
          </a:xfrm>
        </p:grpSpPr>
        <p:sp>
          <p:nvSpPr>
            <p:cNvPr id="20"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21"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22"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cxnSp>
        <p:nvCxnSpPr>
          <p:cNvPr id="23" name="Straight Arrow Connector 22"/>
          <p:cNvCxnSpPr>
            <a:endCxn id="17" idx="2"/>
          </p:cNvCxnSpPr>
          <p:nvPr/>
        </p:nvCxnSpPr>
        <p:spPr>
          <a:xfrm flipV="1">
            <a:off x="2581649" y="3496224"/>
            <a:ext cx="0" cy="214315"/>
          </a:xfrm>
          <a:prstGeom prst="straightConnector1">
            <a:avLst/>
          </a:prstGeom>
          <a:noFill/>
          <a:ln w="8890">
            <a:solidFill>
              <a:schemeClr val="tx1"/>
            </a:solidFill>
            <a:round/>
            <a:headEnd type="triangle" w="med" len="med"/>
            <a:tailEnd/>
          </a:ln>
        </p:spPr>
      </p:cxnSp>
      <p:sp>
        <p:nvSpPr>
          <p:cNvPr id="24" name="Rectangle 33"/>
          <p:cNvSpPr>
            <a:spLocks noChangeArrowheads="1"/>
          </p:cNvSpPr>
          <p:nvPr/>
        </p:nvSpPr>
        <p:spPr bwMode="auto">
          <a:xfrm>
            <a:off x="1624389" y="3710539"/>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delayer</a:t>
            </a:r>
            <a:endParaRPr lang="en-US" sz="1200" dirty="0"/>
          </a:p>
        </p:txBody>
      </p:sp>
      <p:sp>
        <p:nvSpPr>
          <p:cNvPr id="25" name="AutoShape 86"/>
          <p:cNvSpPr>
            <a:spLocks noChangeArrowheads="1"/>
          </p:cNvSpPr>
          <p:nvPr/>
        </p:nvSpPr>
        <p:spPr bwMode="auto">
          <a:xfrm>
            <a:off x="1802188" y="3286675"/>
            <a:ext cx="144463" cy="144463"/>
          </a:xfrm>
          <a:prstGeom prst="flowChartConnector">
            <a:avLst/>
          </a:prstGeom>
          <a:solidFill>
            <a:schemeClr val="bg1"/>
          </a:solidFill>
          <a:ln w="17780">
            <a:solidFill>
              <a:schemeClr val="tx1"/>
            </a:solidFill>
            <a:round/>
            <a:headEnd/>
            <a:tailEnd/>
          </a:ln>
        </p:spPr>
        <p:txBody>
          <a:bodyPr wrap="none" lIns="90000" tIns="46800" rIns="90000" bIns="46800" anchor="ctr"/>
          <a:lstStyle/>
          <a:p>
            <a:endParaRPr lang="en-US"/>
          </a:p>
        </p:txBody>
      </p:sp>
      <p:cxnSp>
        <p:nvCxnSpPr>
          <p:cNvPr id="26" name="AutoShape 87"/>
          <p:cNvCxnSpPr>
            <a:cxnSpLocks noChangeShapeType="1"/>
            <a:endCxn id="25" idx="4"/>
          </p:cNvCxnSpPr>
          <p:nvPr/>
        </p:nvCxnSpPr>
        <p:spPr bwMode="auto">
          <a:xfrm rot="16200000" flipV="1">
            <a:off x="1740674" y="3564885"/>
            <a:ext cx="268287" cy="794"/>
          </a:xfrm>
          <a:prstGeom prst="straightConnector1">
            <a:avLst/>
          </a:prstGeom>
          <a:noFill/>
          <a:ln w="8890">
            <a:solidFill>
              <a:schemeClr val="tx1"/>
            </a:solidFill>
            <a:round/>
            <a:headEnd/>
            <a:tailEnd/>
          </a:ln>
        </p:spPr>
      </p:cxnSp>
      <p:cxnSp>
        <p:nvCxnSpPr>
          <p:cNvPr id="27" name="AutoShape 88"/>
          <p:cNvCxnSpPr>
            <a:cxnSpLocks noChangeShapeType="1"/>
            <a:stCxn id="25" idx="0"/>
          </p:cNvCxnSpPr>
          <p:nvPr/>
        </p:nvCxnSpPr>
        <p:spPr bwMode="auto">
          <a:xfrm rot="5400000" flipH="1" flipV="1">
            <a:off x="1724006" y="3135465"/>
            <a:ext cx="301625" cy="796"/>
          </a:xfrm>
          <a:prstGeom prst="straightConnector1">
            <a:avLst/>
          </a:prstGeom>
          <a:noFill/>
          <a:ln w="8890">
            <a:solidFill>
              <a:schemeClr val="tx1"/>
            </a:solidFill>
            <a:round/>
            <a:headEnd/>
            <a:tailEnd/>
          </a:ln>
        </p:spPr>
      </p:cxnSp>
      <p:grpSp>
        <p:nvGrpSpPr>
          <p:cNvPr id="28" name="Group 89"/>
          <p:cNvGrpSpPr>
            <a:grpSpLocks/>
          </p:cNvGrpSpPr>
          <p:nvPr/>
        </p:nvGrpSpPr>
        <p:grpSpPr bwMode="auto">
          <a:xfrm>
            <a:off x="1981576" y="3250163"/>
            <a:ext cx="85725" cy="177800"/>
            <a:chOff x="1528" y="1363"/>
            <a:chExt cx="54" cy="112"/>
          </a:xfrm>
        </p:grpSpPr>
        <p:sp>
          <p:nvSpPr>
            <p:cNvPr id="29" name="Line 90"/>
            <p:cNvSpPr>
              <a:spLocks noChangeShapeType="1"/>
            </p:cNvSpPr>
            <p:nvPr/>
          </p:nvSpPr>
          <p:spPr bwMode="auto">
            <a:xfrm flipH="1">
              <a:off x="1551" y="1438"/>
              <a:ext cx="0" cy="37"/>
            </a:xfrm>
            <a:prstGeom prst="line">
              <a:avLst/>
            </a:prstGeom>
            <a:noFill/>
            <a:ln w="8890">
              <a:solidFill>
                <a:schemeClr val="tx1"/>
              </a:solidFill>
              <a:round/>
              <a:headEnd/>
              <a:tailEnd type="stealth" w="med" len="med"/>
            </a:ln>
          </p:spPr>
          <p:txBody>
            <a:bodyPr lIns="90000" tIns="46800" rIns="90000" bIns="46800" anchor="ctr"/>
            <a:lstStyle/>
            <a:p>
              <a:endParaRPr lang="en-US"/>
            </a:p>
          </p:txBody>
        </p:sp>
        <p:sp>
          <p:nvSpPr>
            <p:cNvPr id="30" name="Text Box 91"/>
            <p:cNvSpPr txBox="1">
              <a:spLocks noChangeArrowheads="1"/>
            </p:cNvSpPr>
            <p:nvPr/>
          </p:nvSpPr>
          <p:spPr bwMode="auto">
            <a:xfrm>
              <a:off x="1528" y="1363"/>
              <a:ext cx="54" cy="77"/>
            </a:xfrm>
            <a:prstGeom prst="rect">
              <a:avLst/>
            </a:prstGeom>
            <a:noFill/>
            <a:ln w="12700">
              <a:noFill/>
              <a:miter lim="800000"/>
              <a:headEnd/>
              <a:tailEnd/>
            </a:ln>
          </p:spPr>
          <p:txBody>
            <a:bodyPr lIns="0" tIns="0" rIns="0" bIns="0">
              <a:spAutoFit/>
            </a:bodyPr>
            <a:lstStyle/>
            <a:p>
              <a:pPr algn="l">
                <a:buClrTx/>
                <a:buSzTx/>
                <a:buFontTx/>
                <a:buNone/>
              </a:pPr>
              <a:r>
                <a:rPr lang="en-US" sz="800" b="1"/>
                <a:t>R</a:t>
              </a:r>
            </a:p>
          </p:txBody>
        </p:sp>
      </p:grpSp>
    </p:spTree>
    <p:extLst>
      <p:ext uri="{BB962C8B-B14F-4D97-AF65-F5344CB8AC3E}">
        <p14:creationId xmlns:p14="http://schemas.microsoft.com/office/powerpoint/2010/main" val="373366461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 </a:t>
            </a:r>
            <a:r>
              <a:rPr lang="en-US" dirty="0" smtClean="0"/>
              <a:t>Request-</a:t>
            </a:r>
            <a:r>
              <a:rPr lang="en-US" dirty="0" err="1" smtClean="0"/>
              <a:t>Queueing</a:t>
            </a:r>
            <a:r>
              <a:rPr lang="en-US" dirty="0" smtClean="0"/>
              <a:t> </a:t>
            </a:r>
            <a:r>
              <a:rPr lang="en-US" dirty="0"/>
              <a:t>per Tenant + </a:t>
            </a:r>
            <a:r>
              <a:rPr lang="en-US" dirty="0" smtClean="0"/>
              <a:t>Round-Robin</a:t>
            </a:r>
            <a:endParaRPr lang="en-US" dirty="0"/>
          </a:p>
        </p:txBody>
      </p:sp>
      <p:sp>
        <p:nvSpPr>
          <p:cNvPr id="4" name="Rectangle 30"/>
          <p:cNvSpPr>
            <a:spLocks noChangeArrowheads="1"/>
          </p:cNvSpPr>
          <p:nvPr/>
        </p:nvSpPr>
        <p:spPr bwMode="auto">
          <a:xfrm>
            <a:off x="811272" y="2154348"/>
            <a:ext cx="2867036" cy="2176508"/>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Request</a:t>
            </a:r>
          </a:p>
          <a:p>
            <a:pPr>
              <a:buClrTx/>
              <a:buSzTx/>
              <a:buFontTx/>
              <a:buNone/>
            </a:pPr>
            <a:r>
              <a:rPr lang="en-US" sz="1200" dirty="0" smtClean="0"/>
              <a:t>Manager</a:t>
            </a:r>
            <a:endParaRPr lang="en-US" sz="1200" dirty="0"/>
          </a:p>
        </p:txBody>
      </p:sp>
      <p:sp>
        <p:nvSpPr>
          <p:cNvPr id="5" name="Text Placeholder 2"/>
          <p:cNvSpPr>
            <a:spLocks noGrp="1"/>
          </p:cNvSpPr>
          <p:nvPr>
            <p:ph type="body" sz="quarter" idx="4294967295"/>
          </p:nvPr>
        </p:nvSpPr>
        <p:spPr>
          <a:xfrm>
            <a:off x="4773734" y="2469419"/>
            <a:ext cx="4105275" cy="2157736"/>
          </a:xfrm>
          <a:prstGeom prst="rect">
            <a:avLst/>
          </a:prstGeom>
        </p:spPr>
        <p:txBody>
          <a:bodyPr/>
          <a:lstStyle/>
          <a:p>
            <a:pPr marL="285750" lvl="1" indent="-285750">
              <a:buFont typeface="Wingdings" pitchFamily="2" charset="2"/>
              <a:buChar char="q"/>
            </a:pPr>
            <a:r>
              <a:rPr lang="en-US" dirty="0" smtClean="0"/>
              <a:t>Requests are queued in separate queues for each tenant</a:t>
            </a:r>
          </a:p>
          <a:p>
            <a:pPr marL="285750" lvl="1" indent="-285750">
              <a:buFont typeface="Wingdings" pitchFamily="2" charset="2"/>
              <a:buChar char="q"/>
            </a:pPr>
            <a:endParaRPr lang="en-US" dirty="0" smtClean="0"/>
          </a:p>
          <a:p>
            <a:pPr marL="285750" lvl="1" indent="-285750">
              <a:buFont typeface="Wingdings" pitchFamily="2" charset="2"/>
              <a:buChar char="q"/>
            </a:pPr>
            <a:r>
              <a:rPr lang="en-US" dirty="0" smtClean="0"/>
              <a:t>Round-robin support used for getting next request if Request Processor has free resources.</a:t>
            </a:r>
          </a:p>
          <a:p>
            <a:pPr marL="285750" lvl="1" indent="-285750">
              <a:buFont typeface="Wingdings" pitchFamily="2" charset="2"/>
              <a:buChar char="q"/>
            </a:pPr>
            <a:endParaRPr lang="en-US" dirty="0" smtClean="0"/>
          </a:p>
        </p:txBody>
      </p:sp>
      <p:sp>
        <p:nvSpPr>
          <p:cNvPr id="6" name="AutoShape 35"/>
          <p:cNvSpPr>
            <a:spLocks noChangeArrowheads="1"/>
          </p:cNvSpPr>
          <p:nvPr/>
        </p:nvSpPr>
        <p:spPr bwMode="auto">
          <a:xfrm>
            <a:off x="1629151" y="2776758"/>
            <a:ext cx="501649" cy="954087"/>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smtClean="0"/>
              <a:t>t</a:t>
            </a:r>
            <a:r>
              <a:rPr lang="en-US" sz="900" baseline="-25000" dirty="0" smtClean="0"/>
              <a:t>1</a:t>
            </a:r>
            <a:r>
              <a:rPr lang="en-US" sz="900" dirty="0" smtClean="0"/>
              <a:t/>
            </a:r>
            <a:br>
              <a:rPr lang="en-US" sz="900" dirty="0" smtClean="0"/>
            </a:br>
            <a:r>
              <a:rPr lang="en-US" sz="900" dirty="0" smtClean="0"/>
              <a:t>Queue</a:t>
            </a:r>
            <a:endParaRPr lang="en-US" sz="900" dirty="0"/>
          </a:p>
        </p:txBody>
      </p:sp>
      <p:sp>
        <p:nvSpPr>
          <p:cNvPr id="7" name="Rectangle 33"/>
          <p:cNvSpPr>
            <a:spLocks noChangeArrowheads="1"/>
          </p:cNvSpPr>
          <p:nvPr/>
        </p:nvSpPr>
        <p:spPr bwMode="auto">
          <a:xfrm>
            <a:off x="1657351" y="2290984"/>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adder</a:t>
            </a:r>
            <a:endParaRPr lang="en-US" sz="1200" dirty="0"/>
          </a:p>
        </p:txBody>
      </p:sp>
      <p:cxnSp>
        <p:nvCxnSpPr>
          <p:cNvPr id="8" name="AutoShape 116"/>
          <p:cNvCxnSpPr>
            <a:cxnSpLocks noChangeShapeType="1"/>
            <a:stCxn id="6" idx="0"/>
            <a:endCxn id="7" idx="2"/>
          </p:cNvCxnSpPr>
          <p:nvPr/>
        </p:nvCxnSpPr>
        <p:spPr bwMode="auto">
          <a:xfrm rot="5400000" flipH="1" flipV="1">
            <a:off x="2017107" y="2393565"/>
            <a:ext cx="246063" cy="520325"/>
          </a:xfrm>
          <a:prstGeom prst="bentConnector3">
            <a:avLst>
              <a:gd name="adj1" fmla="val 50000"/>
            </a:avLst>
          </a:prstGeom>
          <a:noFill/>
          <a:ln w="8890">
            <a:solidFill>
              <a:schemeClr val="tx1"/>
            </a:solidFill>
            <a:round/>
            <a:headEnd type="triangle" w="med" len="med"/>
            <a:tailEnd/>
          </a:ln>
        </p:spPr>
      </p:cxnSp>
      <p:sp>
        <p:nvSpPr>
          <p:cNvPr id="9" name="AutoShape 37"/>
          <p:cNvSpPr>
            <a:spLocks noChangeArrowheads="1"/>
          </p:cNvSpPr>
          <p:nvPr/>
        </p:nvSpPr>
        <p:spPr bwMode="auto">
          <a:xfrm>
            <a:off x="1665662" y="354193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0" name="AutoShape 37"/>
          <p:cNvSpPr>
            <a:spLocks noChangeArrowheads="1"/>
          </p:cNvSpPr>
          <p:nvPr/>
        </p:nvSpPr>
        <p:spPr bwMode="auto">
          <a:xfrm>
            <a:off x="1665662" y="335143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1" name="AutoShape 37"/>
          <p:cNvSpPr>
            <a:spLocks noChangeArrowheads="1"/>
          </p:cNvSpPr>
          <p:nvPr/>
        </p:nvSpPr>
        <p:spPr bwMode="auto">
          <a:xfrm>
            <a:off x="1665662" y="316093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2" name="AutoShape 35"/>
          <p:cNvSpPr>
            <a:spLocks noChangeArrowheads="1"/>
          </p:cNvSpPr>
          <p:nvPr/>
        </p:nvSpPr>
        <p:spPr bwMode="auto">
          <a:xfrm>
            <a:off x="2680426" y="2776758"/>
            <a:ext cx="501649" cy="954087"/>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err="1" smtClean="0"/>
              <a:t>t</a:t>
            </a:r>
            <a:r>
              <a:rPr lang="en-US" sz="900" baseline="-25000" dirty="0" err="1" smtClean="0"/>
              <a:t>n</a:t>
            </a:r>
            <a:r>
              <a:rPr lang="en-US" sz="900" dirty="0" smtClean="0"/>
              <a:t/>
            </a:r>
            <a:br>
              <a:rPr lang="en-US" sz="900" dirty="0" smtClean="0"/>
            </a:br>
            <a:r>
              <a:rPr lang="en-US" sz="900" dirty="0" smtClean="0"/>
              <a:t>Queue</a:t>
            </a:r>
            <a:endParaRPr lang="en-US" sz="900" dirty="0"/>
          </a:p>
        </p:txBody>
      </p:sp>
      <p:sp>
        <p:nvSpPr>
          <p:cNvPr id="13" name="AutoShape 37"/>
          <p:cNvSpPr>
            <a:spLocks noChangeArrowheads="1"/>
          </p:cNvSpPr>
          <p:nvPr/>
        </p:nvSpPr>
        <p:spPr bwMode="auto">
          <a:xfrm>
            <a:off x="2716937" y="345620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4" name="AutoShape 37"/>
          <p:cNvSpPr>
            <a:spLocks noChangeArrowheads="1"/>
          </p:cNvSpPr>
          <p:nvPr/>
        </p:nvSpPr>
        <p:spPr bwMode="auto">
          <a:xfrm>
            <a:off x="2716937" y="317998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cxnSp>
        <p:nvCxnSpPr>
          <p:cNvPr id="15" name="AutoShape 116"/>
          <p:cNvCxnSpPr>
            <a:cxnSpLocks noChangeShapeType="1"/>
            <a:stCxn id="12" idx="0"/>
            <a:endCxn id="7" idx="2"/>
          </p:cNvCxnSpPr>
          <p:nvPr/>
        </p:nvCxnSpPr>
        <p:spPr bwMode="auto">
          <a:xfrm rot="16200000" flipV="1">
            <a:off x="2542745" y="2388252"/>
            <a:ext cx="246063" cy="530950"/>
          </a:xfrm>
          <a:prstGeom prst="bentConnector3">
            <a:avLst>
              <a:gd name="adj1" fmla="val 50000"/>
            </a:avLst>
          </a:prstGeom>
          <a:noFill/>
          <a:ln w="8890">
            <a:solidFill>
              <a:schemeClr val="tx1"/>
            </a:solidFill>
            <a:round/>
            <a:headEnd type="triangle" w="med" len="med"/>
            <a:tailEnd/>
          </a:ln>
        </p:spPr>
      </p:cxnSp>
      <p:sp>
        <p:nvSpPr>
          <p:cNvPr id="16" name="AutoShape 50"/>
          <p:cNvSpPr>
            <a:spLocks noChangeArrowheads="1"/>
          </p:cNvSpPr>
          <p:nvPr/>
        </p:nvSpPr>
        <p:spPr bwMode="auto">
          <a:xfrm>
            <a:off x="1809749" y="1779585"/>
            <a:ext cx="1181099" cy="238124"/>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New Request</a:t>
            </a:r>
            <a:endParaRPr lang="en-US" sz="1200" dirty="0"/>
          </a:p>
        </p:txBody>
      </p:sp>
      <p:cxnSp>
        <p:nvCxnSpPr>
          <p:cNvPr id="17" name="AutoShape 116"/>
          <p:cNvCxnSpPr>
            <a:cxnSpLocks noChangeShapeType="1"/>
            <a:stCxn id="7" idx="0"/>
            <a:endCxn id="16" idx="2"/>
          </p:cNvCxnSpPr>
          <p:nvPr/>
        </p:nvCxnSpPr>
        <p:spPr bwMode="auto">
          <a:xfrm rot="16200000" flipV="1">
            <a:off x="2263663" y="2154346"/>
            <a:ext cx="273275" cy="2"/>
          </a:xfrm>
          <a:prstGeom prst="bentConnector3">
            <a:avLst>
              <a:gd name="adj1" fmla="val 50000"/>
            </a:avLst>
          </a:prstGeom>
          <a:noFill/>
          <a:ln w="8890">
            <a:solidFill>
              <a:schemeClr val="tx1"/>
            </a:solidFill>
            <a:round/>
            <a:headEnd type="triangle" w="med" len="med"/>
            <a:tailEnd/>
          </a:ln>
        </p:spPr>
      </p:cxnSp>
      <p:sp>
        <p:nvSpPr>
          <p:cNvPr id="18" name="Rectangle 33"/>
          <p:cNvSpPr>
            <a:spLocks noChangeArrowheads="1"/>
          </p:cNvSpPr>
          <p:nvPr/>
        </p:nvSpPr>
        <p:spPr bwMode="auto">
          <a:xfrm>
            <a:off x="1381163" y="3986434"/>
            <a:ext cx="2124075"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Next request provider</a:t>
            </a:r>
            <a:endParaRPr lang="en-US" sz="1200" dirty="0"/>
          </a:p>
        </p:txBody>
      </p:sp>
      <p:grpSp>
        <p:nvGrpSpPr>
          <p:cNvPr id="19" name="Group 40"/>
          <p:cNvGrpSpPr>
            <a:grpSpLocks/>
          </p:cNvGrpSpPr>
          <p:nvPr/>
        </p:nvGrpSpPr>
        <p:grpSpPr bwMode="auto">
          <a:xfrm>
            <a:off x="1641970" y="3729258"/>
            <a:ext cx="455612" cy="258762"/>
            <a:chOff x="998" y="3624"/>
            <a:chExt cx="271" cy="271"/>
          </a:xfrm>
        </p:grpSpPr>
        <p:sp>
          <p:nvSpPr>
            <p:cNvPr id="20"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21"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22"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grpSp>
        <p:nvGrpSpPr>
          <p:cNvPr id="23" name="Group 40"/>
          <p:cNvGrpSpPr>
            <a:grpSpLocks/>
          </p:cNvGrpSpPr>
          <p:nvPr/>
        </p:nvGrpSpPr>
        <p:grpSpPr bwMode="auto">
          <a:xfrm>
            <a:off x="2698963" y="3719733"/>
            <a:ext cx="455612" cy="258762"/>
            <a:chOff x="998" y="3624"/>
            <a:chExt cx="271" cy="271"/>
          </a:xfrm>
        </p:grpSpPr>
        <p:sp>
          <p:nvSpPr>
            <p:cNvPr id="24"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25"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26"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sp>
        <p:nvSpPr>
          <p:cNvPr id="27" name="Text Box 94"/>
          <p:cNvSpPr txBox="1">
            <a:spLocks noChangeArrowheads="1"/>
          </p:cNvSpPr>
          <p:nvPr/>
        </p:nvSpPr>
        <p:spPr bwMode="auto">
          <a:xfrm>
            <a:off x="1982288" y="3709326"/>
            <a:ext cx="865187" cy="276999"/>
          </a:xfrm>
          <a:prstGeom prst="rect">
            <a:avLst/>
          </a:prstGeom>
          <a:noFill/>
          <a:ln w="12700">
            <a:noFill/>
            <a:miter lim="800000"/>
            <a:headEnd/>
            <a:tailEnd/>
          </a:ln>
        </p:spPr>
        <p:txBody>
          <a:bodyPr lIns="0" tIns="0" rIns="0" bIns="0">
            <a:spAutoFit/>
          </a:bodyPr>
          <a:lstStyle/>
          <a:p>
            <a:pPr algn="ctr">
              <a:spcBef>
                <a:spcPct val="50000"/>
              </a:spcBef>
              <a:buClrTx/>
              <a:buSzTx/>
              <a:buFontTx/>
              <a:buNone/>
            </a:pPr>
            <a:r>
              <a:rPr lang="en-US" sz="900" dirty="0" smtClean="0"/>
              <a:t>Round Robin</a:t>
            </a:r>
            <a:br>
              <a:rPr lang="en-US" sz="900" dirty="0" smtClean="0"/>
            </a:br>
            <a:r>
              <a:rPr lang="en-US" sz="900" dirty="0" smtClean="0"/>
              <a:t>Strategy</a:t>
            </a:r>
            <a:endParaRPr lang="en-US" sz="900" dirty="0"/>
          </a:p>
        </p:txBody>
      </p:sp>
      <p:sp>
        <p:nvSpPr>
          <p:cNvPr id="28" name="AutoShape 97"/>
          <p:cNvSpPr>
            <a:spLocks noChangeArrowheads="1"/>
          </p:cNvSpPr>
          <p:nvPr/>
        </p:nvSpPr>
        <p:spPr bwMode="auto">
          <a:xfrm>
            <a:off x="2370969" y="4408145"/>
            <a:ext cx="144462" cy="144463"/>
          </a:xfrm>
          <a:prstGeom prst="flowChartConnector">
            <a:avLst/>
          </a:prstGeom>
          <a:solidFill>
            <a:schemeClr val="bg1"/>
          </a:solidFill>
          <a:ln w="17780">
            <a:solidFill>
              <a:schemeClr val="tx1"/>
            </a:solidFill>
            <a:round/>
            <a:headEnd/>
            <a:tailEnd/>
          </a:ln>
        </p:spPr>
        <p:txBody>
          <a:bodyPr wrap="none" lIns="90000" tIns="46800" rIns="90000" bIns="46800" anchor="ctr"/>
          <a:lstStyle/>
          <a:p>
            <a:endParaRPr lang="en-US" dirty="0"/>
          </a:p>
        </p:txBody>
      </p:sp>
      <p:cxnSp>
        <p:nvCxnSpPr>
          <p:cNvPr id="29" name="AutoShape 99"/>
          <p:cNvCxnSpPr>
            <a:cxnSpLocks noChangeShapeType="1"/>
            <a:stCxn id="28" idx="0"/>
            <a:endCxn id="18" idx="2"/>
          </p:cNvCxnSpPr>
          <p:nvPr/>
        </p:nvCxnSpPr>
        <p:spPr bwMode="auto">
          <a:xfrm flipV="1">
            <a:off x="2443200" y="4226145"/>
            <a:ext cx="1" cy="182000"/>
          </a:xfrm>
          <a:prstGeom prst="straightConnector1">
            <a:avLst/>
          </a:prstGeom>
          <a:noFill/>
          <a:ln w="8890">
            <a:solidFill>
              <a:schemeClr val="tx1"/>
            </a:solidFill>
            <a:round/>
            <a:headEnd/>
            <a:tailEnd/>
          </a:ln>
        </p:spPr>
      </p:cxnSp>
      <p:grpSp>
        <p:nvGrpSpPr>
          <p:cNvPr id="30" name="Group 106"/>
          <p:cNvGrpSpPr>
            <a:grpSpLocks/>
          </p:cNvGrpSpPr>
          <p:nvPr/>
        </p:nvGrpSpPr>
        <p:grpSpPr bwMode="auto">
          <a:xfrm>
            <a:off x="2535275" y="4397545"/>
            <a:ext cx="85725" cy="179388"/>
            <a:chOff x="1653" y="1330"/>
            <a:chExt cx="54" cy="113"/>
          </a:xfrm>
        </p:grpSpPr>
        <p:sp>
          <p:nvSpPr>
            <p:cNvPr id="31" name="Line 107"/>
            <p:cNvSpPr>
              <a:spLocks noChangeShapeType="1"/>
            </p:cNvSpPr>
            <p:nvPr/>
          </p:nvSpPr>
          <p:spPr bwMode="auto">
            <a:xfrm rot="10800000" flipH="1">
              <a:off x="1673" y="1330"/>
              <a:ext cx="0" cy="37"/>
            </a:xfrm>
            <a:prstGeom prst="line">
              <a:avLst/>
            </a:prstGeom>
            <a:noFill/>
            <a:ln w="8890">
              <a:solidFill>
                <a:schemeClr val="tx1"/>
              </a:solidFill>
              <a:round/>
              <a:headEnd/>
              <a:tailEnd type="stealth" w="med" len="med"/>
            </a:ln>
          </p:spPr>
          <p:txBody>
            <a:bodyPr lIns="90000" tIns="46800" rIns="90000" bIns="46800" anchor="ctr"/>
            <a:lstStyle/>
            <a:p>
              <a:endParaRPr lang="en-US"/>
            </a:p>
          </p:txBody>
        </p:sp>
        <p:sp>
          <p:nvSpPr>
            <p:cNvPr id="32" name="Text Box 108"/>
            <p:cNvSpPr txBox="1">
              <a:spLocks noChangeArrowheads="1"/>
            </p:cNvSpPr>
            <p:nvPr/>
          </p:nvSpPr>
          <p:spPr bwMode="auto">
            <a:xfrm>
              <a:off x="1653" y="1366"/>
              <a:ext cx="54" cy="77"/>
            </a:xfrm>
            <a:prstGeom prst="rect">
              <a:avLst/>
            </a:prstGeom>
            <a:noFill/>
            <a:ln w="12700">
              <a:noFill/>
              <a:miter lim="800000"/>
              <a:headEnd/>
              <a:tailEnd/>
            </a:ln>
          </p:spPr>
          <p:txBody>
            <a:bodyPr lIns="0" tIns="0" rIns="0" bIns="0">
              <a:spAutoFit/>
            </a:bodyPr>
            <a:lstStyle/>
            <a:p>
              <a:pPr algn="l">
                <a:buClrTx/>
                <a:buSzTx/>
                <a:buFontTx/>
                <a:buNone/>
              </a:pPr>
              <a:r>
                <a:rPr lang="en-US" sz="800" b="1" dirty="0"/>
                <a:t>R</a:t>
              </a:r>
            </a:p>
          </p:txBody>
        </p:sp>
      </p:grpSp>
      <p:sp>
        <p:nvSpPr>
          <p:cNvPr id="33" name="Rectangle 30"/>
          <p:cNvSpPr>
            <a:spLocks noChangeArrowheads="1"/>
          </p:cNvSpPr>
          <p:nvPr/>
        </p:nvSpPr>
        <p:spPr bwMode="auto">
          <a:xfrm>
            <a:off x="811272" y="4627155"/>
            <a:ext cx="2867036" cy="526568"/>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App.</a:t>
            </a:r>
          </a:p>
          <a:p>
            <a:pPr>
              <a:buClrTx/>
              <a:buSzTx/>
              <a:buFontTx/>
              <a:buNone/>
            </a:pPr>
            <a:r>
              <a:rPr lang="en-US" sz="1200" dirty="0" smtClean="0"/>
              <a:t>Server</a:t>
            </a:r>
            <a:endParaRPr lang="en-US" sz="1200" dirty="0"/>
          </a:p>
        </p:txBody>
      </p:sp>
      <p:sp>
        <p:nvSpPr>
          <p:cNvPr id="34" name="Rectangle 33"/>
          <p:cNvSpPr>
            <a:spLocks noChangeArrowheads="1"/>
          </p:cNvSpPr>
          <p:nvPr/>
        </p:nvSpPr>
        <p:spPr bwMode="auto">
          <a:xfrm>
            <a:off x="1381163" y="4786919"/>
            <a:ext cx="2124075"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Processor</a:t>
            </a:r>
          </a:p>
        </p:txBody>
      </p:sp>
      <p:cxnSp>
        <p:nvCxnSpPr>
          <p:cNvPr id="35" name="AutoShape 98"/>
          <p:cNvCxnSpPr>
            <a:cxnSpLocks noChangeShapeType="1"/>
            <a:stCxn id="34" idx="0"/>
            <a:endCxn id="28" idx="4"/>
          </p:cNvCxnSpPr>
          <p:nvPr/>
        </p:nvCxnSpPr>
        <p:spPr bwMode="auto">
          <a:xfrm flipH="1" flipV="1">
            <a:off x="2443200" y="4552608"/>
            <a:ext cx="1" cy="234311"/>
          </a:xfrm>
          <a:prstGeom prst="straightConnector1">
            <a:avLst/>
          </a:prstGeom>
          <a:noFill/>
          <a:ln w="8890">
            <a:solidFill>
              <a:schemeClr val="tx1"/>
            </a:solidFill>
            <a:round/>
            <a:headEnd/>
            <a:tailEnd/>
          </a:ln>
        </p:spPr>
      </p:cxnSp>
      <p:grpSp>
        <p:nvGrpSpPr>
          <p:cNvPr id="36" name="Group 35"/>
          <p:cNvGrpSpPr/>
          <p:nvPr/>
        </p:nvGrpSpPr>
        <p:grpSpPr>
          <a:xfrm>
            <a:off x="2196343" y="3241101"/>
            <a:ext cx="409576" cy="112632"/>
            <a:chOff x="2297876" y="5188326"/>
            <a:chExt cx="409576" cy="112632"/>
          </a:xfrm>
        </p:grpSpPr>
        <p:sp>
          <p:nvSpPr>
            <p:cNvPr id="37" name="Rectangle 36"/>
            <p:cNvSpPr/>
            <p:nvPr/>
          </p:nvSpPr>
          <p:spPr bwMode="gray">
            <a:xfrm>
              <a:off x="2297876" y="518832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8" name="Rectangle 37"/>
            <p:cNvSpPr/>
            <p:nvPr/>
          </p:nvSpPr>
          <p:spPr bwMode="gray">
            <a:xfrm>
              <a:off x="2450276" y="518947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9" name="Rectangle 38"/>
            <p:cNvSpPr/>
            <p:nvPr/>
          </p:nvSpPr>
          <p:spPr bwMode="gray">
            <a:xfrm>
              <a:off x="2602676" y="519062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360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 </a:t>
            </a:r>
            <a:r>
              <a:rPr lang="en-US" dirty="0" smtClean="0"/>
              <a:t>Request-</a:t>
            </a:r>
            <a:r>
              <a:rPr lang="en-US" dirty="0" err="1" smtClean="0"/>
              <a:t>Queueing</a:t>
            </a:r>
            <a:r>
              <a:rPr lang="en-US" dirty="0" smtClean="0"/>
              <a:t> </a:t>
            </a:r>
            <a:r>
              <a:rPr lang="en-US" dirty="0"/>
              <a:t>with </a:t>
            </a:r>
            <a:r>
              <a:rPr lang="en-US" dirty="0" smtClean="0"/>
              <a:t>Blacklist </a:t>
            </a:r>
            <a:r>
              <a:rPr lang="en-US" dirty="0"/>
              <a:t>Queue</a:t>
            </a:r>
          </a:p>
        </p:txBody>
      </p:sp>
      <p:sp>
        <p:nvSpPr>
          <p:cNvPr id="4" name="Rectangle 30"/>
          <p:cNvSpPr>
            <a:spLocks noChangeArrowheads="1"/>
          </p:cNvSpPr>
          <p:nvPr/>
        </p:nvSpPr>
        <p:spPr bwMode="auto">
          <a:xfrm>
            <a:off x="722210" y="5064149"/>
            <a:ext cx="3355091" cy="643461"/>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App.</a:t>
            </a:r>
          </a:p>
          <a:p>
            <a:pPr>
              <a:buClrTx/>
              <a:buSzTx/>
              <a:buFontTx/>
              <a:buNone/>
            </a:pPr>
            <a:r>
              <a:rPr lang="en-US" sz="1200" dirty="0" smtClean="0"/>
              <a:t>Server</a:t>
            </a:r>
            <a:endParaRPr lang="en-US" sz="1200" dirty="0"/>
          </a:p>
        </p:txBody>
      </p:sp>
      <p:sp>
        <p:nvSpPr>
          <p:cNvPr id="5" name="Rectangle 30"/>
          <p:cNvSpPr>
            <a:spLocks noChangeArrowheads="1"/>
          </p:cNvSpPr>
          <p:nvPr/>
        </p:nvSpPr>
        <p:spPr bwMode="auto">
          <a:xfrm>
            <a:off x="722210" y="1773719"/>
            <a:ext cx="3355091" cy="2887333"/>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Request</a:t>
            </a:r>
            <a:endParaRPr lang="en-US" sz="1200" dirty="0"/>
          </a:p>
          <a:p>
            <a:pPr>
              <a:buClrTx/>
              <a:buSzTx/>
              <a:buFontTx/>
              <a:buNone/>
            </a:pPr>
            <a:r>
              <a:rPr lang="en-US" sz="1200" dirty="0"/>
              <a:t>Manager</a:t>
            </a:r>
          </a:p>
        </p:txBody>
      </p:sp>
      <p:sp>
        <p:nvSpPr>
          <p:cNvPr id="6" name="Text Placeholder 2"/>
          <p:cNvSpPr>
            <a:spLocks noGrp="1"/>
          </p:cNvSpPr>
          <p:nvPr>
            <p:ph type="body" sz="quarter" idx="4294967295"/>
          </p:nvPr>
        </p:nvSpPr>
        <p:spPr>
          <a:xfrm>
            <a:off x="4713113" y="1758175"/>
            <a:ext cx="4105275" cy="4038601"/>
          </a:xfrm>
          <a:prstGeom prst="rect">
            <a:avLst/>
          </a:prstGeom>
        </p:spPr>
        <p:txBody>
          <a:bodyPr/>
          <a:lstStyle/>
          <a:p>
            <a:pPr marL="285750" lvl="1" indent="-285750">
              <a:buFont typeface="Wingdings" pitchFamily="2" charset="2"/>
              <a:buChar char="q"/>
            </a:pPr>
            <a:r>
              <a:rPr lang="en-US" dirty="0" smtClean="0"/>
              <a:t>Triggered by each incoming request, the quota checker checks if the quota is exceeded and blacklists users</a:t>
            </a:r>
          </a:p>
          <a:p>
            <a:pPr marL="285750" lvl="1" indent="-285750">
              <a:buFont typeface="Wingdings" pitchFamily="2" charset="2"/>
              <a:buChar char="q"/>
            </a:pPr>
            <a:endParaRPr lang="en-US" dirty="0" smtClean="0"/>
          </a:p>
          <a:p>
            <a:pPr marL="285750" lvl="1" indent="-285750">
              <a:buFont typeface="Wingdings" pitchFamily="2" charset="2"/>
              <a:buChar char="q"/>
            </a:pPr>
            <a:r>
              <a:rPr lang="en-US" dirty="0" smtClean="0"/>
              <a:t>Quotas and blacklist information are maintained in tenant data</a:t>
            </a:r>
          </a:p>
          <a:p>
            <a:pPr marL="285750" lvl="1" indent="-285750">
              <a:buFont typeface="Wingdings" pitchFamily="2" charset="2"/>
              <a:buChar char="q"/>
            </a:pPr>
            <a:endParaRPr lang="en-US" dirty="0" smtClean="0"/>
          </a:p>
          <a:p>
            <a:pPr marL="285750" lvl="1" indent="-285750">
              <a:buFont typeface="Wingdings" pitchFamily="2" charset="2"/>
              <a:buChar char="q"/>
            </a:pPr>
            <a:r>
              <a:rPr lang="en-US" dirty="0" smtClean="0"/>
              <a:t>Requests by blacklisted users are put in separate queue</a:t>
            </a:r>
          </a:p>
          <a:p>
            <a:pPr marL="285750" lvl="1" indent="-285750">
              <a:buFont typeface="Wingdings" pitchFamily="2" charset="2"/>
              <a:buChar char="q"/>
            </a:pPr>
            <a:endParaRPr lang="en-US" dirty="0" smtClean="0"/>
          </a:p>
          <a:p>
            <a:pPr marL="285750" lvl="1" indent="-285750">
              <a:buFont typeface="Wingdings" pitchFamily="2" charset="2"/>
              <a:buChar char="q"/>
            </a:pPr>
            <a:r>
              <a:rPr lang="en-US" dirty="0" smtClean="0"/>
              <a:t>Requests from blacklist queue are only returned by next request provider if normal queue is empty</a:t>
            </a:r>
          </a:p>
        </p:txBody>
      </p:sp>
      <p:sp>
        <p:nvSpPr>
          <p:cNvPr id="7" name="AutoShape 35"/>
          <p:cNvSpPr>
            <a:spLocks noChangeArrowheads="1"/>
          </p:cNvSpPr>
          <p:nvPr/>
        </p:nvSpPr>
        <p:spPr bwMode="auto">
          <a:xfrm>
            <a:off x="1326964" y="2963573"/>
            <a:ext cx="575944" cy="954087"/>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smtClean="0"/>
              <a:t>Normal</a:t>
            </a:r>
            <a:br>
              <a:rPr lang="en-US" sz="900" dirty="0" smtClean="0"/>
            </a:br>
            <a:r>
              <a:rPr lang="en-US" sz="900" dirty="0" smtClean="0"/>
              <a:t>Queue</a:t>
            </a:r>
            <a:endParaRPr lang="en-US" sz="900" dirty="0"/>
          </a:p>
        </p:txBody>
      </p:sp>
      <p:sp>
        <p:nvSpPr>
          <p:cNvPr id="8" name="Rectangle 33"/>
          <p:cNvSpPr>
            <a:spLocks noChangeArrowheads="1"/>
          </p:cNvSpPr>
          <p:nvPr/>
        </p:nvSpPr>
        <p:spPr bwMode="auto">
          <a:xfrm>
            <a:off x="1596534" y="2546379"/>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adder</a:t>
            </a:r>
            <a:endParaRPr lang="en-US" sz="1200" dirty="0"/>
          </a:p>
        </p:txBody>
      </p:sp>
      <p:cxnSp>
        <p:nvCxnSpPr>
          <p:cNvPr id="9" name="AutoShape 116"/>
          <p:cNvCxnSpPr>
            <a:cxnSpLocks noChangeShapeType="1"/>
            <a:stCxn id="7" idx="0"/>
            <a:endCxn id="8" idx="2"/>
          </p:cNvCxnSpPr>
          <p:nvPr/>
        </p:nvCxnSpPr>
        <p:spPr bwMode="auto">
          <a:xfrm rot="5400000" flipH="1" flipV="1">
            <a:off x="1888469" y="2512558"/>
            <a:ext cx="177483" cy="724548"/>
          </a:xfrm>
          <a:prstGeom prst="bentConnector3">
            <a:avLst>
              <a:gd name="adj1" fmla="val 50000"/>
            </a:avLst>
          </a:prstGeom>
          <a:noFill/>
          <a:ln w="8890">
            <a:solidFill>
              <a:schemeClr val="tx1"/>
            </a:solidFill>
            <a:round/>
            <a:headEnd type="triangle" w="med" len="med"/>
            <a:tailEnd/>
          </a:ln>
        </p:spPr>
      </p:cxnSp>
      <p:sp>
        <p:nvSpPr>
          <p:cNvPr id="10" name="AutoShape 37"/>
          <p:cNvSpPr>
            <a:spLocks noChangeArrowheads="1"/>
          </p:cNvSpPr>
          <p:nvPr/>
        </p:nvSpPr>
        <p:spPr bwMode="auto">
          <a:xfrm>
            <a:off x="1393955" y="371350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1" name="AutoShape 37"/>
          <p:cNvSpPr>
            <a:spLocks noChangeArrowheads="1"/>
          </p:cNvSpPr>
          <p:nvPr/>
        </p:nvSpPr>
        <p:spPr bwMode="auto">
          <a:xfrm>
            <a:off x="1393955" y="352300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2" name="AutoShape 37"/>
          <p:cNvSpPr>
            <a:spLocks noChangeArrowheads="1"/>
          </p:cNvSpPr>
          <p:nvPr/>
        </p:nvSpPr>
        <p:spPr bwMode="auto">
          <a:xfrm>
            <a:off x="1393955" y="333250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3" name="AutoShape 35"/>
          <p:cNvSpPr>
            <a:spLocks noChangeArrowheads="1"/>
          </p:cNvSpPr>
          <p:nvPr/>
        </p:nvSpPr>
        <p:spPr bwMode="auto">
          <a:xfrm>
            <a:off x="2804489" y="2963573"/>
            <a:ext cx="562609" cy="786447"/>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smtClean="0"/>
              <a:t>Blacklist</a:t>
            </a:r>
            <a:br>
              <a:rPr lang="en-US" sz="900" dirty="0" smtClean="0"/>
            </a:br>
            <a:r>
              <a:rPr lang="en-US" sz="900" dirty="0" smtClean="0"/>
              <a:t>Queue</a:t>
            </a:r>
            <a:endParaRPr lang="en-US" sz="900" dirty="0"/>
          </a:p>
        </p:txBody>
      </p:sp>
      <p:sp>
        <p:nvSpPr>
          <p:cNvPr id="14" name="AutoShape 37"/>
          <p:cNvSpPr>
            <a:spLocks noChangeArrowheads="1"/>
          </p:cNvSpPr>
          <p:nvPr/>
        </p:nvSpPr>
        <p:spPr bwMode="auto">
          <a:xfrm>
            <a:off x="2871480" y="353634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15" name="AutoShape 37"/>
          <p:cNvSpPr>
            <a:spLocks noChangeArrowheads="1"/>
          </p:cNvSpPr>
          <p:nvPr/>
        </p:nvSpPr>
        <p:spPr bwMode="auto">
          <a:xfrm>
            <a:off x="2871480" y="335155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cxnSp>
        <p:nvCxnSpPr>
          <p:cNvPr id="16" name="AutoShape 116"/>
          <p:cNvCxnSpPr>
            <a:cxnSpLocks noChangeShapeType="1"/>
            <a:stCxn id="13" idx="0"/>
            <a:endCxn id="8" idx="2"/>
          </p:cNvCxnSpPr>
          <p:nvPr/>
        </p:nvCxnSpPr>
        <p:spPr bwMode="auto">
          <a:xfrm rot="16200000" flipV="1">
            <a:off x="2623898" y="2501677"/>
            <a:ext cx="177483" cy="746310"/>
          </a:xfrm>
          <a:prstGeom prst="bentConnector3">
            <a:avLst>
              <a:gd name="adj1" fmla="val 50000"/>
            </a:avLst>
          </a:prstGeom>
          <a:noFill/>
          <a:ln w="8890">
            <a:solidFill>
              <a:schemeClr val="tx1"/>
            </a:solidFill>
            <a:round/>
            <a:headEnd type="triangle" w="med" len="med"/>
            <a:tailEnd/>
          </a:ln>
        </p:spPr>
      </p:cxnSp>
      <p:sp>
        <p:nvSpPr>
          <p:cNvPr id="17" name="AutoShape 50"/>
          <p:cNvSpPr>
            <a:spLocks noChangeArrowheads="1"/>
          </p:cNvSpPr>
          <p:nvPr/>
        </p:nvSpPr>
        <p:spPr bwMode="auto">
          <a:xfrm>
            <a:off x="1740770" y="1438444"/>
            <a:ext cx="1181099" cy="238124"/>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New Request</a:t>
            </a:r>
            <a:endParaRPr lang="en-US" sz="1200" dirty="0"/>
          </a:p>
        </p:txBody>
      </p:sp>
      <p:cxnSp>
        <p:nvCxnSpPr>
          <p:cNvPr id="18" name="AutoShape 116"/>
          <p:cNvCxnSpPr>
            <a:cxnSpLocks noChangeShapeType="1"/>
            <a:stCxn id="34" idx="0"/>
            <a:endCxn id="17" idx="2"/>
          </p:cNvCxnSpPr>
          <p:nvPr/>
        </p:nvCxnSpPr>
        <p:spPr bwMode="auto">
          <a:xfrm rot="16200000" flipV="1">
            <a:off x="2196724" y="1811164"/>
            <a:ext cx="277356" cy="8164"/>
          </a:xfrm>
          <a:prstGeom prst="bentConnector3">
            <a:avLst>
              <a:gd name="adj1" fmla="val 50000"/>
            </a:avLst>
          </a:prstGeom>
          <a:noFill/>
          <a:ln w="8890">
            <a:solidFill>
              <a:schemeClr val="tx1"/>
            </a:solidFill>
            <a:round/>
            <a:headEnd type="triangle" w="med" len="med"/>
            <a:tailEnd/>
          </a:ln>
        </p:spPr>
      </p:cxnSp>
      <p:grpSp>
        <p:nvGrpSpPr>
          <p:cNvPr id="19" name="Group 40"/>
          <p:cNvGrpSpPr>
            <a:grpSpLocks/>
          </p:cNvGrpSpPr>
          <p:nvPr/>
        </p:nvGrpSpPr>
        <p:grpSpPr bwMode="auto">
          <a:xfrm>
            <a:off x="1361901" y="3916073"/>
            <a:ext cx="455612" cy="258762"/>
            <a:chOff x="998" y="3624"/>
            <a:chExt cx="271" cy="271"/>
          </a:xfrm>
        </p:grpSpPr>
        <p:sp>
          <p:nvSpPr>
            <p:cNvPr id="20"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21"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22"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grpSp>
        <p:nvGrpSpPr>
          <p:cNvPr id="23" name="Group 40"/>
          <p:cNvGrpSpPr>
            <a:grpSpLocks/>
          </p:cNvGrpSpPr>
          <p:nvPr/>
        </p:nvGrpSpPr>
        <p:grpSpPr bwMode="auto">
          <a:xfrm>
            <a:off x="2850526" y="3734780"/>
            <a:ext cx="455612" cy="438150"/>
            <a:chOff x="998" y="3624"/>
            <a:chExt cx="271" cy="271"/>
          </a:xfrm>
        </p:grpSpPr>
        <p:sp>
          <p:nvSpPr>
            <p:cNvPr id="24"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25"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26"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sp>
        <p:nvSpPr>
          <p:cNvPr id="27" name="AutoShape 97"/>
          <p:cNvSpPr>
            <a:spLocks noChangeArrowheads="1"/>
          </p:cNvSpPr>
          <p:nvPr/>
        </p:nvSpPr>
        <p:spPr bwMode="auto">
          <a:xfrm>
            <a:off x="2275032" y="4786885"/>
            <a:ext cx="144462" cy="144463"/>
          </a:xfrm>
          <a:prstGeom prst="flowChartConnector">
            <a:avLst/>
          </a:prstGeom>
          <a:solidFill>
            <a:schemeClr val="bg1"/>
          </a:solidFill>
          <a:ln w="17780">
            <a:solidFill>
              <a:schemeClr val="tx1"/>
            </a:solidFill>
            <a:round/>
            <a:headEnd/>
            <a:tailEnd/>
          </a:ln>
        </p:spPr>
        <p:txBody>
          <a:bodyPr wrap="none" lIns="90000" tIns="46800" rIns="90000" bIns="46800" anchor="ctr"/>
          <a:lstStyle/>
          <a:p>
            <a:endParaRPr lang="en-US" dirty="0"/>
          </a:p>
        </p:txBody>
      </p:sp>
      <p:cxnSp>
        <p:nvCxnSpPr>
          <p:cNvPr id="28" name="AutoShape 98"/>
          <p:cNvCxnSpPr>
            <a:cxnSpLocks noChangeShapeType="1"/>
            <a:stCxn id="49" idx="0"/>
            <a:endCxn id="27" idx="4"/>
          </p:cNvCxnSpPr>
          <p:nvPr/>
        </p:nvCxnSpPr>
        <p:spPr bwMode="auto">
          <a:xfrm flipH="1" flipV="1">
            <a:off x="2347263" y="4931348"/>
            <a:ext cx="1" cy="361316"/>
          </a:xfrm>
          <a:prstGeom prst="straightConnector1">
            <a:avLst/>
          </a:prstGeom>
          <a:noFill/>
          <a:ln w="8890">
            <a:solidFill>
              <a:schemeClr val="tx1"/>
            </a:solidFill>
            <a:round/>
            <a:headEnd/>
            <a:tailEnd/>
          </a:ln>
        </p:spPr>
      </p:cxnSp>
      <p:cxnSp>
        <p:nvCxnSpPr>
          <p:cNvPr id="29" name="AutoShape 99"/>
          <p:cNvCxnSpPr>
            <a:cxnSpLocks noChangeShapeType="1"/>
            <a:stCxn id="27" idx="0"/>
            <a:endCxn id="47" idx="2"/>
          </p:cNvCxnSpPr>
          <p:nvPr/>
        </p:nvCxnSpPr>
        <p:spPr bwMode="auto">
          <a:xfrm flipH="1" flipV="1">
            <a:off x="2347032" y="4397720"/>
            <a:ext cx="231" cy="389165"/>
          </a:xfrm>
          <a:prstGeom prst="straightConnector1">
            <a:avLst/>
          </a:prstGeom>
          <a:noFill/>
          <a:ln w="8890">
            <a:solidFill>
              <a:schemeClr val="tx1"/>
            </a:solidFill>
            <a:round/>
            <a:headEnd/>
            <a:tailEnd/>
          </a:ln>
        </p:spPr>
      </p:cxnSp>
      <p:grpSp>
        <p:nvGrpSpPr>
          <p:cNvPr id="30" name="Group 106"/>
          <p:cNvGrpSpPr>
            <a:grpSpLocks/>
          </p:cNvGrpSpPr>
          <p:nvPr/>
        </p:nvGrpSpPr>
        <p:grpSpPr bwMode="auto">
          <a:xfrm>
            <a:off x="2439338" y="4769410"/>
            <a:ext cx="85725" cy="179388"/>
            <a:chOff x="1653" y="1330"/>
            <a:chExt cx="54" cy="113"/>
          </a:xfrm>
        </p:grpSpPr>
        <p:sp>
          <p:nvSpPr>
            <p:cNvPr id="31" name="Line 107"/>
            <p:cNvSpPr>
              <a:spLocks noChangeShapeType="1"/>
            </p:cNvSpPr>
            <p:nvPr/>
          </p:nvSpPr>
          <p:spPr bwMode="auto">
            <a:xfrm rot="10800000" flipH="1">
              <a:off x="1673" y="1330"/>
              <a:ext cx="0" cy="37"/>
            </a:xfrm>
            <a:prstGeom prst="line">
              <a:avLst/>
            </a:prstGeom>
            <a:noFill/>
            <a:ln w="8890">
              <a:solidFill>
                <a:schemeClr val="tx1"/>
              </a:solidFill>
              <a:round/>
              <a:headEnd/>
              <a:tailEnd type="stealth" w="med" len="med"/>
            </a:ln>
          </p:spPr>
          <p:txBody>
            <a:bodyPr lIns="90000" tIns="46800" rIns="90000" bIns="46800" anchor="ctr"/>
            <a:lstStyle/>
            <a:p>
              <a:endParaRPr lang="en-US"/>
            </a:p>
          </p:txBody>
        </p:sp>
        <p:sp>
          <p:nvSpPr>
            <p:cNvPr id="32" name="Text Box 108"/>
            <p:cNvSpPr txBox="1">
              <a:spLocks noChangeArrowheads="1"/>
            </p:cNvSpPr>
            <p:nvPr/>
          </p:nvSpPr>
          <p:spPr bwMode="auto">
            <a:xfrm>
              <a:off x="1653" y="1366"/>
              <a:ext cx="54" cy="77"/>
            </a:xfrm>
            <a:prstGeom prst="rect">
              <a:avLst/>
            </a:prstGeom>
            <a:noFill/>
            <a:ln w="12700">
              <a:noFill/>
              <a:miter lim="800000"/>
              <a:headEnd/>
              <a:tailEnd/>
            </a:ln>
          </p:spPr>
          <p:txBody>
            <a:bodyPr lIns="0" tIns="0" rIns="0" bIns="0">
              <a:spAutoFit/>
            </a:bodyPr>
            <a:lstStyle/>
            <a:p>
              <a:pPr algn="l">
                <a:buClrTx/>
                <a:buSzTx/>
                <a:buFontTx/>
                <a:buNone/>
              </a:pPr>
              <a:r>
                <a:rPr lang="en-US" sz="800" b="1" dirty="0"/>
                <a:t>R</a:t>
              </a:r>
            </a:p>
          </p:txBody>
        </p:sp>
      </p:grpSp>
      <p:sp>
        <p:nvSpPr>
          <p:cNvPr id="33" name="Text Box 94"/>
          <p:cNvSpPr txBox="1">
            <a:spLocks noChangeArrowheads="1"/>
          </p:cNvSpPr>
          <p:nvPr/>
        </p:nvSpPr>
        <p:spPr bwMode="auto">
          <a:xfrm>
            <a:off x="1946736" y="2941665"/>
            <a:ext cx="865187" cy="276999"/>
          </a:xfrm>
          <a:prstGeom prst="rect">
            <a:avLst/>
          </a:prstGeom>
          <a:noFill/>
          <a:ln w="12700">
            <a:noFill/>
            <a:miter lim="800000"/>
            <a:headEnd/>
            <a:tailEnd/>
          </a:ln>
        </p:spPr>
        <p:txBody>
          <a:bodyPr lIns="0" tIns="0" rIns="0" bIns="0">
            <a:spAutoFit/>
          </a:bodyPr>
          <a:lstStyle/>
          <a:p>
            <a:pPr algn="ctr">
              <a:spcBef>
                <a:spcPct val="50000"/>
              </a:spcBef>
              <a:buClrTx/>
              <a:buSzTx/>
              <a:buFontTx/>
              <a:buNone/>
            </a:pPr>
            <a:r>
              <a:rPr lang="en-US" sz="900" dirty="0" smtClean="0"/>
              <a:t>FIFO </a:t>
            </a:r>
            <a:br>
              <a:rPr lang="en-US" sz="900" dirty="0" smtClean="0"/>
            </a:br>
            <a:r>
              <a:rPr lang="en-US" sz="900" dirty="0" smtClean="0"/>
              <a:t>Queues</a:t>
            </a:r>
            <a:endParaRPr lang="en-US" sz="900" dirty="0"/>
          </a:p>
        </p:txBody>
      </p:sp>
      <p:sp>
        <p:nvSpPr>
          <p:cNvPr id="34" name="Rectangle 33"/>
          <p:cNvSpPr>
            <a:spLocks noChangeArrowheads="1"/>
          </p:cNvSpPr>
          <p:nvPr/>
        </p:nvSpPr>
        <p:spPr bwMode="auto">
          <a:xfrm>
            <a:off x="1596534" y="1953924"/>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Quota checker</a:t>
            </a:r>
            <a:endParaRPr lang="en-US" sz="1200" dirty="0"/>
          </a:p>
        </p:txBody>
      </p:sp>
      <p:sp>
        <p:nvSpPr>
          <p:cNvPr id="35" name="AutoShape 50"/>
          <p:cNvSpPr>
            <a:spLocks noChangeArrowheads="1"/>
          </p:cNvSpPr>
          <p:nvPr/>
        </p:nvSpPr>
        <p:spPr bwMode="auto">
          <a:xfrm>
            <a:off x="3261502" y="1957415"/>
            <a:ext cx="705795" cy="238124"/>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Tenants</a:t>
            </a:r>
            <a:endParaRPr lang="en-US" sz="1200" dirty="0"/>
          </a:p>
        </p:txBody>
      </p:sp>
      <p:sp>
        <p:nvSpPr>
          <p:cNvPr id="36" name="AutoShape 86"/>
          <p:cNvSpPr>
            <a:spLocks noChangeArrowheads="1"/>
          </p:cNvSpPr>
          <p:nvPr/>
        </p:nvSpPr>
        <p:spPr bwMode="auto">
          <a:xfrm>
            <a:off x="2267252" y="2290790"/>
            <a:ext cx="144463" cy="144463"/>
          </a:xfrm>
          <a:prstGeom prst="flowChartConnector">
            <a:avLst/>
          </a:prstGeom>
          <a:solidFill>
            <a:schemeClr val="bg1"/>
          </a:solidFill>
          <a:ln w="17780">
            <a:solidFill>
              <a:schemeClr val="tx1"/>
            </a:solidFill>
            <a:round/>
            <a:headEnd/>
            <a:tailEnd/>
          </a:ln>
        </p:spPr>
        <p:txBody>
          <a:bodyPr wrap="none" lIns="90000" tIns="46800" rIns="90000" bIns="46800" anchor="ctr"/>
          <a:lstStyle/>
          <a:p>
            <a:endParaRPr lang="en-US"/>
          </a:p>
        </p:txBody>
      </p:sp>
      <p:grpSp>
        <p:nvGrpSpPr>
          <p:cNvPr id="37" name="Group 89"/>
          <p:cNvGrpSpPr>
            <a:grpSpLocks/>
          </p:cNvGrpSpPr>
          <p:nvPr/>
        </p:nvGrpSpPr>
        <p:grpSpPr bwMode="auto">
          <a:xfrm>
            <a:off x="2450926" y="2254278"/>
            <a:ext cx="85725" cy="177800"/>
            <a:chOff x="1528" y="1363"/>
            <a:chExt cx="54" cy="112"/>
          </a:xfrm>
        </p:grpSpPr>
        <p:sp>
          <p:nvSpPr>
            <p:cNvPr id="38" name="Line 90"/>
            <p:cNvSpPr>
              <a:spLocks noChangeShapeType="1"/>
            </p:cNvSpPr>
            <p:nvPr/>
          </p:nvSpPr>
          <p:spPr bwMode="auto">
            <a:xfrm flipH="1">
              <a:off x="1551" y="1438"/>
              <a:ext cx="0" cy="37"/>
            </a:xfrm>
            <a:prstGeom prst="line">
              <a:avLst/>
            </a:prstGeom>
            <a:noFill/>
            <a:ln w="8890">
              <a:solidFill>
                <a:schemeClr val="tx1"/>
              </a:solidFill>
              <a:round/>
              <a:headEnd/>
              <a:tailEnd type="stealth" w="med" len="med"/>
            </a:ln>
          </p:spPr>
          <p:txBody>
            <a:bodyPr lIns="90000" tIns="46800" rIns="90000" bIns="46800" anchor="ctr"/>
            <a:lstStyle/>
            <a:p>
              <a:endParaRPr lang="en-US"/>
            </a:p>
          </p:txBody>
        </p:sp>
        <p:sp>
          <p:nvSpPr>
            <p:cNvPr id="39" name="Text Box 91"/>
            <p:cNvSpPr txBox="1">
              <a:spLocks noChangeArrowheads="1"/>
            </p:cNvSpPr>
            <p:nvPr/>
          </p:nvSpPr>
          <p:spPr bwMode="auto">
            <a:xfrm>
              <a:off x="1528" y="1363"/>
              <a:ext cx="54" cy="77"/>
            </a:xfrm>
            <a:prstGeom prst="rect">
              <a:avLst/>
            </a:prstGeom>
            <a:noFill/>
            <a:ln w="12700">
              <a:noFill/>
              <a:miter lim="800000"/>
              <a:headEnd/>
              <a:tailEnd/>
            </a:ln>
          </p:spPr>
          <p:txBody>
            <a:bodyPr lIns="0" tIns="0" rIns="0" bIns="0">
              <a:spAutoFit/>
            </a:bodyPr>
            <a:lstStyle/>
            <a:p>
              <a:pPr algn="l">
                <a:buClrTx/>
                <a:buSzTx/>
                <a:buFontTx/>
                <a:buNone/>
              </a:pPr>
              <a:r>
                <a:rPr lang="en-US" sz="800" b="1"/>
                <a:t>R</a:t>
              </a:r>
            </a:p>
          </p:txBody>
        </p:sp>
      </p:grpSp>
      <p:cxnSp>
        <p:nvCxnSpPr>
          <p:cNvPr id="40" name="Straight Connector 39"/>
          <p:cNvCxnSpPr>
            <a:stCxn id="36" idx="0"/>
            <a:endCxn id="34" idx="2"/>
          </p:cNvCxnSpPr>
          <p:nvPr/>
        </p:nvCxnSpPr>
        <p:spPr>
          <a:xfrm rot="5400000" flipH="1" flipV="1">
            <a:off x="2290907" y="2242213"/>
            <a:ext cx="971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8" idx="0"/>
            <a:endCxn id="36" idx="4"/>
          </p:cNvCxnSpPr>
          <p:nvPr/>
        </p:nvCxnSpPr>
        <p:spPr>
          <a:xfrm rot="5400000" flipH="1" flipV="1">
            <a:off x="2283921" y="2490816"/>
            <a:ext cx="1111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133"/>
          <p:cNvGrpSpPr>
            <a:grpSpLocks/>
          </p:cNvGrpSpPr>
          <p:nvPr/>
        </p:nvGrpSpPr>
        <p:grpSpPr bwMode="auto">
          <a:xfrm rot="5400000">
            <a:off x="2954798" y="1979958"/>
            <a:ext cx="430213" cy="179387"/>
            <a:chOff x="998" y="3624"/>
            <a:chExt cx="271" cy="271"/>
          </a:xfrm>
        </p:grpSpPr>
        <p:sp>
          <p:nvSpPr>
            <p:cNvPr id="43" name="Freeform 134"/>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44" name="Freeform 135"/>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45" name="AutoShape 136"/>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cxnSp>
        <p:nvCxnSpPr>
          <p:cNvPr id="46" name="Shape 125"/>
          <p:cNvCxnSpPr>
            <a:stCxn id="8" idx="3"/>
            <a:endCxn id="35" idx="2"/>
          </p:cNvCxnSpPr>
          <p:nvPr/>
        </p:nvCxnSpPr>
        <p:spPr>
          <a:xfrm flipV="1">
            <a:off x="3082433" y="2195539"/>
            <a:ext cx="531967" cy="470696"/>
          </a:xfrm>
          <a:prstGeom prst="bentConnector2">
            <a:avLst/>
          </a:prstGeom>
          <a:noFill/>
          <a:ln w="8890">
            <a:solidFill>
              <a:schemeClr val="tx1"/>
            </a:solidFill>
            <a:round/>
            <a:headEnd type="triangle" w="med" len="med"/>
            <a:tailEnd/>
          </a:ln>
        </p:spPr>
      </p:cxnSp>
      <p:sp>
        <p:nvSpPr>
          <p:cNvPr id="47" name="Rectangle 33"/>
          <p:cNvSpPr>
            <a:spLocks noChangeArrowheads="1"/>
          </p:cNvSpPr>
          <p:nvPr/>
        </p:nvSpPr>
        <p:spPr bwMode="auto">
          <a:xfrm>
            <a:off x="1326965" y="4158009"/>
            <a:ext cx="2040134"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Next request provider</a:t>
            </a:r>
            <a:endParaRPr lang="en-US" sz="1200" dirty="0"/>
          </a:p>
        </p:txBody>
      </p:sp>
      <p:sp>
        <p:nvSpPr>
          <p:cNvPr id="48" name="Text Box 94"/>
          <p:cNvSpPr txBox="1">
            <a:spLocks noChangeArrowheads="1"/>
          </p:cNvSpPr>
          <p:nvPr/>
        </p:nvSpPr>
        <p:spPr bwMode="auto">
          <a:xfrm>
            <a:off x="1977216" y="3878925"/>
            <a:ext cx="865187" cy="276999"/>
          </a:xfrm>
          <a:prstGeom prst="rect">
            <a:avLst/>
          </a:prstGeom>
          <a:noFill/>
          <a:ln w="12700">
            <a:noFill/>
            <a:miter lim="800000"/>
            <a:headEnd/>
            <a:tailEnd/>
          </a:ln>
        </p:spPr>
        <p:txBody>
          <a:bodyPr lIns="0" tIns="0" rIns="0" bIns="0">
            <a:spAutoFit/>
          </a:bodyPr>
          <a:lstStyle/>
          <a:p>
            <a:pPr algn="ctr">
              <a:spcBef>
                <a:spcPct val="50000"/>
              </a:spcBef>
              <a:buClrTx/>
              <a:buSzTx/>
              <a:buFontTx/>
              <a:buNone/>
            </a:pPr>
            <a:r>
              <a:rPr lang="en-US" sz="900" dirty="0" smtClean="0"/>
              <a:t>Normal queue </a:t>
            </a:r>
            <a:br>
              <a:rPr lang="en-US" sz="900" dirty="0" smtClean="0"/>
            </a:br>
            <a:r>
              <a:rPr lang="en-US" sz="900" dirty="0" smtClean="0"/>
              <a:t>always first</a:t>
            </a:r>
            <a:endParaRPr lang="en-US" sz="900" dirty="0"/>
          </a:p>
        </p:txBody>
      </p:sp>
      <p:sp>
        <p:nvSpPr>
          <p:cNvPr id="49" name="Rectangle 33"/>
          <p:cNvSpPr>
            <a:spLocks noChangeArrowheads="1"/>
          </p:cNvSpPr>
          <p:nvPr/>
        </p:nvSpPr>
        <p:spPr bwMode="auto">
          <a:xfrm>
            <a:off x="1285226" y="5292664"/>
            <a:ext cx="2124075"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Processor</a:t>
            </a:r>
          </a:p>
        </p:txBody>
      </p:sp>
    </p:spTree>
    <p:extLst>
      <p:ext uri="{BB962C8B-B14F-4D97-AF65-F5344CB8AC3E}">
        <p14:creationId xmlns:p14="http://schemas.microsoft.com/office/powerpoint/2010/main" val="19947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Rechteck 155"/>
          <p:cNvSpPr/>
          <p:nvPr/>
        </p:nvSpPr>
        <p:spPr bwMode="gray">
          <a:xfrm>
            <a:off x="295382" y="2902059"/>
            <a:ext cx="1781241" cy="1738611"/>
          </a:xfrm>
          <a:prstGeom prst="rect">
            <a:avLst/>
          </a:prstGeom>
          <a:no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5" name="Rechteck 155"/>
          <p:cNvSpPr/>
          <p:nvPr/>
        </p:nvSpPr>
        <p:spPr bwMode="gray">
          <a:xfrm>
            <a:off x="240262" y="2953947"/>
            <a:ext cx="1781241" cy="1738611"/>
          </a:xfrm>
          <a:prstGeom prst="rect">
            <a:avLst/>
          </a:prstGeom>
          <a:solidFill>
            <a:schemeClr val="bg1"/>
          </a:solid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grpSp>
        <p:nvGrpSpPr>
          <p:cNvPr id="6" name="Group 5"/>
          <p:cNvGrpSpPr/>
          <p:nvPr/>
        </p:nvGrpSpPr>
        <p:grpSpPr>
          <a:xfrm>
            <a:off x="2606999" y="3005836"/>
            <a:ext cx="1899443" cy="1744979"/>
            <a:chOff x="5164824" y="4737735"/>
            <a:chExt cx="1899443" cy="1744979"/>
          </a:xfrm>
        </p:grpSpPr>
        <p:sp>
          <p:nvSpPr>
            <p:cNvPr id="7" name="Rechteck 129"/>
            <p:cNvSpPr/>
            <p:nvPr/>
          </p:nvSpPr>
          <p:spPr bwMode="gray">
            <a:xfrm>
              <a:off x="5226470" y="4737735"/>
              <a:ext cx="1771122" cy="1744979"/>
            </a:xfrm>
            <a:prstGeom prst="rect">
              <a:avLst/>
            </a:prstGeom>
            <a:no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8" name="Rechteck 122"/>
            <p:cNvSpPr/>
            <p:nvPr/>
          </p:nvSpPr>
          <p:spPr>
            <a:xfrm>
              <a:off x="5164824" y="5813820"/>
              <a:ext cx="1899443" cy="584775"/>
            </a:xfrm>
            <a:prstGeom prst="rect">
              <a:avLst/>
            </a:prstGeom>
          </p:spPr>
          <p:txBody>
            <a:bodyPr wrap="square">
              <a:spAutoFit/>
            </a:bodyPr>
            <a:lstStyle/>
            <a:p>
              <a:pPr marL="157163" indent="-157163" algn="ctr">
                <a:spcBef>
                  <a:spcPct val="50000"/>
                </a:spcBef>
                <a:buClr>
                  <a:srgbClr val="F0AB00"/>
                </a:buClr>
                <a:buSzPct val="80000"/>
              </a:pPr>
              <a:r>
                <a:rPr lang="en-US" sz="1600" kern="0" dirty="0" smtClean="0">
                  <a:ea typeface="Arial Unicode MS" pitchFamily="34" charset="-128"/>
                  <a:cs typeface="Arial Unicode MS" pitchFamily="34" charset="-128"/>
                </a:rPr>
                <a:t>How to quantify isolation?</a:t>
              </a:r>
            </a:p>
          </p:txBody>
        </p:sp>
        <p:sp>
          <p:nvSpPr>
            <p:cNvPr id="9" name="Rechteck 11"/>
            <p:cNvSpPr/>
            <p:nvPr/>
          </p:nvSpPr>
          <p:spPr bwMode="gray">
            <a:xfrm>
              <a:off x="5764098" y="4942075"/>
              <a:ext cx="1052111" cy="967590"/>
            </a:xfrm>
            <a:prstGeom prst="rect">
              <a:avLst/>
            </a:prstGeom>
            <a:solidFill>
              <a:srgbClr val="FFFFFF"/>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0" name="Picture 1" descr="C:\Users\D055257\AppData\Local\Microsoft\Windows\Temporary Internet Files\Content.IE5\T3P35614\MC900254398[1].wmf"/>
            <p:cNvPicPr>
              <a:picLocks noChangeAspect="1" noChangeArrowheads="1"/>
            </p:cNvPicPr>
            <p:nvPr/>
          </p:nvPicPr>
          <p:blipFill>
            <a:blip r:embed="rId2" cstate="print"/>
            <a:srcRect/>
            <a:stretch>
              <a:fillRect/>
            </a:stretch>
          </p:blipFill>
          <p:spPr bwMode="auto">
            <a:xfrm flipH="1">
              <a:off x="5966576" y="4819589"/>
              <a:ext cx="703138" cy="920261"/>
            </a:xfrm>
            <a:prstGeom prst="rect">
              <a:avLst/>
            </a:prstGeom>
            <a:noFill/>
          </p:spPr>
        </p:pic>
        <p:pic>
          <p:nvPicPr>
            <p:cNvPr id="11" name="Picture 124" descr="C:\Users\D055257\AppData\Local\Microsoft\Windows\Temporary Internet Files\Content.IE5\C959JT2X\MC900310856[1].wmf"/>
            <p:cNvPicPr>
              <a:picLocks noChangeAspect="1" noChangeArrowheads="1"/>
            </p:cNvPicPr>
            <p:nvPr/>
          </p:nvPicPr>
          <p:blipFill>
            <a:blip r:embed="rId3" cstate="print"/>
            <a:srcRect/>
            <a:stretch>
              <a:fillRect/>
            </a:stretch>
          </p:blipFill>
          <p:spPr bwMode="auto">
            <a:xfrm rot="20482547">
              <a:off x="5487325" y="4944960"/>
              <a:ext cx="837411" cy="606629"/>
            </a:xfrm>
            <a:prstGeom prst="rect">
              <a:avLst/>
            </a:prstGeom>
            <a:noFill/>
          </p:spPr>
        </p:pic>
      </p:grpSp>
      <p:sp>
        <p:nvSpPr>
          <p:cNvPr id="12" name="Right Arrow 11"/>
          <p:cNvSpPr/>
          <p:nvPr/>
        </p:nvSpPr>
        <p:spPr bwMode="gray">
          <a:xfrm>
            <a:off x="2122510" y="3395708"/>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ight Arrow 12"/>
          <p:cNvSpPr/>
          <p:nvPr/>
        </p:nvSpPr>
        <p:spPr bwMode="gray">
          <a:xfrm>
            <a:off x="4583877" y="2271411"/>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4" name="Group 13"/>
          <p:cNvGrpSpPr/>
          <p:nvPr/>
        </p:nvGrpSpPr>
        <p:grpSpPr>
          <a:xfrm>
            <a:off x="65336" y="3005835"/>
            <a:ext cx="1926048" cy="1738611"/>
            <a:chOff x="2774019" y="4737734"/>
            <a:chExt cx="1926048" cy="1738611"/>
          </a:xfrm>
        </p:grpSpPr>
        <p:sp>
          <p:nvSpPr>
            <p:cNvPr id="15" name="Rechteck 155"/>
            <p:cNvSpPr/>
            <p:nvPr/>
          </p:nvSpPr>
          <p:spPr bwMode="gray">
            <a:xfrm>
              <a:off x="2902063" y="4737734"/>
              <a:ext cx="1781241" cy="1738611"/>
            </a:xfrm>
            <a:prstGeom prst="rect">
              <a:avLst/>
            </a:prstGeom>
            <a:solidFill>
              <a:schemeClr val="bg1"/>
            </a:solidFill>
            <a:ln w="28575">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
          <p:nvSpPr>
            <p:cNvPr id="16" name="Oval 15"/>
            <p:cNvSpPr/>
            <p:nvPr/>
          </p:nvSpPr>
          <p:spPr bwMode="gray">
            <a:xfrm>
              <a:off x="4062416" y="4870436"/>
              <a:ext cx="474324" cy="464312"/>
            </a:xfrm>
            <a:prstGeom prst="ellipse">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7" name="Group 16"/>
            <p:cNvGrpSpPr/>
            <p:nvPr/>
          </p:nvGrpSpPr>
          <p:grpSpPr>
            <a:xfrm rot="16200000">
              <a:off x="3226625" y="4825231"/>
              <a:ext cx="286867" cy="585700"/>
              <a:chOff x="3143250" y="5022832"/>
              <a:chExt cx="180975" cy="404814"/>
            </a:xfrm>
          </p:grpSpPr>
          <p:cxnSp>
            <p:nvCxnSpPr>
              <p:cNvPr id="22" name="Straight Connector 21"/>
              <p:cNvCxnSpPr/>
              <p:nvPr/>
            </p:nvCxnSpPr>
            <p:spPr>
              <a:xfrm>
                <a:off x="3143250" y="5022832"/>
                <a:ext cx="0" cy="40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43250" y="5427646"/>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24225" y="5022832"/>
                <a:ext cx="0" cy="40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43250" y="5359365"/>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43250" y="5300321"/>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43250" y="5248274"/>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43250" y="5195889"/>
                <a:ext cx="180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a:endCxn id="16" idx="2"/>
            </p:cNvCxnSpPr>
            <p:nvPr/>
          </p:nvCxnSpPr>
          <p:spPr>
            <a:xfrm>
              <a:off x="3662909" y="5102592"/>
              <a:ext cx="3995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0"/>
              <a:endCxn id="16" idx="4"/>
            </p:cNvCxnSpPr>
            <p:nvPr/>
          </p:nvCxnSpPr>
          <p:spPr>
            <a:xfrm>
              <a:off x="4299578" y="4870436"/>
              <a:ext cx="0" cy="4643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5" descr="Datei:Traffic lights 3 states.sv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36387" y="5222857"/>
              <a:ext cx="223208" cy="58109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120"/>
            <p:cNvSpPr/>
            <p:nvPr/>
          </p:nvSpPr>
          <p:spPr>
            <a:xfrm>
              <a:off x="2774019" y="5823002"/>
              <a:ext cx="1926048" cy="584775"/>
            </a:xfrm>
            <a:prstGeom prst="rect">
              <a:avLst/>
            </a:prstGeom>
          </p:spPr>
          <p:txBody>
            <a:bodyPr wrap="square">
              <a:spAutoFit/>
            </a:bodyPr>
            <a:lstStyle/>
            <a:p>
              <a:pPr marL="157163" indent="-157163" algn="ctr" fontAlgn="base">
                <a:spcBef>
                  <a:spcPct val="50000"/>
                </a:spcBef>
                <a:spcAft>
                  <a:spcPct val="0"/>
                </a:spcAft>
                <a:buClr>
                  <a:srgbClr val="F0AB00"/>
                </a:buClr>
                <a:buSzPct val="80000"/>
              </a:pPr>
              <a:r>
                <a:rPr lang="en-US" sz="1600" dirty="0" smtClean="0"/>
                <a:t>Performance isolation methods    </a:t>
              </a:r>
              <a:endParaRPr lang="en-US" sz="1600" dirty="0"/>
            </a:p>
          </p:txBody>
        </p:sp>
      </p:grpSp>
      <p:sp>
        <p:nvSpPr>
          <p:cNvPr id="42" name="Right Arrow 41"/>
          <p:cNvSpPr/>
          <p:nvPr/>
        </p:nvSpPr>
        <p:spPr bwMode="gray">
          <a:xfrm>
            <a:off x="4583877" y="4496862"/>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3" name="Right Arrow 42"/>
          <p:cNvSpPr/>
          <p:nvPr/>
        </p:nvSpPr>
        <p:spPr bwMode="gray">
          <a:xfrm>
            <a:off x="4587996" y="3385840"/>
            <a:ext cx="447675" cy="97860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4" name="Rectangle 43"/>
          <p:cNvSpPr/>
          <p:nvPr/>
        </p:nvSpPr>
        <p:spPr>
          <a:xfrm>
            <a:off x="5111564" y="2457749"/>
            <a:ext cx="3851200" cy="1477328"/>
          </a:xfrm>
          <a:prstGeom prst="rect">
            <a:avLst/>
          </a:prstGeom>
        </p:spPr>
        <p:txBody>
          <a:bodyPr wrap="square">
            <a:spAutoFit/>
          </a:bodyPr>
          <a:lstStyle/>
          <a:p>
            <a:pPr fontAlgn="base">
              <a:spcBef>
                <a:spcPct val="50000"/>
              </a:spcBef>
              <a:spcAft>
                <a:spcPct val="0"/>
              </a:spcAft>
              <a:buClr>
                <a:srgbClr val="F0AB00"/>
              </a:buClr>
              <a:buSzPct val="80000"/>
            </a:pPr>
            <a:r>
              <a:rPr lang="en-US" kern="0" dirty="0" smtClean="0">
                <a:ea typeface="Arial Unicode MS" pitchFamily="34" charset="-128"/>
                <a:cs typeface="Arial Unicode MS" pitchFamily="34" charset="-128"/>
              </a:rPr>
              <a:t>Q1: 	How </a:t>
            </a:r>
            <a:r>
              <a:rPr lang="en-US" kern="0" dirty="0">
                <a:ea typeface="Arial Unicode MS" pitchFamily="34" charset="-128"/>
                <a:cs typeface="Arial Unicode MS" pitchFamily="34" charset="-128"/>
              </a:rPr>
              <a:t>strong is one tenant’s </a:t>
            </a:r>
            <a:r>
              <a:rPr lang="en-US" kern="0" dirty="0" smtClean="0">
                <a:ea typeface="Arial Unicode MS" pitchFamily="34" charset="-128"/>
                <a:cs typeface="Arial Unicode MS" pitchFamily="34" charset="-128"/>
              </a:rPr>
              <a:t>	influence </a:t>
            </a:r>
            <a:r>
              <a:rPr lang="en-US" kern="0" dirty="0">
                <a:ea typeface="Arial Unicode MS" pitchFamily="34" charset="-128"/>
                <a:cs typeface="Arial Unicode MS" pitchFamily="34" charset="-128"/>
              </a:rPr>
              <a:t>onto the others</a:t>
            </a:r>
            <a:r>
              <a:rPr lang="en-US" kern="0" dirty="0" smtClean="0">
                <a:ea typeface="Arial Unicode MS" pitchFamily="34" charset="-128"/>
                <a:cs typeface="Arial Unicode MS" pitchFamily="34" charset="-128"/>
              </a:rPr>
              <a:t>?</a:t>
            </a:r>
          </a:p>
          <a:p>
            <a:pP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45" name="Rectangle 44"/>
          <p:cNvSpPr/>
          <p:nvPr/>
        </p:nvSpPr>
        <p:spPr>
          <a:xfrm>
            <a:off x="5103326" y="3504856"/>
            <a:ext cx="4572000" cy="923330"/>
          </a:xfrm>
          <a:prstGeom prst="rect">
            <a:avLst/>
          </a:prstGeom>
        </p:spPr>
        <p:txBody>
          <a:bodyPr>
            <a:spAutoFit/>
          </a:bodyP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Q2:	</a:t>
            </a:r>
            <a:r>
              <a:rPr lang="en-US" kern="0" dirty="0" smtClean="0">
                <a:ea typeface="Arial Unicode MS" pitchFamily="34" charset="-128"/>
                <a:cs typeface="Arial Unicode MS" pitchFamily="34" charset="-128"/>
              </a:rPr>
              <a:t>How much is a system better </a:t>
            </a:r>
            <a:r>
              <a:rPr lang="en-US" kern="0" dirty="0">
                <a:ea typeface="Arial Unicode MS" pitchFamily="34" charset="-128"/>
                <a:cs typeface="Arial Unicode MS" pitchFamily="34" charset="-128"/>
              </a:rPr>
              <a:t>	isolated than a </a:t>
            </a:r>
            <a:r>
              <a:rPr lang="en-US" kern="0" dirty="0" smtClean="0">
                <a:ea typeface="Arial Unicode MS" pitchFamily="34" charset="-128"/>
                <a:cs typeface="Arial Unicode MS" pitchFamily="34" charset="-128"/>
              </a:rPr>
              <a:t>non-</a:t>
            </a:r>
            <a:r>
              <a:rPr lang="en-US" kern="0" dirty="0">
                <a:ea typeface="Arial Unicode MS" pitchFamily="34" charset="-128"/>
                <a:cs typeface="Arial Unicode MS" pitchFamily="34" charset="-128"/>
              </a:rPr>
              <a:t>	isolated system?</a:t>
            </a:r>
          </a:p>
        </p:txBody>
      </p:sp>
      <p:sp>
        <p:nvSpPr>
          <p:cNvPr id="46" name="Rectangle 45"/>
          <p:cNvSpPr/>
          <p:nvPr/>
        </p:nvSpPr>
        <p:spPr>
          <a:xfrm>
            <a:off x="5111564" y="4700592"/>
            <a:ext cx="3851200" cy="646331"/>
          </a:xfrm>
          <a:prstGeom prst="rect">
            <a:avLst/>
          </a:prstGeom>
        </p:spPr>
        <p:txBody>
          <a:bodyPr wrap="square">
            <a:spAutoFit/>
          </a:bodyP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Q3:	How </a:t>
            </a:r>
            <a:r>
              <a:rPr lang="en-US" kern="0" dirty="0" smtClean="0">
                <a:ea typeface="Arial Unicode MS" pitchFamily="34" charset="-128"/>
                <a:cs typeface="Arial Unicode MS" pitchFamily="34" charset="-128"/>
              </a:rPr>
              <a:t>much potential </a:t>
            </a:r>
            <a:r>
              <a:rPr lang="en-US" kern="0" dirty="0">
                <a:ea typeface="Arial Unicode MS" pitchFamily="34" charset="-128"/>
                <a:cs typeface="Arial Unicode MS" pitchFamily="34" charset="-128"/>
              </a:rPr>
              <a:t>has 	the </a:t>
            </a:r>
            <a:r>
              <a:rPr lang="en-US" kern="0" dirty="0" smtClean="0">
                <a:ea typeface="Arial Unicode MS" pitchFamily="34" charset="-128"/>
                <a:cs typeface="Arial Unicode MS" pitchFamily="34" charset="-128"/>
              </a:rPr>
              <a:t>method </a:t>
            </a:r>
            <a:r>
              <a:rPr lang="en-US" kern="0" dirty="0">
                <a:ea typeface="Arial Unicode MS" pitchFamily="34" charset="-128"/>
                <a:cs typeface="Arial Unicode MS" pitchFamily="34" charset="-128"/>
              </a:rPr>
              <a:t>to improve? </a:t>
            </a:r>
          </a:p>
        </p:txBody>
      </p:sp>
      <p:sp>
        <p:nvSpPr>
          <p:cNvPr id="33" name="TextBox 32"/>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2716967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4: </a:t>
            </a:r>
            <a:r>
              <a:rPr lang="en-US" dirty="0" smtClean="0"/>
              <a:t>Separate Thread Pools</a:t>
            </a:r>
            <a:endParaRPr lang="en-US" dirty="0"/>
          </a:p>
        </p:txBody>
      </p:sp>
      <p:sp>
        <p:nvSpPr>
          <p:cNvPr id="4" name="Rectangle 30"/>
          <p:cNvSpPr>
            <a:spLocks noChangeArrowheads="1"/>
          </p:cNvSpPr>
          <p:nvPr/>
        </p:nvSpPr>
        <p:spPr bwMode="auto">
          <a:xfrm>
            <a:off x="483439" y="4284438"/>
            <a:ext cx="3416970" cy="2066110"/>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App.</a:t>
            </a:r>
          </a:p>
          <a:p>
            <a:pPr>
              <a:buClrTx/>
              <a:buSzTx/>
              <a:buFontTx/>
              <a:buNone/>
            </a:pPr>
            <a:r>
              <a:rPr lang="en-US" sz="1200" dirty="0" smtClean="0"/>
              <a:t>Server</a:t>
            </a:r>
            <a:endParaRPr lang="en-US" sz="1200" dirty="0"/>
          </a:p>
        </p:txBody>
      </p:sp>
      <p:sp>
        <p:nvSpPr>
          <p:cNvPr id="5" name="Rectangle 33"/>
          <p:cNvSpPr>
            <a:spLocks noChangeArrowheads="1"/>
          </p:cNvSpPr>
          <p:nvPr/>
        </p:nvSpPr>
        <p:spPr bwMode="auto">
          <a:xfrm>
            <a:off x="1158265" y="4341078"/>
            <a:ext cx="2609850" cy="1892592"/>
          </a:xfrm>
          <a:prstGeom prst="rect">
            <a:avLst/>
          </a:prstGeom>
          <a:solidFill>
            <a:schemeClr val="bg1"/>
          </a:solidFill>
          <a:ln w="17780">
            <a:solidFill>
              <a:schemeClr val="tx1"/>
            </a:solidFill>
            <a:miter lim="800000"/>
            <a:headEnd/>
            <a:tailEnd/>
          </a:ln>
        </p:spPr>
        <p:txBody>
          <a:bodyPr lIns="36000" tIns="36000" rIns="36000" bIns="36000" anchor="b" anchorCtr="0"/>
          <a:lstStyle/>
          <a:p>
            <a:pPr algn="ctr">
              <a:buClrTx/>
              <a:buSzTx/>
              <a:buFontTx/>
              <a:buNone/>
            </a:pPr>
            <a:r>
              <a:rPr lang="en-US" sz="1200" dirty="0" smtClean="0"/>
              <a:t>Request Processor</a:t>
            </a:r>
          </a:p>
        </p:txBody>
      </p:sp>
      <p:sp>
        <p:nvSpPr>
          <p:cNvPr id="6" name="Rectangle 30"/>
          <p:cNvSpPr>
            <a:spLocks noChangeArrowheads="1"/>
          </p:cNvSpPr>
          <p:nvPr/>
        </p:nvSpPr>
        <p:spPr bwMode="auto">
          <a:xfrm>
            <a:off x="483439" y="1803040"/>
            <a:ext cx="3416970" cy="2159545"/>
          </a:xfrm>
          <a:prstGeom prst="rect">
            <a:avLst/>
          </a:prstGeom>
          <a:solidFill>
            <a:srgbClr val="DDDDDD"/>
          </a:solidFill>
          <a:ln w="12700">
            <a:solidFill>
              <a:schemeClr val="tx1"/>
            </a:solidFill>
            <a:miter lim="800000"/>
            <a:headEnd/>
            <a:tailEnd/>
          </a:ln>
        </p:spPr>
        <p:txBody>
          <a:bodyPr lIns="36000" tIns="36000" rIns="36000" bIns="36000"/>
          <a:lstStyle/>
          <a:p>
            <a:pPr>
              <a:buClrTx/>
              <a:buSzTx/>
              <a:buFontTx/>
              <a:buNone/>
            </a:pPr>
            <a:r>
              <a:rPr lang="en-US" sz="1200" dirty="0" smtClean="0"/>
              <a:t>Request</a:t>
            </a:r>
            <a:endParaRPr lang="en-US" sz="1200" dirty="0"/>
          </a:p>
          <a:p>
            <a:pPr>
              <a:buClrTx/>
              <a:buSzTx/>
              <a:buFontTx/>
              <a:buNone/>
            </a:pPr>
            <a:r>
              <a:rPr lang="en-US" sz="1200" dirty="0"/>
              <a:t>Manager</a:t>
            </a:r>
          </a:p>
        </p:txBody>
      </p:sp>
      <p:sp>
        <p:nvSpPr>
          <p:cNvPr id="7" name="Text Placeholder 2"/>
          <p:cNvSpPr>
            <a:spLocks noGrp="1"/>
          </p:cNvSpPr>
          <p:nvPr>
            <p:ph type="body" sz="quarter" idx="4294967295"/>
          </p:nvPr>
        </p:nvSpPr>
        <p:spPr>
          <a:xfrm>
            <a:off x="4742475" y="2154104"/>
            <a:ext cx="4105275" cy="4038601"/>
          </a:xfrm>
          <a:prstGeom prst="rect">
            <a:avLst/>
          </a:prstGeom>
        </p:spPr>
        <p:txBody>
          <a:bodyPr/>
          <a:lstStyle/>
          <a:p>
            <a:pPr marL="285750" lvl="1" indent="-285750">
              <a:buFont typeface="Wingdings" pitchFamily="2" charset="2"/>
              <a:buChar char="q"/>
            </a:pPr>
            <a:r>
              <a:rPr lang="en-US" dirty="0" smtClean="0"/>
              <a:t>Simple FIFO queue for all tenants</a:t>
            </a:r>
          </a:p>
          <a:p>
            <a:pPr marL="285750" lvl="1" indent="-285750">
              <a:buFont typeface="Wingdings" pitchFamily="2" charset="2"/>
              <a:buChar char="q"/>
            </a:pPr>
            <a:endParaRPr lang="en-US" dirty="0" smtClean="0"/>
          </a:p>
          <a:p>
            <a:pPr marL="285750" lvl="1" indent="-285750">
              <a:buFont typeface="Wingdings" pitchFamily="2" charset="2"/>
              <a:buChar char="q"/>
            </a:pPr>
            <a:r>
              <a:rPr lang="en-US" dirty="0" smtClean="0"/>
              <a:t>Work controller only assigns request to leader if no busy worker is already working for this user.</a:t>
            </a:r>
          </a:p>
          <a:p>
            <a:pPr marL="285750" lvl="1" indent="-285750">
              <a:buFont typeface="Wingdings" pitchFamily="2" charset="2"/>
              <a:buChar char="q"/>
            </a:pPr>
            <a:endParaRPr lang="en-US" dirty="0" smtClean="0"/>
          </a:p>
          <a:p>
            <a:pPr marL="285750" lvl="1" indent="-285750">
              <a:buFont typeface="Wingdings" pitchFamily="2" charset="2"/>
              <a:buChar char="q"/>
            </a:pPr>
            <a:r>
              <a:rPr lang="en-US" dirty="0" smtClean="0"/>
              <a:t>If tenant is already served, work controller adds request to queue as last element</a:t>
            </a:r>
          </a:p>
          <a:p>
            <a:pPr lvl="1"/>
            <a:endParaRPr lang="en-US" dirty="0" smtClean="0"/>
          </a:p>
        </p:txBody>
      </p:sp>
      <p:sp>
        <p:nvSpPr>
          <p:cNvPr id="8" name="Rectangle 33"/>
          <p:cNvSpPr>
            <a:spLocks noChangeArrowheads="1"/>
          </p:cNvSpPr>
          <p:nvPr/>
        </p:nvSpPr>
        <p:spPr bwMode="auto">
          <a:xfrm>
            <a:off x="1723051" y="2009644"/>
            <a:ext cx="1485899"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request adder</a:t>
            </a:r>
            <a:endParaRPr lang="en-US" sz="1200" dirty="0"/>
          </a:p>
        </p:txBody>
      </p:sp>
      <p:sp>
        <p:nvSpPr>
          <p:cNvPr id="9" name="AutoShape 50"/>
          <p:cNvSpPr>
            <a:spLocks noChangeArrowheads="1"/>
          </p:cNvSpPr>
          <p:nvPr/>
        </p:nvSpPr>
        <p:spPr bwMode="auto">
          <a:xfrm>
            <a:off x="1862751" y="1465589"/>
            <a:ext cx="1181099" cy="238124"/>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New Request</a:t>
            </a:r>
            <a:endParaRPr lang="en-US" sz="1200" dirty="0"/>
          </a:p>
        </p:txBody>
      </p:sp>
      <p:sp>
        <p:nvSpPr>
          <p:cNvPr id="10" name="Rectangle 33"/>
          <p:cNvSpPr>
            <a:spLocks noChangeArrowheads="1"/>
          </p:cNvSpPr>
          <p:nvPr/>
        </p:nvSpPr>
        <p:spPr bwMode="auto">
          <a:xfrm>
            <a:off x="1629706" y="3659374"/>
            <a:ext cx="1676400"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Next request provider</a:t>
            </a:r>
            <a:endParaRPr lang="en-US" sz="1200" dirty="0"/>
          </a:p>
        </p:txBody>
      </p:sp>
      <p:sp>
        <p:nvSpPr>
          <p:cNvPr id="11" name="AutoShape 35"/>
          <p:cNvSpPr>
            <a:spLocks noChangeArrowheads="1"/>
          </p:cNvSpPr>
          <p:nvPr/>
        </p:nvSpPr>
        <p:spPr bwMode="auto">
          <a:xfrm>
            <a:off x="1582551" y="4954039"/>
            <a:ext cx="568324" cy="982662"/>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smtClean="0"/>
              <a:t>Pool t</a:t>
            </a:r>
            <a:r>
              <a:rPr lang="en-US" sz="900" baseline="-25000" dirty="0" smtClean="0"/>
              <a:t>1</a:t>
            </a:r>
            <a:endParaRPr lang="en-US" sz="900" baseline="-25000" dirty="0"/>
          </a:p>
        </p:txBody>
      </p:sp>
      <p:sp>
        <p:nvSpPr>
          <p:cNvPr id="12" name="AutoShape 37"/>
          <p:cNvSpPr>
            <a:spLocks noChangeArrowheads="1"/>
          </p:cNvSpPr>
          <p:nvPr/>
        </p:nvSpPr>
        <p:spPr bwMode="auto">
          <a:xfrm>
            <a:off x="1657162" y="570968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W</a:t>
            </a:r>
            <a:endParaRPr lang="en-US" sz="1200" dirty="0"/>
          </a:p>
        </p:txBody>
      </p:sp>
      <p:sp>
        <p:nvSpPr>
          <p:cNvPr id="13" name="AutoShape 37"/>
          <p:cNvSpPr>
            <a:spLocks noChangeArrowheads="1"/>
          </p:cNvSpPr>
          <p:nvPr/>
        </p:nvSpPr>
        <p:spPr bwMode="auto">
          <a:xfrm>
            <a:off x="1657162" y="550966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W</a:t>
            </a:r>
            <a:endParaRPr lang="en-US" sz="1200" dirty="0"/>
          </a:p>
        </p:txBody>
      </p:sp>
      <p:sp>
        <p:nvSpPr>
          <p:cNvPr id="14" name="AutoShape 37"/>
          <p:cNvSpPr>
            <a:spLocks noChangeArrowheads="1"/>
          </p:cNvSpPr>
          <p:nvPr/>
        </p:nvSpPr>
        <p:spPr bwMode="auto">
          <a:xfrm>
            <a:off x="1657162" y="531916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W</a:t>
            </a:r>
            <a:endParaRPr lang="en-US" sz="1200" dirty="0"/>
          </a:p>
        </p:txBody>
      </p:sp>
      <p:sp>
        <p:nvSpPr>
          <p:cNvPr id="15" name="AutoShape 35"/>
          <p:cNvSpPr>
            <a:spLocks noChangeArrowheads="1"/>
          </p:cNvSpPr>
          <p:nvPr/>
        </p:nvSpPr>
        <p:spPr bwMode="auto">
          <a:xfrm>
            <a:off x="2788026" y="4954039"/>
            <a:ext cx="568324" cy="982662"/>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smtClean="0"/>
              <a:t>Pool </a:t>
            </a:r>
            <a:r>
              <a:rPr lang="en-US" sz="900" dirty="0" err="1" smtClean="0"/>
              <a:t>t</a:t>
            </a:r>
            <a:r>
              <a:rPr lang="en-US" sz="900" baseline="-25000" dirty="0" err="1" smtClean="0"/>
              <a:t>n</a:t>
            </a:r>
            <a:endParaRPr lang="en-US" sz="900" baseline="-25000" dirty="0"/>
          </a:p>
        </p:txBody>
      </p:sp>
      <p:sp>
        <p:nvSpPr>
          <p:cNvPr id="16" name="AutoShape 37"/>
          <p:cNvSpPr>
            <a:spLocks noChangeArrowheads="1"/>
          </p:cNvSpPr>
          <p:nvPr/>
        </p:nvSpPr>
        <p:spPr bwMode="auto">
          <a:xfrm>
            <a:off x="2862637" y="5709688"/>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W</a:t>
            </a:r>
            <a:endParaRPr lang="en-US" sz="1200" dirty="0"/>
          </a:p>
        </p:txBody>
      </p:sp>
      <p:sp>
        <p:nvSpPr>
          <p:cNvPr id="17" name="AutoShape 37"/>
          <p:cNvSpPr>
            <a:spLocks noChangeArrowheads="1"/>
          </p:cNvSpPr>
          <p:nvPr/>
        </p:nvSpPr>
        <p:spPr bwMode="auto">
          <a:xfrm>
            <a:off x="2862637" y="5312415"/>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W</a:t>
            </a:r>
            <a:endParaRPr lang="en-US" sz="1200" dirty="0"/>
          </a:p>
        </p:txBody>
      </p:sp>
      <p:sp>
        <p:nvSpPr>
          <p:cNvPr id="18" name="AutoShape 97"/>
          <p:cNvSpPr>
            <a:spLocks noChangeArrowheads="1"/>
          </p:cNvSpPr>
          <p:nvPr/>
        </p:nvSpPr>
        <p:spPr bwMode="auto">
          <a:xfrm>
            <a:off x="2393769" y="4053585"/>
            <a:ext cx="144462" cy="144463"/>
          </a:xfrm>
          <a:prstGeom prst="flowChartConnector">
            <a:avLst/>
          </a:prstGeom>
          <a:solidFill>
            <a:schemeClr val="bg1"/>
          </a:solidFill>
          <a:ln w="17780">
            <a:solidFill>
              <a:schemeClr val="tx1"/>
            </a:solidFill>
            <a:round/>
            <a:headEnd/>
            <a:tailEnd/>
          </a:ln>
        </p:spPr>
        <p:txBody>
          <a:bodyPr wrap="none" lIns="90000" tIns="46800" rIns="90000" bIns="46800" anchor="ctr"/>
          <a:lstStyle/>
          <a:p>
            <a:endParaRPr lang="en-US" dirty="0"/>
          </a:p>
        </p:txBody>
      </p:sp>
      <p:cxnSp>
        <p:nvCxnSpPr>
          <p:cNvPr id="19" name="AutoShape 98"/>
          <p:cNvCxnSpPr>
            <a:cxnSpLocks noChangeShapeType="1"/>
            <a:stCxn id="32" idx="0"/>
            <a:endCxn id="18" idx="4"/>
          </p:cNvCxnSpPr>
          <p:nvPr/>
        </p:nvCxnSpPr>
        <p:spPr bwMode="auto">
          <a:xfrm flipV="1">
            <a:off x="2465528" y="4198048"/>
            <a:ext cx="472" cy="235926"/>
          </a:xfrm>
          <a:prstGeom prst="straightConnector1">
            <a:avLst/>
          </a:prstGeom>
          <a:noFill/>
          <a:ln w="8890">
            <a:solidFill>
              <a:schemeClr val="tx1"/>
            </a:solidFill>
            <a:round/>
            <a:headEnd/>
            <a:tailEnd/>
          </a:ln>
        </p:spPr>
      </p:cxnSp>
      <p:cxnSp>
        <p:nvCxnSpPr>
          <p:cNvPr id="20" name="AutoShape 99"/>
          <p:cNvCxnSpPr>
            <a:cxnSpLocks noChangeShapeType="1"/>
            <a:stCxn id="18" idx="0"/>
            <a:endCxn id="10" idx="2"/>
          </p:cNvCxnSpPr>
          <p:nvPr/>
        </p:nvCxnSpPr>
        <p:spPr bwMode="auto">
          <a:xfrm flipV="1">
            <a:off x="2466000" y="3899085"/>
            <a:ext cx="1906" cy="154500"/>
          </a:xfrm>
          <a:prstGeom prst="straightConnector1">
            <a:avLst/>
          </a:prstGeom>
          <a:noFill/>
          <a:ln w="8890">
            <a:solidFill>
              <a:schemeClr val="tx1"/>
            </a:solidFill>
            <a:round/>
            <a:headEnd/>
            <a:tailEnd/>
          </a:ln>
        </p:spPr>
      </p:cxnSp>
      <p:grpSp>
        <p:nvGrpSpPr>
          <p:cNvPr id="21" name="Group 106"/>
          <p:cNvGrpSpPr>
            <a:grpSpLocks/>
          </p:cNvGrpSpPr>
          <p:nvPr/>
        </p:nvGrpSpPr>
        <p:grpSpPr bwMode="auto">
          <a:xfrm>
            <a:off x="2558075" y="4015485"/>
            <a:ext cx="85725" cy="179388"/>
            <a:chOff x="1653" y="1330"/>
            <a:chExt cx="54" cy="113"/>
          </a:xfrm>
        </p:grpSpPr>
        <p:sp>
          <p:nvSpPr>
            <p:cNvPr id="22" name="Line 107"/>
            <p:cNvSpPr>
              <a:spLocks noChangeShapeType="1"/>
            </p:cNvSpPr>
            <p:nvPr/>
          </p:nvSpPr>
          <p:spPr bwMode="auto">
            <a:xfrm rot="10800000" flipH="1">
              <a:off x="1673" y="1330"/>
              <a:ext cx="0" cy="37"/>
            </a:xfrm>
            <a:prstGeom prst="line">
              <a:avLst/>
            </a:prstGeom>
            <a:noFill/>
            <a:ln w="8890">
              <a:solidFill>
                <a:schemeClr val="tx1"/>
              </a:solidFill>
              <a:round/>
              <a:headEnd/>
              <a:tailEnd type="stealth" w="med" len="med"/>
            </a:ln>
          </p:spPr>
          <p:txBody>
            <a:bodyPr lIns="90000" tIns="46800" rIns="90000" bIns="46800" anchor="ctr"/>
            <a:lstStyle/>
            <a:p>
              <a:endParaRPr lang="en-US"/>
            </a:p>
          </p:txBody>
        </p:sp>
        <p:sp>
          <p:nvSpPr>
            <p:cNvPr id="23" name="Text Box 108"/>
            <p:cNvSpPr txBox="1">
              <a:spLocks noChangeArrowheads="1"/>
            </p:cNvSpPr>
            <p:nvPr/>
          </p:nvSpPr>
          <p:spPr bwMode="auto">
            <a:xfrm>
              <a:off x="1653" y="1366"/>
              <a:ext cx="54" cy="77"/>
            </a:xfrm>
            <a:prstGeom prst="rect">
              <a:avLst/>
            </a:prstGeom>
            <a:noFill/>
            <a:ln w="12700">
              <a:noFill/>
              <a:miter lim="800000"/>
              <a:headEnd/>
              <a:tailEnd/>
            </a:ln>
          </p:spPr>
          <p:txBody>
            <a:bodyPr lIns="0" tIns="0" rIns="0" bIns="0">
              <a:spAutoFit/>
            </a:bodyPr>
            <a:lstStyle/>
            <a:p>
              <a:pPr algn="l">
                <a:buClrTx/>
                <a:buSzTx/>
                <a:buFontTx/>
                <a:buNone/>
              </a:pPr>
              <a:r>
                <a:rPr lang="en-US" sz="800" b="1" dirty="0"/>
                <a:t>R</a:t>
              </a:r>
            </a:p>
          </p:txBody>
        </p:sp>
      </p:grpSp>
      <p:grpSp>
        <p:nvGrpSpPr>
          <p:cNvPr id="24" name="Group 40"/>
          <p:cNvGrpSpPr>
            <a:grpSpLocks/>
          </p:cNvGrpSpPr>
          <p:nvPr/>
        </p:nvGrpSpPr>
        <p:grpSpPr bwMode="auto">
          <a:xfrm>
            <a:off x="1647638" y="4681623"/>
            <a:ext cx="430212" cy="268287"/>
            <a:chOff x="998" y="3624"/>
            <a:chExt cx="271" cy="271"/>
          </a:xfrm>
        </p:grpSpPr>
        <p:sp>
          <p:nvSpPr>
            <p:cNvPr id="25"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26"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27"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grpSp>
        <p:nvGrpSpPr>
          <p:cNvPr id="28" name="Group 40"/>
          <p:cNvGrpSpPr>
            <a:grpSpLocks/>
          </p:cNvGrpSpPr>
          <p:nvPr/>
        </p:nvGrpSpPr>
        <p:grpSpPr bwMode="auto">
          <a:xfrm>
            <a:off x="2853113" y="4662573"/>
            <a:ext cx="430212" cy="268287"/>
            <a:chOff x="998" y="3624"/>
            <a:chExt cx="271" cy="271"/>
          </a:xfrm>
        </p:grpSpPr>
        <p:sp>
          <p:nvSpPr>
            <p:cNvPr id="29"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30"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31"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sp>
        <p:nvSpPr>
          <p:cNvPr id="32" name="Rectangle 33"/>
          <p:cNvSpPr>
            <a:spLocks noChangeArrowheads="1"/>
          </p:cNvSpPr>
          <p:nvPr/>
        </p:nvSpPr>
        <p:spPr bwMode="auto">
          <a:xfrm>
            <a:off x="1574706" y="4433974"/>
            <a:ext cx="1781644" cy="239711"/>
          </a:xfrm>
          <a:prstGeom prst="rect">
            <a:avLst/>
          </a:prstGeom>
          <a:solidFill>
            <a:schemeClr val="bg1"/>
          </a:solidFill>
          <a:ln w="17780">
            <a:solidFill>
              <a:schemeClr val="tx1"/>
            </a:solidFill>
            <a:miter lim="800000"/>
            <a:headEnd/>
            <a:tailEnd/>
          </a:ln>
        </p:spPr>
        <p:txBody>
          <a:bodyPr lIns="36000" tIns="36000" rIns="36000" bIns="36000" anchor="ctr"/>
          <a:lstStyle/>
          <a:p>
            <a:pPr algn="ctr">
              <a:buClrTx/>
              <a:buSzTx/>
              <a:buFontTx/>
              <a:buNone/>
            </a:pPr>
            <a:r>
              <a:rPr lang="en-US" sz="1200" dirty="0" smtClean="0"/>
              <a:t>Worker Controller</a:t>
            </a:r>
          </a:p>
        </p:txBody>
      </p:sp>
      <p:sp>
        <p:nvSpPr>
          <p:cNvPr id="33" name="AutoShape 37"/>
          <p:cNvSpPr>
            <a:spLocks noChangeArrowheads="1"/>
          </p:cNvSpPr>
          <p:nvPr/>
        </p:nvSpPr>
        <p:spPr bwMode="auto">
          <a:xfrm>
            <a:off x="2861098" y="5509663"/>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W</a:t>
            </a:r>
            <a:endParaRPr lang="en-US" sz="1200" dirty="0"/>
          </a:p>
        </p:txBody>
      </p:sp>
      <p:grpSp>
        <p:nvGrpSpPr>
          <p:cNvPr id="34" name="Group 33"/>
          <p:cNvGrpSpPr/>
          <p:nvPr/>
        </p:nvGrpSpPr>
        <p:grpSpPr>
          <a:xfrm>
            <a:off x="2258801" y="5399331"/>
            <a:ext cx="409576" cy="112632"/>
            <a:chOff x="2297876" y="5188326"/>
            <a:chExt cx="409576" cy="112632"/>
          </a:xfrm>
        </p:grpSpPr>
        <p:sp>
          <p:nvSpPr>
            <p:cNvPr id="35" name="Rectangle 34"/>
            <p:cNvSpPr/>
            <p:nvPr/>
          </p:nvSpPr>
          <p:spPr bwMode="gray">
            <a:xfrm>
              <a:off x="2297876" y="518832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6" name="Rectangle 35"/>
            <p:cNvSpPr/>
            <p:nvPr/>
          </p:nvSpPr>
          <p:spPr bwMode="gray">
            <a:xfrm>
              <a:off x="2450276" y="518947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7" name="Rectangle 36"/>
            <p:cNvSpPr/>
            <p:nvPr/>
          </p:nvSpPr>
          <p:spPr bwMode="gray">
            <a:xfrm>
              <a:off x="2602676" y="519062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38" name="AutoShape 35"/>
          <p:cNvSpPr>
            <a:spLocks noChangeArrowheads="1"/>
          </p:cNvSpPr>
          <p:nvPr/>
        </p:nvSpPr>
        <p:spPr bwMode="auto">
          <a:xfrm>
            <a:off x="1695475" y="2442509"/>
            <a:ext cx="501649" cy="954087"/>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smtClean="0"/>
              <a:t>t</a:t>
            </a:r>
            <a:r>
              <a:rPr lang="en-US" sz="900" baseline="-25000" dirty="0" smtClean="0"/>
              <a:t>1</a:t>
            </a:r>
            <a:r>
              <a:rPr lang="en-US" sz="900" dirty="0" smtClean="0"/>
              <a:t/>
            </a:r>
            <a:br>
              <a:rPr lang="en-US" sz="900" dirty="0" smtClean="0"/>
            </a:br>
            <a:r>
              <a:rPr lang="en-US" sz="900" dirty="0" smtClean="0"/>
              <a:t>Queue</a:t>
            </a:r>
            <a:endParaRPr lang="en-US" sz="900" dirty="0"/>
          </a:p>
        </p:txBody>
      </p:sp>
      <p:sp>
        <p:nvSpPr>
          <p:cNvPr id="39" name="AutoShape 37"/>
          <p:cNvSpPr>
            <a:spLocks noChangeArrowheads="1"/>
          </p:cNvSpPr>
          <p:nvPr/>
        </p:nvSpPr>
        <p:spPr bwMode="auto">
          <a:xfrm>
            <a:off x="1731986" y="3207684"/>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40" name="AutoShape 37"/>
          <p:cNvSpPr>
            <a:spLocks noChangeArrowheads="1"/>
          </p:cNvSpPr>
          <p:nvPr/>
        </p:nvSpPr>
        <p:spPr bwMode="auto">
          <a:xfrm>
            <a:off x="1731986" y="3017184"/>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41" name="AutoShape 37"/>
          <p:cNvSpPr>
            <a:spLocks noChangeArrowheads="1"/>
          </p:cNvSpPr>
          <p:nvPr/>
        </p:nvSpPr>
        <p:spPr bwMode="auto">
          <a:xfrm>
            <a:off x="1731986" y="2826684"/>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42" name="AutoShape 35"/>
          <p:cNvSpPr>
            <a:spLocks noChangeArrowheads="1"/>
          </p:cNvSpPr>
          <p:nvPr/>
        </p:nvSpPr>
        <p:spPr bwMode="auto">
          <a:xfrm>
            <a:off x="2746750" y="2442509"/>
            <a:ext cx="501649" cy="954087"/>
          </a:xfrm>
          <a:prstGeom prst="roundRect">
            <a:avLst>
              <a:gd name="adj" fmla="val 21499"/>
            </a:avLst>
          </a:prstGeom>
          <a:solidFill>
            <a:schemeClr val="bg1"/>
          </a:solidFill>
          <a:ln w="17780">
            <a:solidFill>
              <a:schemeClr val="tx1"/>
            </a:solidFill>
            <a:round/>
            <a:headEnd/>
            <a:tailEnd/>
          </a:ln>
        </p:spPr>
        <p:txBody>
          <a:bodyPr lIns="36000" tIns="36000" rIns="36000" bIns="36000"/>
          <a:lstStyle/>
          <a:p>
            <a:pPr algn="ctr">
              <a:buClrTx/>
              <a:buSzTx/>
              <a:buFontTx/>
              <a:buNone/>
            </a:pPr>
            <a:r>
              <a:rPr lang="en-US" sz="900" dirty="0" err="1" smtClean="0"/>
              <a:t>t</a:t>
            </a:r>
            <a:r>
              <a:rPr lang="en-US" sz="900" baseline="-25000" dirty="0" err="1" smtClean="0"/>
              <a:t>n</a:t>
            </a:r>
            <a:r>
              <a:rPr lang="en-US" sz="900" dirty="0" smtClean="0"/>
              <a:t/>
            </a:r>
            <a:br>
              <a:rPr lang="en-US" sz="900" dirty="0" smtClean="0"/>
            </a:br>
            <a:r>
              <a:rPr lang="en-US" sz="900" dirty="0" smtClean="0"/>
              <a:t>Queue</a:t>
            </a:r>
            <a:endParaRPr lang="en-US" sz="900" dirty="0"/>
          </a:p>
        </p:txBody>
      </p:sp>
      <p:sp>
        <p:nvSpPr>
          <p:cNvPr id="43" name="AutoShape 37"/>
          <p:cNvSpPr>
            <a:spLocks noChangeArrowheads="1"/>
          </p:cNvSpPr>
          <p:nvPr/>
        </p:nvSpPr>
        <p:spPr bwMode="auto">
          <a:xfrm>
            <a:off x="2783261" y="3121959"/>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sp>
        <p:nvSpPr>
          <p:cNvPr id="44" name="AutoShape 37"/>
          <p:cNvSpPr>
            <a:spLocks noChangeArrowheads="1"/>
          </p:cNvSpPr>
          <p:nvPr/>
        </p:nvSpPr>
        <p:spPr bwMode="auto">
          <a:xfrm>
            <a:off x="2783261" y="2845734"/>
            <a:ext cx="431800" cy="160337"/>
          </a:xfrm>
          <a:prstGeom prst="roundRect">
            <a:avLst>
              <a:gd name="adj" fmla="val 50000"/>
            </a:avLst>
          </a:prstGeom>
          <a:solidFill>
            <a:schemeClr val="bg1"/>
          </a:solidFill>
          <a:ln w="17780">
            <a:solidFill>
              <a:schemeClr val="tx1"/>
            </a:solidFill>
            <a:round/>
            <a:headEnd/>
            <a:tailEnd/>
          </a:ln>
        </p:spPr>
        <p:txBody>
          <a:bodyPr lIns="36000" tIns="36000" rIns="36000" bIns="36000" anchor="ctr"/>
          <a:lstStyle/>
          <a:p>
            <a:pPr algn="ctr">
              <a:buClrTx/>
              <a:buSzTx/>
              <a:buFontTx/>
              <a:buNone/>
            </a:pPr>
            <a:r>
              <a:rPr lang="en-US" sz="1200" dirty="0" smtClean="0"/>
              <a:t>R</a:t>
            </a:r>
            <a:endParaRPr lang="en-US" sz="1200" dirty="0"/>
          </a:p>
        </p:txBody>
      </p:sp>
      <p:grpSp>
        <p:nvGrpSpPr>
          <p:cNvPr id="45" name="Group 40"/>
          <p:cNvGrpSpPr>
            <a:grpSpLocks/>
          </p:cNvGrpSpPr>
          <p:nvPr/>
        </p:nvGrpSpPr>
        <p:grpSpPr bwMode="auto">
          <a:xfrm>
            <a:off x="1708294" y="3395009"/>
            <a:ext cx="455612" cy="258762"/>
            <a:chOff x="998" y="3624"/>
            <a:chExt cx="271" cy="271"/>
          </a:xfrm>
        </p:grpSpPr>
        <p:sp>
          <p:nvSpPr>
            <p:cNvPr id="46"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47"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48"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grpSp>
        <p:nvGrpSpPr>
          <p:cNvPr id="49" name="Group 40"/>
          <p:cNvGrpSpPr>
            <a:grpSpLocks/>
          </p:cNvGrpSpPr>
          <p:nvPr/>
        </p:nvGrpSpPr>
        <p:grpSpPr bwMode="auto">
          <a:xfrm>
            <a:off x="2765287" y="3385484"/>
            <a:ext cx="455612" cy="258762"/>
            <a:chOff x="998" y="3624"/>
            <a:chExt cx="271" cy="271"/>
          </a:xfrm>
        </p:grpSpPr>
        <p:sp>
          <p:nvSpPr>
            <p:cNvPr id="50" name="Freeform 41"/>
            <p:cNvSpPr>
              <a:spLocks/>
            </p:cNvSpPr>
            <p:nvPr/>
          </p:nvSpPr>
          <p:spPr bwMode="auto">
            <a:xfrm>
              <a:off x="1043" y="3624"/>
              <a:ext cx="46" cy="272"/>
            </a:xfrm>
            <a:custGeom>
              <a:avLst/>
              <a:gdLst>
                <a:gd name="T0" fmla="*/ 3 w 201"/>
                <a:gd name="T1" fmla="*/ 0 h 1201"/>
                <a:gd name="T2" fmla="*/ 3 w 201"/>
                <a:gd name="T3" fmla="*/ 14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200" y="0"/>
                  </a:moveTo>
                  <a:cubicBezTo>
                    <a:pt x="0" y="400"/>
                    <a:pt x="0" y="800"/>
                    <a:pt x="200" y="1200"/>
                  </a:cubicBezTo>
                </a:path>
              </a:pathLst>
            </a:custGeom>
            <a:noFill/>
            <a:ln w="7200">
              <a:solidFill>
                <a:srgbClr val="000000"/>
              </a:solidFill>
              <a:round/>
              <a:headEnd/>
              <a:tailEnd type="triangle" w="med" len="med"/>
            </a:ln>
          </p:spPr>
          <p:txBody>
            <a:bodyPr/>
            <a:lstStyle/>
            <a:p>
              <a:endParaRPr lang="en-US"/>
            </a:p>
          </p:txBody>
        </p:sp>
        <p:sp>
          <p:nvSpPr>
            <p:cNvPr id="51" name="Freeform 42"/>
            <p:cNvSpPr>
              <a:spLocks/>
            </p:cNvSpPr>
            <p:nvPr/>
          </p:nvSpPr>
          <p:spPr bwMode="auto">
            <a:xfrm>
              <a:off x="1179" y="3624"/>
              <a:ext cx="46" cy="272"/>
            </a:xfrm>
            <a:custGeom>
              <a:avLst/>
              <a:gdLst>
                <a:gd name="T0" fmla="*/ 0 w 201"/>
                <a:gd name="T1" fmla="*/ 14 h 1201"/>
                <a:gd name="T2" fmla="*/ 0 w 201"/>
                <a:gd name="T3" fmla="*/ 0 h 1201"/>
                <a:gd name="T4" fmla="*/ 0 60000 65536"/>
                <a:gd name="T5" fmla="*/ 0 60000 65536"/>
                <a:gd name="T6" fmla="*/ 0 w 201"/>
                <a:gd name="T7" fmla="*/ 0 h 1201"/>
                <a:gd name="T8" fmla="*/ 201 w 201"/>
                <a:gd name="T9" fmla="*/ 1201 h 1201"/>
              </a:gdLst>
              <a:ahLst/>
              <a:cxnLst>
                <a:cxn ang="T4">
                  <a:pos x="T0" y="T1"/>
                </a:cxn>
                <a:cxn ang="T5">
                  <a:pos x="T2" y="T3"/>
                </a:cxn>
              </a:cxnLst>
              <a:rect l="T6" t="T7" r="T8" b="T9"/>
              <a:pathLst>
                <a:path w="201" h="1201">
                  <a:moveTo>
                    <a:pt x="0" y="1200"/>
                  </a:moveTo>
                  <a:cubicBezTo>
                    <a:pt x="200" y="800"/>
                    <a:pt x="200" y="400"/>
                    <a:pt x="0" y="0"/>
                  </a:cubicBezTo>
                </a:path>
              </a:pathLst>
            </a:custGeom>
            <a:noFill/>
            <a:ln w="7200">
              <a:solidFill>
                <a:srgbClr val="000000"/>
              </a:solidFill>
              <a:round/>
              <a:headEnd/>
              <a:tailEnd type="triangle" w="med" len="med"/>
            </a:ln>
          </p:spPr>
          <p:txBody>
            <a:bodyPr/>
            <a:lstStyle/>
            <a:p>
              <a:endParaRPr lang="en-US"/>
            </a:p>
          </p:txBody>
        </p:sp>
        <p:sp>
          <p:nvSpPr>
            <p:cNvPr id="52" name="AutoShape 43"/>
            <p:cNvSpPr>
              <a:spLocks noChangeArrowheads="1"/>
            </p:cNvSpPr>
            <p:nvPr/>
          </p:nvSpPr>
          <p:spPr bwMode="auto">
            <a:xfrm>
              <a:off x="998" y="3624"/>
              <a:ext cx="272" cy="272"/>
            </a:xfrm>
            <a:prstGeom prst="roundRect">
              <a:avLst>
                <a:gd name="adj" fmla="val 366"/>
              </a:avLst>
            </a:prstGeom>
            <a:noFill/>
            <a:ln w="9525">
              <a:noFill/>
              <a:round/>
              <a:headEnd/>
              <a:tailEnd/>
            </a:ln>
          </p:spPr>
          <p:txBody>
            <a:bodyPr wrap="none" anchor="ctr"/>
            <a:lstStyle/>
            <a:p>
              <a:endParaRPr lang="en-US"/>
            </a:p>
          </p:txBody>
        </p:sp>
      </p:grpSp>
      <p:grpSp>
        <p:nvGrpSpPr>
          <p:cNvPr id="53" name="Group 52"/>
          <p:cNvGrpSpPr/>
          <p:nvPr/>
        </p:nvGrpSpPr>
        <p:grpSpPr>
          <a:xfrm>
            <a:off x="2262667" y="2906852"/>
            <a:ext cx="409576" cy="112632"/>
            <a:chOff x="2297876" y="5188326"/>
            <a:chExt cx="409576" cy="112632"/>
          </a:xfrm>
        </p:grpSpPr>
        <p:sp>
          <p:nvSpPr>
            <p:cNvPr id="54" name="Rectangle 53"/>
            <p:cNvSpPr/>
            <p:nvPr/>
          </p:nvSpPr>
          <p:spPr bwMode="gray">
            <a:xfrm>
              <a:off x="2297876" y="518832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55" name="Rectangle 54"/>
            <p:cNvSpPr/>
            <p:nvPr/>
          </p:nvSpPr>
          <p:spPr bwMode="gray">
            <a:xfrm>
              <a:off x="2450276" y="518947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56" name="Rectangle 55"/>
            <p:cNvSpPr/>
            <p:nvPr/>
          </p:nvSpPr>
          <p:spPr bwMode="gray">
            <a:xfrm>
              <a:off x="2602676" y="5190626"/>
              <a:ext cx="104776" cy="110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cxnSp>
        <p:nvCxnSpPr>
          <p:cNvPr id="57" name="AutoShape 116"/>
          <p:cNvCxnSpPr>
            <a:cxnSpLocks noChangeShapeType="1"/>
            <a:stCxn id="38" idx="0"/>
            <a:endCxn id="8" idx="2"/>
          </p:cNvCxnSpPr>
          <p:nvPr/>
        </p:nvCxnSpPr>
        <p:spPr bwMode="auto">
          <a:xfrm rot="5400000" flipH="1" flipV="1">
            <a:off x="2109573" y="2086082"/>
            <a:ext cx="193154" cy="519701"/>
          </a:xfrm>
          <a:prstGeom prst="bentConnector3">
            <a:avLst>
              <a:gd name="adj1" fmla="val 50000"/>
            </a:avLst>
          </a:prstGeom>
          <a:noFill/>
          <a:ln w="8890">
            <a:solidFill>
              <a:schemeClr val="tx1"/>
            </a:solidFill>
            <a:round/>
            <a:headEnd type="triangle" w="med" len="med"/>
            <a:tailEnd/>
          </a:ln>
        </p:spPr>
      </p:cxnSp>
      <p:cxnSp>
        <p:nvCxnSpPr>
          <p:cNvPr id="58" name="AutoShape 116"/>
          <p:cNvCxnSpPr>
            <a:cxnSpLocks noChangeShapeType="1"/>
            <a:stCxn id="42" idx="0"/>
            <a:endCxn id="8" idx="2"/>
          </p:cNvCxnSpPr>
          <p:nvPr/>
        </p:nvCxnSpPr>
        <p:spPr bwMode="auto">
          <a:xfrm rot="16200000" flipV="1">
            <a:off x="2635211" y="2080145"/>
            <a:ext cx="193154" cy="531574"/>
          </a:xfrm>
          <a:prstGeom prst="bentConnector3">
            <a:avLst>
              <a:gd name="adj1" fmla="val 50000"/>
            </a:avLst>
          </a:prstGeom>
          <a:noFill/>
          <a:ln w="8890">
            <a:solidFill>
              <a:schemeClr val="tx1"/>
            </a:solidFill>
            <a:round/>
            <a:headEnd type="triangle" w="med" len="med"/>
            <a:tailEnd/>
          </a:ln>
        </p:spPr>
      </p:cxnSp>
      <p:cxnSp>
        <p:nvCxnSpPr>
          <p:cNvPr id="59" name="AutoShape 116"/>
          <p:cNvCxnSpPr>
            <a:cxnSpLocks noChangeShapeType="1"/>
            <a:stCxn id="8" idx="0"/>
            <a:endCxn id="9" idx="2"/>
          </p:cNvCxnSpPr>
          <p:nvPr/>
        </p:nvCxnSpPr>
        <p:spPr bwMode="auto">
          <a:xfrm rot="16200000" flipV="1">
            <a:off x="2306686" y="1850329"/>
            <a:ext cx="305931" cy="12700"/>
          </a:xfrm>
          <a:prstGeom prst="bentConnector3">
            <a:avLst>
              <a:gd name="adj1" fmla="val 50000"/>
            </a:avLst>
          </a:prstGeom>
          <a:noFill/>
          <a:ln w="8890">
            <a:solidFill>
              <a:schemeClr val="tx1"/>
            </a:solidFill>
            <a:round/>
            <a:headEnd type="triangle" w="med" len="med"/>
            <a:tailEnd/>
          </a:ln>
        </p:spPr>
      </p:cxnSp>
    </p:spTree>
    <p:extLst>
      <p:ext uri="{BB962C8B-B14F-4D97-AF65-F5344CB8AC3E}">
        <p14:creationId xmlns:p14="http://schemas.microsoft.com/office/powerpoint/2010/main" val="206110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p:cNvGrpSpPr/>
          <p:nvPr/>
        </p:nvGrpSpPr>
        <p:grpSpPr>
          <a:xfrm>
            <a:off x="323999" y="324000"/>
            <a:ext cx="8496000" cy="5761738"/>
            <a:chOff x="323999" y="324000"/>
            <a:chExt cx="8496000" cy="5761738"/>
          </a:xfrm>
        </p:grpSpPr>
        <p:grpSp>
          <p:nvGrpSpPr>
            <p:cNvPr id="5" name="Group 73"/>
            <p:cNvGrpSpPr/>
            <p:nvPr/>
          </p:nvGrpSpPr>
          <p:grpSpPr>
            <a:xfrm>
              <a:off x="1245790" y="325738"/>
              <a:ext cx="163513" cy="5760000"/>
              <a:chOff x="0" y="0"/>
              <a:chExt cx="163513" cy="6858000"/>
            </a:xfrm>
          </p:grpSpPr>
          <p:cxnSp>
            <p:nvCxnSpPr>
              <p:cNvPr id="73" name="Straight Connector 72"/>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76"/>
            <p:cNvGrpSpPr/>
            <p:nvPr/>
          </p:nvGrpSpPr>
          <p:grpSpPr>
            <a:xfrm>
              <a:off x="2328068" y="325738"/>
              <a:ext cx="163513" cy="5760000"/>
              <a:chOff x="0" y="0"/>
              <a:chExt cx="163513" cy="6858000"/>
            </a:xfrm>
          </p:grpSpPr>
          <p:cxnSp>
            <p:nvCxnSpPr>
              <p:cNvPr id="71" name="Straight Connector 70"/>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79"/>
            <p:cNvGrpSpPr/>
            <p:nvPr/>
          </p:nvGrpSpPr>
          <p:grpSpPr>
            <a:xfrm>
              <a:off x="3410346" y="325738"/>
              <a:ext cx="163513" cy="5760000"/>
              <a:chOff x="0" y="0"/>
              <a:chExt cx="163513" cy="6858000"/>
            </a:xfrm>
          </p:grpSpPr>
          <p:cxnSp>
            <p:nvCxnSpPr>
              <p:cNvPr id="69" name="Straight Connector 68"/>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2"/>
            <p:cNvGrpSpPr/>
            <p:nvPr/>
          </p:nvGrpSpPr>
          <p:grpSpPr>
            <a:xfrm>
              <a:off x="4492624" y="325738"/>
              <a:ext cx="163513" cy="5760000"/>
              <a:chOff x="0" y="0"/>
              <a:chExt cx="163513" cy="6858000"/>
            </a:xfrm>
          </p:grpSpPr>
          <p:cxnSp>
            <p:nvCxnSpPr>
              <p:cNvPr id="67" name="Straight Connector 66"/>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 name="Group 85"/>
            <p:cNvGrpSpPr/>
            <p:nvPr/>
          </p:nvGrpSpPr>
          <p:grpSpPr>
            <a:xfrm>
              <a:off x="5574902" y="325738"/>
              <a:ext cx="163513" cy="5760000"/>
              <a:chOff x="0" y="0"/>
              <a:chExt cx="163513" cy="6858000"/>
            </a:xfrm>
          </p:grpSpPr>
          <p:cxnSp>
            <p:nvCxnSpPr>
              <p:cNvPr id="65" name="Straight Connector 64"/>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88"/>
            <p:cNvGrpSpPr/>
            <p:nvPr/>
          </p:nvGrpSpPr>
          <p:grpSpPr>
            <a:xfrm>
              <a:off x="6657180" y="325738"/>
              <a:ext cx="163513" cy="5760000"/>
              <a:chOff x="0" y="0"/>
              <a:chExt cx="163513" cy="6858000"/>
            </a:xfrm>
          </p:grpSpPr>
          <p:cxnSp>
            <p:nvCxnSpPr>
              <p:cNvPr id="63" name="Straight Connector 62"/>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7739458" y="325738"/>
              <a:ext cx="163513" cy="5760000"/>
              <a:chOff x="0" y="0"/>
              <a:chExt cx="163513" cy="6858000"/>
            </a:xfrm>
          </p:grpSpPr>
          <p:cxnSp>
            <p:nvCxnSpPr>
              <p:cNvPr id="61" name="Straight Connector 60"/>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3999" y="324000"/>
              <a:ext cx="8496000" cy="5760000"/>
              <a:chOff x="323999" y="324000"/>
              <a:chExt cx="8496000" cy="5760000"/>
            </a:xfrm>
          </p:grpSpPr>
          <p:sp>
            <p:nvSpPr>
              <p:cNvPr id="60" name="Rectangle 59"/>
              <p:cNvSpPr/>
              <p:nvPr/>
            </p:nvSpPr>
            <p:spPr bwMode="gray">
              <a:xfrm>
                <a:off x="324000" y="324000"/>
                <a:ext cx="8494713" cy="912663"/>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tx2"/>
                    </a:solidFill>
                    <a:effectLst/>
                    <a:uLnTx/>
                    <a:uFillTx/>
                    <a:ea typeface="Arial Unicode MS" pitchFamily="34" charset="-128"/>
                    <a:cs typeface="Arial Unicode MS" pitchFamily="34" charset="-128"/>
                  </a:rPr>
                  <a:t>Headline area</a:t>
                </a:r>
              </a:p>
            </p:txBody>
          </p:sp>
          <p:sp>
            <p:nvSpPr>
              <p:cNvPr id="3" name="Rectangle 2"/>
              <p:cNvSpPr/>
              <p:nvPr/>
            </p:nvSpPr>
            <p:spPr bwMode="gray">
              <a:xfrm>
                <a:off x="324000" y="1690688"/>
                <a:ext cx="8494713" cy="4391025"/>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smtClean="0">
                    <a:solidFill>
                      <a:schemeClr val="tx2"/>
                    </a:solidFill>
                    <a:ea typeface="Arial Unicode MS" pitchFamily="34" charset="-128"/>
                    <a:cs typeface="Arial Unicode MS" pitchFamily="34" charset="-128"/>
                  </a:rPr>
                  <a:t>Drawing area</a:t>
                </a:r>
              </a:p>
            </p:txBody>
          </p:sp>
          <p:sp>
            <p:nvSpPr>
              <p:cNvPr id="164" name="Rectangle 163"/>
              <p:cNvSpPr/>
              <p:nvPr/>
            </p:nvSpPr>
            <p:spPr bwMode="gray">
              <a:xfrm>
                <a:off x="323999" y="324000"/>
                <a:ext cx="8496000" cy="5760000"/>
              </a:xfrm>
              <a:prstGeom prst="rect">
                <a:avLst/>
              </a:prstGeom>
              <a:noFill/>
              <a:ln w="31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3" name="Rectangle 82"/>
              <p:cNvSpPr/>
              <p:nvPr/>
            </p:nvSpPr>
            <p:spPr bwMode="gray">
              <a:xfrm>
                <a:off x="324000" y="1236663"/>
                <a:ext cx="8494712" cy="453600"/>
              </a:xfrm>
              <a:prstGeom prst="rect">
                <a:avLst/>
              </a:prstGeom>
              <a:solidFill>
                <a:schemeClr val="tx2">
                  <a:alpha val="53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White space</a:t>
                </a:r>
              </a:p>
            </p:txBody>
          </p:sp>
        </p:grpSp>
      </p:grpSp>
      <p:sp>
        <p:nvSpPr>
          <p:cNvPr id="55" name="Title 54"/>
          <p:cNvSpPr>
            <a:spLocks noGrp="1"/>
          </p:cNvSpPr>
          <p:nvPr>
            <p:ph type="title"/>
          </p:nvPr>
        </p:nvSpPr>
        <p:spPr/>
        <p:txBody>
          <a:bodyPr/>
          <a:lstStyle/>
          <a:p>
            <a:r>
              <a:rPr lang="en-US" dirty="0" smtClean="0"/>
              <a:t>The Grid</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Performance Isolation</a:t>
            </a:r>
            <a:endParaRPr lang="en-US" dirty="0"/>
          </a:p>
        </p:txBody>
      </p:sp>
      <p:sp>
        <p:nvSpPr>
          <p:cNvPr id="16" name="Rectangle 15"/>
          <p:cNvSpPr/>
          <p:nvPr/>
        </p:nvSpPr>
        <p:spPr>
          <a:xfrm>
            <a:off x="398464" y="1273122"/>
            <a:ext cx="8490164" cy="646331"/>
          </a:xfrm>
          <a:prstGeom prst="rect">
            <a:avLst/>
          </a:prstGeom>
        </p:spPr>
        <p:txBody>
          <a:bodyPr wrap="square">
            <a:spAutoFit/>
          </a:bodyPr>
          <a:lstStyle/>
          <a:p>
            <a:r>
              <a:rPr lang="en-US" dirty="0" smtClean="0"/>
              <a:t>Tenants </a:t>
            </a:r>
            <a:r>
              <a:rPr lang="en-US" dirty="0"/>
              <a:t>working within their assigned </a:t>
            </a:r>
            <a:r>
              <a:rPr lang="en-US" dirty="0" smtClean="0"/>
              <a:t>quota (e.g., #Users) </a:t>
            </a:r>
            <a:r>
              <a:rPr lang="en-US" dirty="0"/>
              <a:t>should not suffer from </a:t>
            </a:r>
            <a:r>
              <a:rPr lang="en-US" dirty="0" smtClean="0"/>
              <a:t>tenants exceeding </a:t>
            </a:r>
            <a:r>
              <a:rPr lang="en-US" dirty="0"/>
              <a:t>their quotas</a:t>
            </a:r>
            <a:r>
              <a:rPr lang="en-US" dirty="0" smtClean="0"/>
              <a:t>.</a:t>
            </a:r>
            <a:endParaRPr lang="en-US" dirty="0"/>
          </a:p>
        </p:txBody>
      </p:sp>
      <p:grpSp>
        <p:nvGrpSpPr>
          <p:cNvPr id="35" name="Group 34"/>
          <p:cNvGrpSpPr/>
          <p:nvPr/>
        </p:nvGrpSpPr>
        <p:grpSpPr>
          <a:xfrm>
            <a:off x="5289675" y="2688753"/>
            <a:ext cx="3450669" cy="2542274"/>
            <a:chOff x="5216692" y="2615693"/>
            <a:chExt cx="2762657" cy="2009142"/>
          </a:xfrm>
        </p:grpSpPr>
        <p:grpSp>
          <p:nvGrpSpPr>
            <p:cNvPr id="4" name="Group 1"/>
            <p:cNvGrpSpPr>
              <a:grpSpLocks/>
            </p:cNvGrpSpPr>
            <p:nvPr/>
          </p:nvGrpSpPr>
          <p:grpSpPr bwMode="auto">
            <a:xfrm>
              <a:off x="5216692" y="2615693"/>
              <a:ext cx="1697037" cy="1521005"/>
              <a:chOff x="474663" y="3324759"/>
              <a:chExt cx="2413000" cy="2189162"/>
            </a:xfrm>
          </p:grpSpPr>
          <p:cxnSp>
            <p:nvCxnSpPr>
              <p:cNvPr id="5" name="Straight Arrow Connector 4"/>
              <p:cNvCxnSpPr/>
              <p:nvPr/>
            </p:nvCxnSpPr>
            <p:spPr>
              <a:xfrm flipV="1">
                <a:off x="474663" y="3324759"/>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76250" y="5508259"/>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74663" y="3770140"/>
                <a:ext cx="2189162" cy="4076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4663" y="4177777"/>
                <a:ext cx="2189162"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6250" y="5268584"/>
                <a:ext cx="2189163" cy="0"/>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bwMode="gray">
              <a:xfrm>
                <a:off x="501650" y="4508038"/>
                <a:ext cx="2209800" cy="760546"/>
              </a:xfrm>
              <a:custGeom>
                <a:avLst/>
                <a:gdLst>
                  <a:gd name="connsiteX0" fmla="*/ 0 w 2210400"/>
                  <a:gd name="connsiteY0" fmla="*/ 763200 h 763200"/>
                  <a:gd name="connsiteX1" fmla="*/ 374400 w 2210400"/>
                  <a:gd name="connsiteY1" fmla="*/ 748800 h 763200"/>
                  <a:gd name="connsiteX2" fmla="*/ 979200 w 2210400"/>
                  <a:gd name="connsiteY2" fmla="*/ 691200 h 763200"/>
                  <a:gd name="connsiteX3" fmla="*/ 1483200 w 2210400"/>
                  <a:gd name="connsiteY3" fmla="*/ 561600 h 763200"/>
                  <a:gd name="connsiteX4" fmla="*/ 1886400 w 2210400"/>
                  <a:gd name="connsiteY4" fmla="*/ 360000 h 763200"/>
                  <a:gd name="connsiteX5" fmla="*/ 2210400 w 2210400"/>
                  <a:gd name="connsiteY5" fmla="*/ 0 h 7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400" h="763200">
                    <a:moveTo>
                      <a:pt x="0" y="763200"/>
                    </a:moveTo>
                    <a:cubicBezTo>
                      <a:pt x="105600" y="762000"/>
                      <a:pt x="211200" y="760800"/>
                      <a:pt x="374400" y="748800"/>
                    </a:cubicBezTo>
                    <a:cubicBezTo>
                      <a:pt x="537600" y="736800"/>
                      <a:pt x="794400" y="722400"/>
                      <a:pt x="979200" y="691200"/>
                    </a:cubicBezTo>
                    <a:cubicBezTo>
                      <a:pt x="1164000" y="660000"/>
                      <a:pt x="1332000" y="616800"/>
                      <a:pt x="1483200" y="561600"/>
                    </a:cubicBezTo>
                    <a:cubicBezTo>
                      <a:pt x="1634400" y="506400"/>
                      <a:pt x="1765200" y="453600"/>
                      <a:pt x="1886400" y="360000"/>
                    </a:cubicBezTo>
                    <a:cubicBezTo>
                      <a:pt x="2007600" y="266400"/>
                      <a:pt x="2109000" y="133200"/>
                      <a:pt x="2210400" y="0"/>
                    </a:cubicBezTo>
                  </a:path>
                </a:pathLst>
              </a:custGeom>
              <a:ln w="19050">
                <a:prstDash val="dash"/>
                <a:headEnd/>
                <a:tailEn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11" name="TextBox 10"/>
            <p:cNvSpPr txBox="1"/>
            <p:nvPr/>
          </p:nvSpPr>
          <p:spPr>
            <a:xfrm>
              <a:off x="6766903" y="2845628"/>
              <a:ext cx="942040" cy="133778"/>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Load </a:t>
              </a:r>
              <a:r>
                <a:rPr lang="en-US" sz="1100" kern="0" dirty="0" smtClean="0">
                  <a:latin typeface="Arial"/>
                  <a:ea typeface="Arial Unicode MS" pitchFamily="34" charset="-128"/>
                  <a:cs typeface="Arial Unicode MS" pitchFamily="34" charset="-128"/>
                </a:rPr>
                <a:t>t1 &gt; Quota</a:t>
              </a:r>
              <a:endParaRPr lang="en-US" sz="1100" kern="0" dirty="0">
                <a:latin typeface="Arial"/>
                <a:ea typeface="Arial Unicode MS" pitchFamily="34" charset="-128"/>
                <a:cs typeface="Arial Unicode MS" pitchFamily="34" charset="-128"/>
              </a:endParaRPr>
            </a:p>
          </p:txBody>
        </p:sp>
        <p:sp>
          <p:nvSpPr>
            <p:cNvPr id="12" name="TextBox 11"/>
            <p:cNvSpPr txBox="1"/>
            <p:nvPr/>
          </p:nvSpPr>
          <p:spPr>
            <a:xfrm>
              <a:off x="5808829" y="4171263"/>
              <a:ext cx="546733"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a:latin typeface="Arial"/>
                  <a:ea typeface="Arial Unicode MS" pitchFamily="34" charset="-128"/>
                  <a:cs typeface="Arial Unicode MS" pitchFamily="34" charset="-128"/>
                </a:rPr>
                <a:t>Time</a:t>
              </a:r>
            </a:p>
          </p:txBody>
        </p:sp>
        <p:sp>
          <p:nvSpPr>
            <p:cNvPr id="13" name="TextBox 12"/>
            <p:cNvSpPr txBox="1"/>
            <p:nvPr/>
          </p:nvSpPr>
          <p:spPr>
            <a:xfrm>
              <a:off x="6774342" y="3120375"/>
              <a:ext cx="934601" cy="133778"/>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Load </a:t>
              </a:r>
              <a:r>
                <a:rPr lang="en-US" sz="1100" kern="0" dirty="0" smtClean="0">
                  <a:latin typeface="Arial"/>
                  <a:ea typeface="Arial Unicode MS" pitchFamily="34" charset="-128"/>
                  <a:cs typeface="Arial Unicode MS" pitchFamily="34" charset="-128"/>
                </a:rPr>
                <a:t>t2 &lt; Quota</a:t>
              </a:r>
              <a:endParaRPr lang="en-US" sz="1100" kern="0" dirty="0">
                <a:latin typeface="Arial"/>
                <a:ea typeface="Arial Unicode MS" pitchFamily="34" charset="-128"/>
                <a:cs typeface="Arial Unicode MS" pitchFamily="34" charset="-128"/>
              </a:endParaRPr>
            </a:p>
          </p:txBody>
        </p:sp>
        <p:sp>
          <p:nvSpPr>
            <p:cNvPr id="14" name="TextBox 13"/>
            <p:cNvSpPr txBox="1"/>
            <p:nvPr/>
          </p:nvSpPr>
          <p:spPr>
            <a:xfrm>
              <a:off x="6770207" y="3362257"/>
              <a:ext cx="1209142"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Response Time </a:t>
              </a:r>
              <a:r>
                <a:rPr lang="en-US" sz="1100" kern="0" dirty="0" smtClean="0">
                  <a:latin typeface="Arial"/>
                  <a:ea typeface="Arial Unicode MS" pitchFamily="34" charset="-128"/>
                  <a:cs typeface="Arial Unicode MS" pitchFamily="34" charset="-128"/>
                </a:rPr>
                <a:t>t1</a:t>
              </a:r>
              <a:endParaRPr lang="en-US" sz="1100" kern="0" dirty="0">
                <a:latin typeface="Arial"/>
                <a:ea typeface="Arial Unicode MS" pitchFamily="34" charset="-128"/>
                <a:cs typeface="Arial Unicode MS" pitchFamily="34" charset="-128"/>
              </a:endParaRPr>
            </a:p>
          </p:txBody>
        </p:sp>
        <p:sp>
          <p:nvSpPr>
            <p:cNvPr id="15" name="TextBox 14"/>
            <p:cNvSpPr txBox="1"/>
            <p:nvPr/>
          </p:nvSpPr>
          <p:spPr>
            <a:xfrm>
              <a:off x="6766903" y="3887057"/>
              <a:ext cx="1206707"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Response Time </a:t>
              </a:r>
              <a:r>
                <a:rPr lang="en-US" sz="1100" kern="0" dirty="0" smtClean="0">
                  <a:latin typeface="Arial"/>
                  <a:ea typeface="Arial Unicode MS" pitchFamily="34" charset="-128"/>
                  <a:cs typeface="Arial Unicode MS" pitchFamily="34" charset="-128"/>
                </a:rPr>
                <a:t>t2</a:t>
              </a:r>
              <a:endParaRPr lang="en-US" sz="1100" kern="0" dirty="0">
                <a:latin typeface="Arial"/>
                <a:ea typeface="Arial Unicode MS" pitchFamily="34" charset="-128"/>
                <a:cs typeface="Arial Unicode MS" pitchFamily="34" charset="-128"/>
              </a:endParaRPr>
            </a:p>
          </p:txBody>
        </p:sp>
        <p:sp>
          <p:nvSpPr>
            <p:cNvPr id="3" name="TextBox 2"/>
            <p:cNvSpPr txBox="1"/>
            <p:nvPr/>
          </p:nvSpPr>
          <p:spPr>
            <a:xfrm>
              <a:off x="5608804" y="4347836"/>
              <a:ext cx="807913"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smtClean="0">
                  <a:ea typeface="Arial Unicode MS" pitchFamily="34" charset="-128"/>
                  <a:cs typeface="Arial Unicode MS" pitchFamily="34" charset="-128"/>
                </a:rPr>
                <a:t>Isolated</a:t>
              </a:r>
              <a:endParaRPr lang="en-US" sz="1800" kern="0" dirty="0" err="1" smtClean="0">
                <a:ea typeface="Arial Unicode MS" pitchFamily="34" charset="-128"/>
                <a:cs typeface="Arial Unicode MS" pitchFamily="34" charset="-128"/>
              </a:endParaRPr>
            </a:p>
          </p:txBody>
        </p:sp>
      </p:grpSp>
      <p:grpSp>
        <p:nvGrpSpPr>
          <p:cNvPr id="36" name="Group 35"/>
          <p:cNvGrpSpPr/>
          <p:nvPr/>
        </p:nvGrpSpPr>
        <p:grpSpPr>
          <a:xfrm>
            <a:off x="1285699" y="2661824"/>
            <a:ext cx="3742405" cy="2491987"/>
            <a:chOff x="1200713" y="2601568"/>
            <a:chExt cx="2820987" cy="1948759"/>
          </a:xfrm>
        </p:grpSpPr>
        <p:sp>
          <p:nvSpPr>
            <p:cNvPr id="17" name="TextBox 16"/>
            <p:cNvSpPr txBox="1"/>
            <p:nvPr/>
          </p:nvSpPr>
          <p:spPr>
            <a:xfrm>
              <a:off x="1411850" y="4333711"/>
              <a:ext cx="985995" cy="21661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Non-Isolated</a:t>
              </a:r>
            </a:p>
          </p:txBody>
        </p:sp>
        <p:grpSp>
          <p:nvGrpSpPr>
            <p:cNvPr id="18" name="Group 1"/>
            <p:cNvGrpSpPr>
              <a:grpSpLocks/>
            </p:cNvGrpSpPr>
            <p:nvPr/>
          </p:nvGrpSpPr>
          <p:grpSpPr bwMode="auto">
            <a:xfrm>
              <a:off x="1200713" y="2601568"/>
              <a:ext cx="1585367" cy="1533706"/>
              <a:chOff x="474663" y="3324759"/>
              <a:chExt cx="2413000" cy="2189162"/>
            </a:xfrm>
          </p:grpSpPr>
          <p:cxnSp>
            <p:nvCxnSpPr>
              <p:cNvPr id="19" name="Straight Arrow Connector 18"/>
              <p:cNvCxnSpPr/>
              <p:nvPr/>
            </p:nvCxnSpPr>
            <p:spPr>
              <a:xfrm flipV="1">
                <a:off x="474663" y="3324759"/>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6250" y="5508259"/>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74663" y="3770140"/>
                <a:ext cx="2189162" cy="4076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4663" y="4177777"/>
                <a:ext cx="2189162"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bwMode="gray">
              <a:xfrm>
                <a:off x="501650" y="4508038"/>
                <a:ext cx="2209800" cy="760546"/>
              </a:xfrm>
              <a:custGeom>
                <a:avLst/>
                <a:gdLst>
                  <a:gd name="connsiteX0" fmla="*/ 0 w 2210400"/>
                  <a:gd name="connsiteY0" fmla="*/ 763200 h 763200"/>
                  <a:gd name="connsiteX1" fmla="*/ 374400 w 2210400"/>
                  <a:gd name="connsiteY1" fmla="*/ 748800 h 763200"/>
                  <a:gd name="connsiteX2" fmla="*/ 979200 w 2210400"/>
                  <a:gd name="connsiteY2" fmla="*/ 691200 h 763200"/>
                  <a:gd name="connsiteX3" fmla="*/ 1483200 w 2210400"/>
                  <a:gd name="connsiteY3" fmla="*/ 561600 h 763200"/>
                  <a:gd name="connsiteX4" fmla="*/ 1886400 w 2210400"/>
                  <a:gd name="connsiteY4" fmla="*/ 360000 h 763200"/>
                  <a:gd name="connsiteX5" fmla="*/ 2210400 w 2210400"/>
                  <a:gd name="connsiteY5" fmla="*/ 0 h 7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400" h="763200">
                    <a:moveTo>
                      <a:pt x="0" y="763200"/>
                    </a:moveTo>
                    <a:cubicBezTo>
                      <a:pt x="105600" y="762000"/>
                      <a:pt x="211200" y="760800"/>
                      <a:pt x="374400" y="748800"/>
                    </a:cubicBezTo>
                    <a:cubicBezTo>
                      <a:pt x="537600" y="736800"/>
                      <a:pt x="794400" y="722400"/>
                      <a:pt x="979200" y="691200"/>
                    </a:cubicBezTo>
                    <a:cubicBezTo>
                      <a:pt x="1164000" y="660000"/>
                      <a:pt x="1332000" y="616800"/>
                      <a:pt x="1483200" y="561600"/>
                    </a:cubicBezTo>
                    <a:cubicBezTo>
                      <a:pt x="1634400" y="506400"/>
                      <a:pt x="1765200" y="453600"/>
                      <a:pt x="1886400" y="360000"/>
                    </a:cubicBezTo>
                    <a:cubicBezTo>
                      <a:pt x="2007600" y="266400"/>
                      <a:pt x="2109000" y="133200"/>
                      <a:pt x="2210400" y="0"/>
                    </a:cubicBezTo>
                  </a:path>
                </a:pathLst>
              </a:custGeom>
              <a:ln w="19050">
                <a:prstDash val="dash"/>
                <a:headEnd/>
                <a:tailEn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25" name="TextBox 24"/>
            <p:cNvSpPr txBox="1"/>
            <p:nvPr/>
          </p:nvSpPr>
          <p:spPr>
            <a:xfrm>
              <a:off x="2688013" y="2810996"/>
              <a:ext cx="791173" cy="132376"/>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Load </a:t>
              </a:r>
              <a:r>
                <a:rPr lang="en-US" sz="1100" kern="0" dirty="0" smtClean="0">
                  <a:latin typeface="Arial"/>
                  <a:ea typeface="Arial Unicode MS" pitchFamily="34" charset="-128"/>
                  <a:cs typeface="Arial Unicode MS" pitchFamily="34" charset="-128"/>
                </a:rPr>
                <a:t>t1 &gt; Quota</a:t>
              </a:r>
              <a:endParaRPr lang="en-US" sz="1100" kern="0" dirty="0">
                <a:latin typeface="Arial"/>
                <a:ea typeface="Arial Unicode MS" pitchFamily="34" charset="-128"/>
                <a:cs typeface="Arial Unicode MS" pitchFamily="34" charset="-128"/>
              </a:endParaRPr>
            </a:p>
          </p:txBody>
        </p:sp>
        <p:sp>
          <p:nvSpPr>
            <p:cNvPr id="26" name="TextBox 25"/>
            <p:cNvSpPr txBox="1"/>
            <p:nvPr/>
          </p:nvSpPr>
          <p:spPr>
            <a:xfrm>
              <a:off x="1783325" y="4188820"/>
              <a:ext cx="356628"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Time</a:t>
              </a:r>
            </a:p>
          </p:txBody>
        </p:sp>
        <p:sp>
          <p:nvSpPr>
            <p:cNvPr id="27" name="TextBox 26"/>
            <p:cNvSpPr txBox="1"/>
            <p:nvPr/>
          </p:nvSpPr>
          <p:spPr>
            <a:xfrm>
              <a:off x="2688013" y="3105849"/>
              <a:ext cx="791173" cy="132376"/>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Load </a:t>
              </a:r>
              <a:r>
                <a:rPr lang="en-US" sz="1100" kern="0" dirty="0">
                  <a:ea typeface="Arial Unicode MS" pitchFamily="34" charset="-128"/>
                  <a:cs typeface="Arial Unicode MS" pitchFamily="34" charset="-128"/>
                </a:rPr>
                <a:t>t2 </a:t>
              </a:r>
              <a:r>
                <a:rPr lang="en-US" sz="1100" kern="0" dirty="0" smtClean="0">
                  <a:ea typeface="Arial Unicode MS" pitchFamily="34" charset="-128"/>
                  <a:cs typeface="Arial Unicode MS" pitchFamily="34" charset="-128"/>
                </a:rPr>
                <a:t>&lt; Quota</a:t>
              </a:r>
              <a:endParaRPr lang="en-US" sz="1100" kern="0" dirty="0">
                <a:ea typeface="Arial Unicode MS" pitchFamily="34" charset="-128"/>
                <a:cs typeface="Arial Unicode MS" pitchFamily="34" charset="-128"/>
              </a:endParaRPr>
            </a:p>
          </p:txBody>
        </p:sp>
        <p:sp>
          <p:nvSpPr>
            <p:cNvPr id="28" name="TextBox 27"/>
            <p:cNvSpPr txBox="1"/>
            <p:nvPr/>
          </p:nvSpPr>
          <p:spPr>
            <a:xfrm>
              <a:off x="2688012" y="3333034"/>
              <a:ext cx="1333688" cy="132376"/>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Response Time </a:t>
              </a:r>
              <a:r>
                <a:rPr lang="en-US" sz="1100" kern="0" dirty="0" smtClean="0">
                  <a:latin typeface="Arial"/>
                  <a:ea typeface="Arial Unicode MS" pitchFamily="34" charset="-128"/>
                  <a:cs typeface="Arial Unicode MS" pitchFamily="34" charset="-128"/>
                </a:rPr>
                <a:t>t1</a:t>
              </a:r>
              <a:endParaRPr lang="en-US" sz="1100" kern="0" dirty="0">
                <a:latin typeface="Arial"/>
                <a:ea typeface="Arial Unicode MS" pitchFamily="34" charset="-128"/>
                <a:cs typeface="Arial Unicode MS" pitchFamily="34" charset="-128"/>
              </a:endParaRPr>
            </a:p>
          </p:txBody>
        </p:sp>
        <p:sp>
          <p:nvSpPr>
            <p:cNvPr id="29" name="TextBox 28"/>
            <p:cNvSpPr txBox="1"/>
            <p:nvPr/>
          </p:nvSpPr>
          <p:spPr>
            <a:xfrm>
              <a:off x="2688013" y="3565800"/>
              <a:ext cx="1333687" cy="132376"/>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Response Time </a:t>
              </a:r>
              <a:r>
                <a:rPr lang="en-US" sz="1100" kern="0" dirty="0" smtClean="0">
                  <a:latin typeface="Arial"/>
                  <a:ea typeface="Arial Unicode MS" pitchFamily="34" charset="-128"/>
                  <a:cs typeface="Arial Unicode MS" pitchFamily="34" charset="-128"/>
                </a:rPr>
                <a:t>t2</a:t>
              </a:r>
              <a:endParaRPr lang="en-US" sz="1100" kern="0" dirty="0">
                <a:latin typeface="Arial"/>
                <a:ea typeface="Arial Unicode MS" pitchFamily="34" charset="-128"/>
                <a:cs typeface="Arial Unicode MS" pitchFamily="34" charset="-128"/>
              </a:endParaRPr>
            </a:p>
          </p:txBody>
        </p:sp>
        <p:sp>
          <p:nvSpPr>
            <p:cNvPr id="30" name="Freeform 29"/>
            <p:cNvSpPr/>
            <p:nvPr/>
          </p:nvSpPr>
          <p:spPr bwMode="gray">
            <a:xfrm>
              <a:off x="1236151" y="3645272"/>
              <a:ext cx="1451862" cy="312299"/>
            </a:xfrm>
            <a:custGeom>
              <a:avLst/>
              <a:gdLst>
                <a:gd name="connsiteX0" fmla="*/ 0 w 2210400"/>
                <a:gd name="connsiteY0" fmla="*/ 763200 h 763200"/>
                <a:gd name="connsiteX1" fmla="*/ 374400 w 2210400"/>
                <a:gd name="connsiteY1" fmla="*/ 748800 h 763200"/>
                <a:gd name="connsiteX2" fmla="*/ 979200 w 2210400"/>
                <a:gd name="connsiteY2" fmla="*/ 691200 h 763200"/>
                <a:gd name="connsiteX3" fmla="*/ 1483200 w 2210400"/>
                <a:gd name="connsiteY3" fmla="*/ 561600 h 763200"/>
                <a:gd name="connsiteX4" fmla="*/ 1886400 w 2210400"/>
                <a:gd name="connsiteY4" fmla="*/ 360000 h 763200"/>
                <a:gd name="connsiteX5" fmla="*/ 2210400 w 2210400"/>
                <a:gd name="connsiteY5" fmla="*/ 0 h 7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400" h="763200">
                  <a:moveTo>
                    <a:pt x="0" y="763200"/>
                  </a:moveTo>
                  <a:cubicBezTo>
                    <a:pt x="105600" y="762000"/>
                    <a:pt x="211200" y="760800"/>
                    <a:pt x="374400" y="748800"/>
                  </a:cubicBezTo>
                  <a:cubicBezTo>
                    <a:pt x="537600" y="736800"/>
                    <a:pt x="794400" y="722400"/>
                    <a:pt x="979200" y="691200"/>
                  </a:cubicBezTo>
                  <a:cubicBezTo>
                    <a:pt x="1164000" y="660000"/>
                    <a:pt x="1332000" y="616800"/>
                    <a:pt x="1483200" y="561600"/>
                  </a:cubicBezTo>
                  <a:cubicBezTo>
                    <a:pt x="1634400" y="506400"/>
                    <a:pt x="1765200" y="453600"/>
                    <a:pt x="1886400" y="360000"/>
                  </a:cubicBezTo>
                  <a:cubicBezTo>
                    <a:pt x="2007600" y="266400"/>
                    <a:pt x="2109000" y="133200"/>
                    <a:pt x="2210400" y="0"/>
                  </a:cubicBezTo>
                </a:path>
              </a:pathLst>
            </a:custGeom>
            <a:ln w="19050">
              <a:solidFill>
                <a:schemeClr val="bg1">
                  <a:lumMod val="65000"/>
                </a:schemeClr>
              </a:solidFill>
              <a:prstDash val="dash"/>
              <a:headEnd/>
              <a:tailEn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33" name="TextBox 32"/>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153601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2" name="Rectangle 31"/>
          <p:cNvSpPr/>
          <p:nvPr/>
        </p:nvSpPr>
        <p:spPr>
          <a:xfrm>
            <a:off x="790576" y="4876798"/>
            <a:ext cx="7749458" cy="1352551"/>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Contribution III</a:t>
            </a:r>
          </a:p>
          <a:p>
            <a:endParaRPr lang="en-US" dirty="0" smtClean="0"/>
          </a:p>
          <a:p>
            <a:r>
              <a:rPr lang="en-US" dirty="0" smtClean="0"/>
              <a:t>Approaches </a:t>
            </a:r>
            <a:r>
              <a:rPr lang="en-US" dirty="0"/>
              <a:t>for performance isolation at the </a:t>
            </a:r>
            <a:r>
              <a:rPr lang="en-US" dirty="0" smtClean="0"/>
              <a:t>architectural level </a:t>
            </a:r>
            <a:r>
              <a:rPr lang="en-US" dirty="0"/>
              <a:t>in </a:t>
            </a:r>
            <a:r>
              <a:rPr lang="en-US" dirty="0" err="1"/>
              <a:t>SaaS</a:t>
            </a:r>
            <a:r>
              <a:rPr lang="en-US" dirty="0"/>
              <a:t> environments.</a:t>
            </a:r>
            <a:endParaRPr lang="en-US" kern="0" dirty="0">
              <a:solidFill>
                <a:schemeClr val="tx1"/>
              </a:solidFill>
              <a:ea typeface="Arial Unicode MS" pitchFamily="34" charset="-128"/>
              <a:cs typeface="Arial Unicode MS" pitchFamily="34" charset="-128"/>
            </a:endParaRPr>
          </a:p>
        </p:txBody>
      </p:sp>
      <p:sp>
        <p:nvSpPr>
          <p:cNvPr id="15" name="Rectangle 14"/>
          <p:cNvSpPr/>
          <p:nvPr/>
        </p:nvSpPr>
        <p:spPr>
          <a:xfrm>
            <a:off x="790576" y="1428749"/>
            <a:ext cx="7749460" cy="1352551"/>
          </a:xfrm>
          <a:prstGeom prst="rect">
            <a:avLst/>
          </a:prstGeom>
          <a:solidFill>
            <a:schemeClr val="bg1">
              <a:lumMod val="95000"/>
            </a:schemeClr>
          </a:solidFill>
          <a:ln>
            <a:solidFill>
              <a:srgbClr val="FF0000"/>
            </a:solidFill>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Contribution I</a:t>
            </a:r>
          </a:p>
          <a:p>
            <a:pPr>
              <a:spcBef>
                <a:spcPct val="50000"/>
              </a:spcBef>
              <a:buClr>
                <a:srgbClr val="F0AB00"/>
              </a:buClr>
              <a:buSzPct val="80000"/>
              <a:defRPr/>
            </a:pPr>
            <a:endParaRPr lang="en-US" b="1" kern="0" dirty="0" smtClean="0">
              <a:solidFill>
                <a:schemeClr val="tx1"/>
              </a:solidFill>
              <a:ea typeface="Arial Unicode MS" pitchFamily="34" charset="-128"/>
              <a:cs typeface="Arial Unicode MS" pitchFamily="34" charset="-128"/>
            </a:endParaRPr>
          </a:p>
          <a:p>
            <a:r>
              <a:rPr lang="en-US" dirty="0" smtClean="0"/>
              <a:t>Metrics to quantify the performance isolation of shared systems.</a:t>
            </a:r>
            <a:endParaRPr lang="en-US" kern="0" dirty="0">
              <a:solidFill>
                <a:schemeClr val="tx1"/>
              </a:solidFill>
              <a:ea typeface="Arial Unicode MS" pitchFamily="34" charset="-128"/>
              <a:cs typeface="Arial Unicode MS" pitchFamily="34" charset="-128"/>
            </a:endParaRPr>
          </a:p>
        </p:txBody>
      </p:sp>
      <p:sp>
        <p:nvSpPr>
          <p:cNvPr id="57" name="Rectangle 56"/>
          <p:cNvSpPr/>
          <p:nvPr/>
        </p:nvSpPr>
        <p:spPr>
          <a:xfrm>
            <a:off x="790578" y="3162297"/>
            <a:ext cx="7749458" cy="1352551"/>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Contribution II</a:t>
            </a:r>
          </a:p>
          <a:p>
            <a:endParaRPr lang="en-US" dirty="0" smtClean="0"/>
          </a:p>
          <a:p>
            <a:r>
              <a:rPr lang="en-US" dirty="0" smtClean="0"/>
              <a:t>Measurement </a:t>
            </a:r>
            <a:r>
              <a:rPr lang="en-US" dirty="0"/>
              <a:t>techniques for quantifying the proposed </a:t>
            </a:r>
            <a:r>
              <a:rPr lang="en-US" dirty="0" smtClean="0"/>
              <a:t>metrics.</a:t>
            </a:r>
            <a:endParaRPr lang="en-US" kern="0" dirty="0">
              <a:solidFill>
                <a:schemeClr val="tx1"/>
              </a:solidFill>
              <a:ea typeface="Arial Unicode MS" pitchFamily="34" charset="-128"/>
              <a:cs typeface="Arial Unicode MS" pitchFamily="34" charset="-128"/>
            </a:endParaRPr>
          </a:p>
        </p:txBody>
      </p:sp>
      <p:sp>
        <p:nvSpPr>
          <p:cNvPr id="6" name="TextBox 5"/>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Metrics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51608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Isolation Metrics: Basic Idea</a:t>
            </a:r>
            <a:endParaRPr lang="en-US" dirty="0"/>
          </a:p>
        </p:txBody>
      </p:sp>
      <p:sp>
        <p:nvSpPr>
          <p:cNvPr id="4" name="Text Placeholder 2"/>
          <p:cNvSpPr txBox="1">
            <a:spLocks/>
          </p:cNvSpPr>
          <p:nvPr/>
        </p:nvSpPr>
        <p:spPr bwMode="gray">
          <a:xfrm>
            <a:off x="1966977" y="1579959"/>
            <a:ext cx="6328261" cy="903339"/>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D is a set of disruptive tenants exceeding their quotas.</a:t>
            </a:r>
          </a:p>
          <a:p>
            <a:r>
              <a:rPr lang="en-US" b="0" dirty="0" smtClean="0"/>
              <a:t>A is a set of abiding tenants not exceeding their quotas.</a:t>
            </a:r>
            <a:endParaRPr lang="en-US" dirty="0"/>
          </a:p>
        </p:txBody>
      </p:sp>
      <p:grpSp>
        <p:nvGrpSpPr>
          <p:cNvPr id="256" name="Group 255"/>
          <p:cNvGrpSpPr/>
          <p:nvPr/>
        </p:nvGrpSpPr>
        <p:grpSpPr>
          <a:xfrm>
            <a:off x="1428899" y="1942087"/>
            <a:ext cx="378598" cy="462041"/>
            <a:chOff x="7186936" y="2295255"/>
            <a:chExt cx="701791" cy="1003745"/>
          </a:xfrm>
        </p:grpSpPr>
        <p:grpSp>
          <p:nvGrpSpPr>
            <p:cNvPr id="5" name="Group 8"/>
            <p:cNvGrpSpPr>
              <a:grpSpLocks noChangeAspect="1"/>
            </p:cNvGrpSpPr>
            <p:nvPr/>
          </p:nvGrpSpPr>
          <p:grpSpPr bwMode="auto">
            <a:xfrm>
              <a:off x="7240921" y="2639679"/>
              <a:ext cx="613596" cy="659321"/>
              <a:chOff x="2160" y="672"/>
              <a:chExt cx="672" cy="670"/>
            </a:xfrm>
          </p:grpSpPr>
          <p:sp>
            <p:nvSpPr>
              <p:cNvPr id="6"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8"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10"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1"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8"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19"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0"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1"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2"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5"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6"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7"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9"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30"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31"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32"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33"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34"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35" name="Group 154"/>
            <p:cNvGrpSpPr>
              <a:grpSpLocks/>
            </p:cNvGrpSpPr>
            <p:nvPr/>
          </p:nvGrpSpPr>
          <p:grpSpPr bwMode="auto">
            <a:xfrm>
              <a:off x="7186936" y="2295255"/>
              <a:ext cx="701791" cy="289284"/>
              <a:chOff x="3429000" y="695325"/>
              <a:chExt cx="1600200" cy="600075"/>
            </a:xfrm>
            <a:solidFill>
              <a:schemeClr val="accent2"/>
            </a:solidFill>
          </p:grpSpPr>
          <p:sp>
            <p:nvSpPr>
              <p:cNvPr id="36"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37"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38" name="Rectangle 37"/>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39" name="Rectangle 38"/>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40" name="Rectangle 39"/>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grpSp>
        <p:nvGrpSpPr>
          <p:cNvPr id="113" name="Group 112"/>
          <p:cNvGrpSpPr/>
          <p:nvPr/>
        </p:nvGrpSpPr>
        <p:grpSpPr>
          <a:xfrm>
            <a:off x="1432291" y="1399798"/>
            <a:ext cx="346631" cy="475614"/>
            <a:chOff x="7152228" y="1289318"/>
            <a:chExt cx="688107" cy="999200"/>
          </a:xfrm>
        </p:grpSpPr>
        <p:sp>
          <p:nvSpPr>
            <p:cNvPr id="78" name="AutoShape 38"/>
            <p:cNvSpPr>
              <a:spLocks noChangeAspect="1" noChangeArrowheads="1" noTextEdit="1"/>
            </p:cNvSpPr>
            <p:nvPr/>
          </p:nvSpPr>
          <p:spPr bwMode="auto">
            <a:xfrm>
              <a:off x="7200851" y="1629844"/>
              <a:ext cx="609004" cy="655499"/>
            </a:xfrm>
            <a:prstGeom prst="rect">
              <a:avLst/>
            </a:prstGeom>
            <a:solidFill>
              <a:srgbClr val="FFFFFF"/>
            </a:solidFill>
            <a:ln w="9525">
              <a:solidFill>
                <a:schemeClr val="bg1"/>
              </a:solidFill>
              <a:miter lim="800000"/>
              <a:headEnd/>
              <a:tailEnd/>
            </a:ln>
          </p:spPr>
          <p:txBody>
            <a:bodyPr/>
            <a:lstStyle/>
            <a:p>
              <a:endParaRPr lang="en-US"/>
            </a:p>
          </p:txBody>
        </p:sp>
        <p:sp>
          <p:nvSpPr>
            <p:cNvPr id="79" name="Freeform 40"/>
            <p:cNvSpPr>
              <a:spLocks/>
            </p:cNvSpPr>
            <p:nvPr/>
          </p:nvSpPr>
          <p:spPr bwMode="auto">
            <a:xfrm>
              <a:off x="7200851" y="1633019"/>
              <a:ext cx="607191" cy="655499"/>
            </a:xfrm>
            <a:custGeom>
              <a:avLst/>
              <a:gdLst>
                <a:gd name="T0" fmla="*/ 0 w 2009"/>
                <a:gd name="T1" fmla="*/ 0 h 2010"/>
                <a:gd name="T2" fmla="*/ 0 w 2009"/>
                <a:gd name="T3" fmla="*/ 0 h 2010"/>
                <a:gd name="T4" fmla="*/ 0 w 2009"/>
                <a:gd name="T5" fmla="*/ 0 h 2010"/>
                <a:gd name="T6" fmla="*/ 0 w 2009"/>
                <a:gd name="T7" fmla="*/ 0 h 2010"/>
                <a:gd name="T8" fmla="*/ 0 w 2009"/>
                <a:gd name="T9" fmla="*/ 0 h 2010"/>
                <a:gd name="T10" fmla="*/ 0 w 2009"/>
                <a:gd name="T11" fmla="*/ 0 h 2010"/>
                <a:gd name="T12" fmla="*/ 0 w 2009"/>
                <a:gd name="T13" fmla="*/ 0 h 2010"/>
                <a:gd name="T14" fmla="*/ 0 w 2009"/>
                <a:gd name="T15" fmla="*/ 0 h 2010"/>
                <a:gd name="T16" fmla="*/ 0 w 2009"/>
                <a:gd name="T17" fmla="*/ 0 h 2010"/>
                <a:gd name="T18" fmla="*/ 0 w 2009"/>
                <a:gd name="T19" fmla="*/ 0 h 2010"/>
                <a:gd name="T20" fmla="*/ 0 w 2009"/>
                <a:gd name="T21" fmla="*/ 1 h 2010"/>
                <a:gd name="T22" fmla="*/ 0 w 2009"/>
                <a:gd name="T23" fmla="*/ 1 h 2010"/>
                <a:gd name="T24" fmla="*/ 0 w 2009"/>
                <a:gd name="T25" fmla="*/ 1 h 2010"/>
                <a:gd name="T26" fmla="*/ 0 w 2009"/>
                <a:gd name="T27" fmla="*/ 1 h 2010"/>
                <a:gd name="T28" fmla="*/ 0 w 2009"/>
                <a:gd name="T29" fmla="*/ 1 h 2010"/>
                <a:gd name="T30" fmla="*/ 0 w 2009"/>
                <a:gd name="T31" fmla="*/ 1 h 2010"/>
                <a:gd name="T32" fmla="*/ 0 w 2009"/>
                <a:gd name="T33" fmla="*/ 1 h 2010"/>
                <a:gd name="T34" fmla="*/ 0 w 2009"/>
                <a:gd name="T35" fmla="*/ 1 h 2010"/>
                <a:gd name="T36" fmla="*/ 0 w 2009"/>
                <a:gd name="T37" fmla="*/ 1 h 2010"/>
                <a:gd name="T38" fmla="*/ 1 w 2009"/>
                <a:gd name="T39" fmla="*/ 1 h 2010"/>
                <a:gd name="T40" fmla="*/ 1 w 2009"/>
                <a:gd name="T41" fmla="*/ 1 h 2010"/>
                <a:gd name="T42" fmla="*/ 1 w 2009"/>
                <a:gd name="T43" fmla="*/ 1 h 2010"/>
                <a:gd name="T44" fmla="*/ 1 w 2009"/>
                <a:gd name="T45" fmla="*/ 1 h 2010"/>
                <a:gd name="T46" fmla="*/ 1 w 2009"/>
                <a:gd name="T47" fmla="*/ 1 h 2010"/>
                <a:gd name="T48" fmla="*/ 1 w 2009"/>
                <a:gd name="T49" fmla="*/ 1 h 2010"/>
                <a:gd name="T50" fmla="*/ 1 w 2009"/>
                <a:gd name="T51" fmla="*/ 1 h 2010"/>
                <a:gd name="T52" fmla="*/ 1 w 2009"/>
                <a:gd name="T53" fmla="*/ 1 h 2010"/>
                <a:gd name="T54" fmla="*/ 1 w 2009"/>
                <a:gd name="T55" fmla="*/ 1 h 2010"/>
                <a:gd name="T56" fmla="*/ 1 w 2009"/>
                <a:gd name="T57" fmla="*/ 0 h 2010"/>
                <a:gd name="T58" fmla="*/ 1 w 2009"/>
                <a:gd name="T59" fmla="*/ 0 h 2010"/>
                <a:gd name="T60" fmla="*/ 1 w 2009"/>
                <a:gd name="T61" fmla="*/ 0 h 2010"/>
                <a:gd name="T62" fmla="*/ 1 w 2009"/>
                <a:gd name="T63" fmla="*/ 0 h 2010"/>
                <a:gd name="T64" fmla="*/ 1 w 2009"/>
                <a:gd name="T65" fmla="*/ 0 h 2010"/>
                <a:gd name="T66" fmla="*/ 1 w 2009"/>
                <a:gd name="T67" fmla="*/ 0 h 2010"/>
                <a:gd name="T68" fmla="*/ 1 w 2009"/>
                <a:gd name="T69" fmla="*/ 0 h 2010"/>
                <a:gd name="T70" fmla="*/ 1 w 2009"/>
                <a:gd name="T71" fmla="*/ 0 h 2010"/>
                <a:gd name="T72" fmla="*/ 1 w 2009"/>
                <a:gd name="T73" fmla="*/ 0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rgbClr val="FF0000"/>
            </a:solidFill>
            <a:ln w="9525">
              <a:solidFill>
                <a:srgbClr val="FF0000"/>
              </a:solidFill>
              <a:round/>
              <a:headEnd/>
              <a:tailEnd/>
            </a:ln>
          </p:spPr>
          <p:txBody>
            <a:bodyPr/>
            <a:lstStyle/>
            <a:p>
              <a:endParaRPr lang="en-US"/>
            </a:p>
          </p:txBody>
        </p:sp>
        <p:sp>
          <p:nvSpPr>
            <p:cNvPr id="80" name="Freeform 41"/>
            <p:cNvSpPr>
              <a:spLocks/>
            </p:cNvSpPr>
            <p:nvPr/>
          </p:nvSpPr>
          <p:spPr bwMode="auto">
            <a:xfrm>
              <a:off x="7232570" y="1664086"/>
              <a:ext cx="541035" cy="585057"/>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w="9525">
              <a:solidFill>
                <a:schemeClr val="bg1"/>
              </a:solidFill>
              <a:round/>
              <a:headEnd/>
              <a:tailEnd/>
            </a:ln>
          </p:spPr>
          <p:txBody>
            <a:bodyPr/>
            <a:lstStyle/>
            <a:p>
              <a:endParaRPr lang="en-US"/>
            </a:p>
          </p:txBody>
        </p:sp>
        <p:sp>
          <p:nvSpPr>
            <p:cNvPr id="81" name="Freeform 42"/>
            <p:cNvSpPr>
              <a:spLocks/>
            </p:cNvSpPr>
            <p:nvPr/>
          </p:nvSpPr>
          <p:spPr bwMode="auto">
            <a:xfrm>
              <a:off x="7247070" y="1680719"/>
              <a:ext cx="500253" cy="552772"/>
            </a:xfrm>
            <a:custGeom>
              <a:avLst/>
              <a:gdLst>
                <a:gd name="T0" fmla="*/ 0 w 1693"/>
                <a:gd name="T1" fmla="*/ 0 h 1694"/>
                <a:gd name="T2" fmla="*/ 0 w 1693"/>
                <a:gd name="T3" fmla="*/ 0 h 1694"/>
                <a:gd name="T4" fmla="*/ 0 w 1693"/>
                <a:gd name="T5" fmla="*/ 0 h 1694"/>
                <a:gd name="T6" fmla="*/ 0 w 1693"/>
                <a:gd name="T7" fmla="*/ 0 h 1694"/>
                <a:gd name="T8" fmla="*/ 0 w 1693"/>
                <a:gd name="T9" fmla="*/ 0 h 1694"/>
                <a:gd name="T10" fmla="*/ 0 w 1693"/>
                <a:gd name="T11" fmla="*/ 0 h 1694"/>
                <a:gd name="T12" fmla="*/ 0 w 1693"/>
                <a:gd name="T13" fmla="*/ 0 h 1694"/>
                <a:gd name="T14" fmla="*/ 0 w 1693"/>
                <a:gd name="T15" fmla="*/ 0 h 1694"/>
                <a:gd name="T16" fmla="*/ 0 w 1693"/>
                <a:gd name="T17" fmla="*/ 0 h 1694"/>
                <a:gd name="T18" fmla="*/ 0 w 1693"/>
                <a:gd name="T19" fmla="*/ 0 h 1694"/>
                <a:gd name="T20" fmla="*/ 0 w 1693"/>
                <a:gd name="T21" fmla="*/ 1 h 1694"/>
                <a:gd name="T22" fmla="*/ 0 w 1693"/>
                <a:gd name="T23" fmla="*/ 1 h 1694"/>
                <a:gd name="T24" fmla="*/ 0 w 1693"/>
                <a:gd name="T25" fmla="*/ 1 h 1694"/>
                <a:gd name="T26" fmla="*/ 0 w 1693"/>
                <a:gd name="T27" fmla="*/ 1 h 1694"/>
                <a:gd name="T28" fmla="*/ 0 w 1693"/>
                <a:gd name="T29" fmla="*/ 1 h 1694"/>
                <a:gd name="T30" fmla="*/ 0 w 1693"/>
                <a:gd name="T31" fmla="*/ 1 h 1694"/>
                <a:gd name="T32" fmla="*/ 0 w 1693"/>
                <a:gd name="T33" fmla="*/ 1 h 1694"/>
                <a:gd name="T34" fmla="*/ 0 w 1693"/>
                <a:gd name="T35" fmla="*/ 1 h 1694"/>
                <a:gd name="T36" fmla="*/ 0 w 1693"/>
                <a:gd name="T37" fmla="*/ 1 h 1694"/>
                <a:gd name="T38" fmla="*/ 1 w 1693"/>
                <a:gd name="T39" fmla="*/ 1 h 1694"/>
                <a:gd name="T40" fmla="*/ 1 w 1693"/>
                <a:gd name="T41" fmla="*/ 1 h 1694"/>
                <a:gd name="T42" fmla="*/ 1 w 1693"/>
                <a:gd name="T43" fmla="*/ 1 h 1694"/>
                <a:gd name="T44" fmla="*/ 1 w 1693"/>
                <a:gd name="T45" fmla="*/ 1 h 1694"/>
                <a:gd name="T46" fmla="*/ 1 w 1693"/>
                <a:gd name="T47" fmla="*/ 1 h 1694"/>
                <a:gd name="T48" fmla="*/ 1 w 1693"/>
                <a:gd name="T49" fmla="*/ 1 h 1694"/>
                <a:gd name="T50" fmla="*/ 1 w 1693"/>
                <a:gd name="T51" fmla="*/ 1 h 1694"/>
                <a:gd name="T52" fmla="*/ 1 w 1693"/>
                <a:gd name="T53" fmla="*/ 1 h 1694"/>
                <a:gd name="T54" fmla="*/ 1 w 1693"/>
                <a:gd name="T55" fmla="*/ 1 h 1694"/>
                <a:gd name="T56" fmla="*/ 1 w 1693"/>
                <a:gd name="T57" fmla="*/ 0 h 1694"/>
                <a:gd name="T58" fmla="*/ 1 w 1693"/>
                <a:gd name="T59" fmla="*/ 0 h 1694"/>
                <a:gd name="T60" fmla="*/ 1 w 1693"/>
                <a:gd name="T61" fmla="*/ 0 h 1694"/>
                <a:gd name="T62" fmla="*/ 1 w 1693"/>
                <a:gd name="T63" fmla="*/ 0 h 1694"/>
                <a:gd name="T64" fmla="*/ 1 w 1693"/>
                <a:gd name="T65" fmla="*/ 0 h 1694"/>
                <a:gd name="T66" fmla="*/ 1 w 1693"/>
                <a:gd name="T67" fmla="*/ 0 h 1694"/>
                <a:gd name="T68" fmla="*/ 1 w 1693"/>
                <a:gd name="T69" fmla="*/ 0 h 1694"/>
                <a:gd name="T70" fmla="*/ 1 w 1693"/>
                <a:gd name="T71" fmla="*/ 0 h 1694"/>
                <a:gd name="T72" fmla="*/ 1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rgbClr val="FF0000"/>
            </a:solidFill>
            <a:ln w="9525">
              <a:solidFill>
                <a:schemeClr val="bg1"/>
              </a:solidFill>
              <a:round/>
              <a:headEnd/>
              <a:tailEnd/>
            </a:ln>
          </p:spPr>
          <p:txBody>
            <a:bodyPr/>
            <a:lstStyle/>
            <a:p>
              <a:endParaRPr lang="en-US"/>
            </a:p>
          </p:txBody>
        </p:sp>
        <p:sp>
          <p:nvSpPr>
            <p:cNvPr id="82" name="Rectangle 43"/>
            <p:cNvSpPr>
              <a:spLocks noChangeArrowheads="1"/>
            </p:cNvSpPr>
            <p:nvPr/>
          </p:nvSpPr>
          <p:spPr bwMode="auto">
            <a:xfrm>
              <a:off x="7324102" y="1973247"/>
              <a:ext cx="345284" cy="210347"/>
            </a:xfrm>
            <a:prstGeom prst="rect">
              <a:avLst/>
            </a:prstGeom>
            <a:solidFill>
              <a:srgbClr val="FFFFFF"/>
            </a:solidFill>
            <a:ln w="9525">
              <a:solidFill>
                <a:schemeClr val="bg1"/>
              </a:solidFill>
              <a:miter lim="800000"/>
              <a:headEnd/>
              <a:tailEnd/>
            </a:ln>
          </p:spPr>
          <p:txBody>
            <a:bodyPr/>
            <a:lstStyle/>
            <a:p>
              <a:endParaRPr lang="en-US" sz="800"/>
            </a:p>
          </p:txBody>
        </p:sp>
        <p:sp>
          <p:nvSpPr>
            <p:cNvPr id="83" name="Freeform 44"/>
            <p:cNvSpPr>
              <a:spLocks/>
            </p:cNvSpPr>
            <p:nvPr/>
          </p:nvSpPr>
          <p:spPr bwMode="auto">
            <a:xfrm>
              <a:off x="7329539" y="1832364"/>
              <a:ext cx="96063"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84" name="Freeform 45"/>
            <p:cNvSpPr>
              <a:spLocks/>
            </p:cNvSpPr>
            <p:nvPr/>
          </p:nvSpPr>
          <p:spPr bwMode="auto">
            <a:xfrm>
              <a:off x="7566072" y="1832364"/>
              <a:ext cx="96969"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85" name="Freeform 46"/>
            <p:cNvSpPr>
              <a:spLocks/>
            </p:cNvSpPr>
            <p:nvPr/>
          </p:nvSpPr>
          <p:spPr bwMode="auto">
            <a:xfrm>
              <a:off x="7447353" y="1832364"/>
              <a:ext cx="96063" cy="211325"/>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w="9525">
              <a:solidFill>
                <a:schemeClr val="bg1"/>
              </a:solidFill>
              <a:round/>
              <a:headEnd/>
              <a:tailEnd/>
            </a:ln>
          </p:spPr>
          <p:txBody>
            <a:bodyPr/>
            <a:lstStyle/>
            <a:p>
              <a:endParaRPr lang="en-US"/>
            </a:p>
          </p:txBody>
        </p:sp>
        <p:sp>
          <p:nvSpPr>
            <p:cNvPr id="86" name="Freeform 47"/>
            <p:cNvSpPr>
              <a:spLocks/>
            </p:cNvSpPr>
            <p:nvPr/>
          </p:nvSpPr>
          <p:spPr bwMode="auto">
            <a:xfrm>
              <a:off x="7354915" y="1714961"/>
              <a:ext cx="115095" cy="121316"/>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w="9525">
              <a:solidFill>
                <a:schemeClr val="bg1"/>
              </a:solidFill>
              <a:round/>
              <a:headEnd/>
              <a:tailEnd/>
            </a:ln>
          </p:spPr>
          <p:txBody>
            <a:bodyPr/>
            <a:lstStyle/>
            <a:p>
              <a:endParaRPr lang="en-US"/>
            </a:p>
          </p:txBody>
        </p:sp>
        <p:sp>
          <p:nvSpPr>
            <p:cNvPr id="87" name="Freeform 48"/>
            <p:cNvSpPr>
              <a:spLocks/>
            </p:cNvSpPr>
            <p:nvPr/>
          </p:nvSpPr>
          <p:spPr bwMode="auto">
            <a:xfrm>
              <a:off x="7592354" y="1714961"/>
              <a:ext cx="114188" cy="12229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w="9525">
              <a:solidFill>
                <a:schemeClr val="bg1"/>
              </a:solidFill>
              <a:round/>
              <a:headEnd/>
              <a:tailEnd/>
            </a:ln>
          </p:spPr>
          <p:txBody>
            <a:bodyPr/>
            <a:lstStyle/>
            <a:p>
              <a:endParaRPr lang="en-US"/>
            </a:p>
          </p:txBody>
        </p:sp>
        <p:sp>
          <p:nvSpPr>
            <p:cNvPr id="88" name="Freeform 49"/>
            <p:cNvSpPr>
              <a:spLocks/>
            </p:cNvSpPr>
            <p:nvPr/>
          </p:nvSpPr>
          <p:spPr bwMode="auto">
            <a:xfrm>
              <a:off x="7473634" y="1713983"/>
              <a:ext cx="115095" cy="12229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w="9525">
              <a:solidFill>
                <a:schemeClr val="bg1"/>
              </a:solidFill>
              <a:round/>
              <a:headEnd/>
              <a:tailEnd/>
            </a:ln>
          </p:spPr>
          <p:txBody>
            <a:bodyPr/>
            <a:lstStyle/>
            <a:p>
              <a:endParaRPr lang="en-US"/>
            </a:p>
          </p:txBody>
        </p:sp>
        <p:sp>
          <p:nvSpPr>
            <p:cNvPr id="89" name="Rectangle 50"/>
            <p:cNvSpPr>
              <a:spLocks noChangeArrowheads="1"/>
            </p:cNvSpPr>
            <p:nvPr/>
          </p:nvSpPr>
          <p:spPr bwMode="auto">
            <a:xfrm>
              <a:off x="7357633"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90" name="Rectangle 51"/>
            <p:cNvSpPr>
              <a:spLocks noChangeArrowheads="1"/>
            </p:cNvSpPr>
            <p:nvPr/>
          </p:nvSpPr>
          <p:spPr bwMode="auto">
            <a:xfrm>
              <a:off x="7410196"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91" name="Rectangle 52"/>
            <p:cNvSpPr>
              <a:spLocks noChangeArrowheads="1"/>
            </p:cNvSpPr>
            <p:nvPr/>
          </p:nvSpPr>
          <p:spPr bwMode="auto">
            <a:xfrm>
              <a:off x="7461853"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92" name="Rectangle 53"/>
            <p:cNvSpPr>
              <a:spLocks noChangeArrowheads="1"/>
            </p:cNvSpPr>
            <p:nvPr/>
          </p:nvSpPr>
          <p:spPr bwMode="auto">
            <a:xfrm>
              <a:off x="7514416"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93" name="Rectangle 54"/>
            <p:cNvSpPr>
              <a:spLocks noChangeArrowheads="1"/>
            </p:cNvSpPr>
            <p:nvPr/>
          </p:nvSpPr>
          <p:spPr bwMode="auto">
            <a:xfrm>
              <a:off x="7566978"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94" name="Rectangle 55"/>
            <p:cNvSpPr>
              <a:spLocks noChangeArrowheads="1"/>
            </p:cNvSpPr>
            <p:nvPr/>
          </p:nvSpPr>
          <p:spPr bwMode="auto">
            <a:xfrm>
              <a:off x="7619541"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95" name="Rectangle 56"/>
            <p:cNvSpPr>
              <a:spLocks noChangeArrowheads="1"/>
            </p:cNvSpPr>
            <p:nvPr/>
          </p:nvSpPr>
          <p:spPr bwMode="auto">
            <a:xfrm>
              <a:off x="7357633"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96" name="Rectangle 57"/>
            <p:cNvSpPr>
              <a:spLocks noChangeArrowheads="1"/>
            </p:cNvSpPr>
            <p:nvPr/>
          </p:nvSpPr>
          <p:spPr bwMode="auto">
            <a:xfrm>
              <a:off x="7410196"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97" name="Rectangle 58"/>
            <p:cNvSpPr>
              <a:spLocks noChangeArrowheads="1"/>
            </p:cNvSpPr>
            <p:nvPr/>
          </p:nvSpPr>
          <p:spPr bwMode="auto">
            <a:xfrm>
              <a:off x="7461853"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98" name="Rectangle 59"/>
            <p:cNvSpPr>
              <a:spLocks noChangeArrowheads="1"/>
            </p:cNvSpPr>
            <p:nvPr/>
          </p:nvSpPr>
          <p:spPr bwMode="auto">
            <a:xfrm>
              <a:off x="7514416"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99" name="Rectangle 60"/>
            <p:cNvSpPr>
              <a:spLocks noChangeArrowheads="1"/>
            </p:cNvSpPr>
            <p:nvPr/>
          </p:nvSpPr>
          <p:spPr bwMode="auto">
            <a:xfrm>
              <a:off x="7566978"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00" name="Rectangle 61"/>
            <p:cNvSpPr>
              <a:spLocks noChangeArrowheads="1"/>
            </p:cNvSpPr>
            <p:nvPr/>
          </p:nvSpPr>
          <p:spPr bwMode="auto">
            <a:xfrm>
              <a:off x="7619541"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01" name="Rectangle 62"/>
            <p:cNvSpPr>
              <a:spLocks noChangeArrowheads="1"/>
            </p:cNvSpPr>
            <p:nvPr/>
          </p:nvSpPr>
          <p:spPr bwMode="auto">
            <a:xfrm>
              <a:off x="7357633"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02" name="Rectangle 63"/>
            <p:cNvSpPr>
              <a:spLocks noChangeArrowheads="1"/>
            </p:cNvSpPr>
            <p:nvPr/>
          </p:nvSpPr>
          <p:spPr bwMode="auto">
            <a:xfrm>
              <a:off x="7410196"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03" name="Rectangle 64"/>
            <p:cNvSpPr>
              <a:spLocks noChangeArrowheads="1"/>
            </p:cNvSpPr>
            <p:nvPr/>
          </p:nvSpPr>
          <p:spPr bwMode="auto">
            <a:xfrm>
              <a:off x="7461853"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04" name="Rectangle 65"/>
            <p:cNvSpPr>
              <a:spLocks noChangeArrowheads="1"/>
            </p:cNvSpPr>
            <p:nvPr/>
          </p:nvSpPr>
          <p:spPr bwMode="auto">
            <a:xfrm>
              <a:off x="7514416"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05" name="Rectangle 66"/>
            <p:cNvSpPr>
              <a:spLocks noChangeArrowheads="1"/>
            </p:cNvSpPr>
            <p:nvPr/>
          </p:nvSpPr>
          <p:spPr bwMode="auto">
            <a:xfrm>
              <a:off x="7566978"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06" name="Rectangle 67"/>
            <p:cNvSpPr>
              <a:spLocks noChangeArrowheads="1"/>
            </p:cNvSpPr>
            <p:nvPr/>
          </p:nvSpPr>
          <p:spPr bwMode="auto">
            <a:xfrm>
              <a:off x="7619541"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grpSp>
          <p:nvGrpSpPr>
            <p:cNvPr id="107" name="Group 155"/>
            <p:cNvGrpSpPr/>
            <p:nvPr/>
          </p:nvGrpSpPr>
          <p:grpSpPr bwMode="auto">
            <a:xfrm>
              <a:off x="7152228" y="1289318"/>
              <a:ext cx="688107" cy="298742"/>
              <a:chOff x="1295400" y="685800"/>
              <a:chExt cx="1600200" cy="609600"/>
            </a:xfrm>
            <a:solidFill>
              <a:srgbClr val="FF0000"/>
            </a:solidFill>
          </p:grpSpPr>
          <p:sp>
            <p:nvSpPr>
              <p:cNvPr id="108"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109"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110" name="Rectangle 109"/>
              <p:cNvSpPr/>
              <p:nvPr/>
            </p:nvSpPr>
            <p:spPr>
              <a:xfrm>
                <a:off x="19050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11" name="Rectangle 110"/>
              <p:cNvSpPr/>
              <p:nvPr/>
            </p:nvSpPr>
            <p:spPr>
              <a:xfrm>
                <a:off x="20574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12" name="Rectangle 111"/>
              <p:cNvSpPr/>
              <p:nvPr/>
            </p:nvSpPr>
            <p:spPr>
              <a:xfrm>
                <a:off x="22098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sp>
        <p:nvSpPr>
          <p:cNvPr id="188" name="Right Arrow 187"/>
          <p:cNvSpPr/>
          <p:nvPr/>
        </p:nvSpPr>
        <p:spPr bwMode="gray">
          <a:xfrm>
            <a:off x="3734525" y="3265410"/>
            <a:ext cx="1622336" cy="74237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90" name="Group 1"/>
          <p:cNvGrpSpPr>
            <a:grpSpLocks/>
          </p:cNvGrpSpPr>
          <p:nvPr/>
        </p:nvGrpSpPr>
        <p:grpSpPr bwMode="auto">
          <a:xfrm>
            <a:off x="1481454" y="2899433"/>
            <a:ext cx="1697037" cy="1521005"/>
            <a:chOff x="-707687" y="5503018"/>
            <a:chExt cx="2413000" cy="2189162"/>
          </a:xfrm>
        </p:grpSpPr>
        <p:cxnSp>
          <p:nvCxnSpPr>
            <p:cNvPr id="210" name="Straight Arrow Connector 209"/>
            <p:cNvCxnSpPr/>
            <p:nvPr/>
          </p:nvCxnSpPr>
          <p:spPr>
            <a:xfrm flipV="1">
              <a:off x="-707687" y="5503018"/>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706100" y="7686518"/>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706100" y="6485800"/>
              <a:ext cx="2187575" cy="740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1" name="TextBox 190"/>
          <p:cNvSpPr txBox="1"/>
          <p:nvPr/>
        </p:nvSpPr>
        <p:spPr>
          <a:xfrm rot="16200000">
            <a:off x="913805" y="3169249"/>
            <a:ext cx="691634"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latin typeface="Arial"/>
                <a:ea typeface="Arial Unicode MS" pitchFamily="34" charset="-128"/>
                <a:cs typeface="Arial Unicode MS" pitchFamily="34" charset="-128"/>
              </a:rPr>
              <a:t>Workload</a:t>
            </a:r>
            <a:endParaRPr lang="en-US" sz="1100" kern="0" dirty="0">
              <a:latin typeface="Arial"/>
              <a:ea typeface="Arial Unicode MS" pitchFamily="34" charset="-128"/>
              <a:cs typeface="Arial Unicode MS" pitchFamily="34" charset="-128"/>
            </a:endParaRPr>
          </a:p>
        </p:txBody>
      </p:sp>
      <p:grpSp>
        <p:nvGrpSpPr>
          <p:cNvPr id="198" name="Group 1"/>
          <p:cNvGrpSpPr>
            <a:grpSpLocks/>
          </p:cNvGrpSpPr>
          <p:nvPr/>
        </p:nvGrpSpPr>
        <p:grpSpPr bwMode="auto">
          <a:xfrm>
            <a:off x="5952315" y="2890418"/>
            <a:ext cx="1585367" cy="1533706"/>
            <a:chOff x="474663" y="3324759"/>
            <a:chExt cx="2413000" cy="2189162"/>
          </a:xfrm>
        </p:grpSpPr>
        <p:cxnSp>
          <p:nvCxnSpPr>
            <p:cNvPr id="205" name="Straight Arrow Connector 204"/>
            <p:cNvCxnSpPr/>
            <p:nvPr/>
          </p:nvCxnSpPr>
          <p:spPr>
            <a:xfrm flipV="1">
              <a:off x="474663" y="3324759"/>
              <a:ext cx="0" cy="2189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476250" y="5508259"/>
              <a:ext cx="24114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Box 199"/>
          <p:cNvSpPr txBox="1"/>
          <p:nvPr/>
        </p:nvSpPr>
        <p:spPr>
          <a:xfrm>
            <a:off x="6534927" y="4477670"/>
            <a:ext cx="356628"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a:ea typeface="Arial Unicode MS" pitchFamily="34" charset="-128"/>
                <a:cs typeface="Arial Unicode MS" pitchFamily="34" charset="-128"/>
              </a:rPr>
              <a:t>T</a:t>
            </a:r>
            <a:r>
              <a:rPr lang="en-US" sz="1100" kern="0" dirty="0" smtClean="0">
                <a:latin typeface="Arial"/>
                <a:ea typeface="Arial Unicode MS" pitchFamily="34" charset="-128"/>
                <a:cs typeface="Arial Unicode MS" pitchFamily="34" charset="-128"/>
              </a:rPr>
              <a:t>ime</a:t>
            </a:r>
            <a:endParaRPr lang="en-US" sz="1100" kern="0" dirty="0">
              <a:latin typeface="Arial"/>
              <a:ea typeface="Arial Unicode MS" pitchFamily="34" charset="-128"/>
              <a:cs typeface="Arial Unicode MS" pitchFamily="34" charset="-128"/>
            </a:endParaRPr>
          </a:p>
        </p:txBody>
      </p:sp>
      <p:sp>
        <p:nvSpPr>
          <p:cNvPr id="203" name="TextBox 202"/>
          <p:cNvSpPr txBox="1"/>
          <p:nvPr/>
        </p:nvSpPr>
        <p:spPr>
          <a:xfrm rot="16200000">
            <a:off x="5195505" y="3040634"/>
            <a:ext cx="1202820"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ea typeface="Arial Unicode MS" pitchFamily="34" charset="-128"/>
                <a:cs typeface="Arial Unicode MS" pitchFamily="34" charset="-128"/>
              </a:rPr>
              <a:t>R</a:t>
            </a:r>
            <a:r>
              <a:rPr lang="en-US" sz="1100" kern="0" dirty="0" smtClean="0">
                <a:latin typeface="Arial"/>
                <a:ea typeface="Arial Unicode MS" pitchFamily="34" charset="-128"/>
                <a:cs typeface="Arial Unicode MS" pitchFamily="34" charset="-128"/>
              </a:rPr>
              <a:t>esponse Time</a:t>
            </a:r>
            <a:endParaRPr lang="en-US" sz="1100" kern="0" dirty="0">
              <a:latin typeface="Arial"/>
              <a:ea typeface="Arial Unicode MS" pitchFamily="34" charset="-128"/>
              <a:cs typeface="Arial Unicode MS" pitchFamily="34" charset="-128"/>
            </a:endParaRPr>
          </a:p>
        </p:txBody>
      </p:sp>
      <p:sp>
        <p:nvSpPr>
          <p:cNvPr id="204" name="Freeform 203"/>
          <p:cNvSpPr/>
          <p:nvPr/>
        </p:nvSpPr>
        <p:spPr bwMode="gray">
          <a:xfrm>
            <a:off x="5987753" y="3253888"/>
            <a:ext cx="1451862" cy="939194"/>
          </a:xfrm>
          <a:custGeom>
            <a:avLst/>
            <a:gdLst>
              <a:gd name="connsiteX0" fmla="*/ 0 w 2210400"/>
              <a:gd name="connsiteY0" fmla="*/ 763200 h 763200"/>
              <a:gd name="connsiteX1" fmla="*/ 374400 w 2210400"/>
              <a:gd name="connsiteY1" fmla="*/ 748800 h 763200"/>
              <a:gd name="connsiteX2" fmla="*/ 979200 w 2210400"/>
              <a:gd name="connsiteY2" fmla="*/ 691200 h 763200"/>
              <a:gd name="connsiteX3" fmla="*/ 1483200 w 2210400"/>
              <a:gd name="connsiteY3" fmla="*/ 561600 h 763200"/>
              <a:gd name="connsiteX4" fmla="*/ 1886400 w 2210400"/>
              <a:gd name="connsiteY4" fmla="*/ 360000 h 763200"/>
              <a:gd name="connsiteX5" fmla="*/ 2210400 w 2210400"/>
              <a:gd name="connsiteY5" fmla="*/ 0 h 76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400" h="763200">
                <a:moveTo>
                  <a:pt x="0" y="763200"/>
                </a:moveTo>
                <a:cubicBezTo>
                  <a:pt x="105600" y="762000"/>
                  <a:pt x="211200" y="760800"/>
                  <a:pt x="374400" y="748800"/>
                </a:cubicBezTo>
                <a:cubicBezTo>
                  <a:pt x="537600" y="736800"/>
                  <a:pt x="794400" y="722400"/>
                  <a:pt x="979200" y="691200"/>
                </a:cubicBezTo>
                <a:cubicBezTo>
                  <a:pt x="1164000" y="660000"/>
                  <a:pt x="1332000" y="616800"/>
                  <a:pt x="1483200" y="561600"/>
                </a:cubicBezTo>
                <a:cubicBezTo>
                  <a:pt x="1634400" y="506400"/>
                  <a:pt x="1765200" y="453600"/>
                  <a:pt x="1886400" y="360000"/>
                </a:cubicBezTo>
                <a:cubicBezTo>
                  <a:pt x="2007600" y="266400"/>
                  <a:pt x="2109000" y="133200"/>
                  <a:pt x="2210400" y="0"/>
                </a:cubicBezTo>
              </a:path>
            </a:pathLst>
          </a:custGeom>
          <a:ln w="19050">
            <a:solidFill>
              <a:srgbClr val="003283"/>
            </a:solidFill>
            <a:prstDash val="dash"/>
            <a:headEnd/>
            <a:tailEn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7" name="TextBox 216"/>
          <p:cNvSpPr txBox="1"/>
          <p:nvPr/>
        </p:nvSpPr>
        <p:spPr>
          <a:xfrm>
            <a:off x="2330530" y="4496650"/>
            <a:ext cx="691634" cy="169277"/>
          </a:xfrm>
          <a:prstGeom prst="rect">
            <a:avLst/>
          </a:prstGeom>
          <a:noFill/>
        </p:spPr>
        <p:txBody>
          <a:bodyPr wrap="square" lIns="0" tIns="0" rIns="0" bIns="0">
            <a:spAutoFit/>
          </a:bodyPr>
          <a:lstStyle/>
          <a:p>
            <a:pPr>
              <a:spcBef>
                <a:spcPct val="50000"/>
              </a:spcBef>
              <a:buClr>
                <a:srgbClr val="F0AB00"/>
              </a:buClr>
              <a:buSzPct val="80000"/>
              <a:defRPr/>
            </a:pPr>
            <a:r>
              <a:rPr lang="en-US" sz="1100" kern="0" dirty="0" smtClean="0">
                <a:latin typeface="Arial"/>
                <a:ea typeface="Arial Unicode MS" pitchFamily="34" charset="-128"/>
                <a:cs typeface="Arial Unicode MS" pitchFamily="34" charset="-128"/>
              </a:rPr>
              <a:t>Time</a:t>
            </a:r>
            <a:endParaRPr lang="en-US" sz="1100" kern="0" dirty="0">
              <a:latin typeface="Arial"/>
              <a:ea typeface="Arial Unicode MS" pitchFamily="34" charset="-128"/>
              <a:cs typeface="Arial Unicode MS" pitchFamily="34" charset="-128"/>
            </a:endParaRPr>
          </a:p>
        </p:txBody>
      </p:sp>
      <p:grpSp>
        <p:nvGrpSpPr>
          <p:cNvPr id="152" name="Group 151"/>
          <p:cNvGrpSpPr/>
          <p:nvPr/>
        </p:nvGrpSpPr>
        <p:grpSpPr>
          <a:xfrm>
            <a:off x="3049785" y="3289857"/>
            <a:ext cx="333611" cy="383026"/>
            <a:chOff x="7152228" y="1289318"/>
            <a:chExt cx="688107" cy="999200"/>
          </a:xfrm>
        </p:grpSpPr>
        <p:sp>
          <p:nvSpPr>
            <p:cNvPr id="153" name="AutoShape 38"/>
            <p:cNvSpPr>
              <a:spLocks noChangeAspect="1" noChangeArrowheads="1" noTextEdit="1"/>
            </p:cNvSpPr>
            <p:nvPr/>
          </p:nvSpPr>
          <p:spPr bwMode="auto">
            <a:xfrm>
              <a:off x="7200851" y="1629844"/>
              <a:ext cx="609004" cy="655499"/>
            </a:xfrm>
            <a:prstGeom prst="rect">
              <a:avLst/>
            </a:prstGeom>
            <a:solidFill>
              <a:srgbClr val="FFFFFF"/>
            </a:solidFill>
            <a:ln w="9525">
              <a:solidFill>
                <a:schemeClr val="bg1"/>
              </a:solidFill>
              <a:miter lim="800000"/>
              <a:headEnd/>
              <a:tailEnd/>
            </a:ln>
          </p:spPr>
          <p:txBody>
            <a:bodyPr/>
            <a:lstStyle/>
            <a:p>
              <a:endParaRPr lang="en-US"/>
            </a:p>
          </p:txBody>
        </p:sp>
        <p:sp>
          <p:nvSpPr>
            <p:cNvPr id="154" name="Freeform 40"/>
            <p:cNvSpPr>
              <a:spLocks/>
            </p:cNvSpPr>
            <p:nvPr/>
          </p:nvSpPr>
          <p:spPr bwMode="auto">
            <a:xfrm>
              <a:off x="7200851" y="1633019"/>
              <a:ext cx="607191" cy="655499"/>
            </a:xfrm>
            <a:custGeom>
              <a:avLst/>
              <a:gdLst>
                <a:gd name="T0" fmla="*/ 0 w 2009"/>
                <a:gd name="T1" fmla="*/ 0 h 2010"/>
                <a:gd name="T2" fmla="*/ 0 w 2009"/>
                <a:gd name="T3" fmla="*/ 0 h 2010"/>
                <a:gd name="T4" fmla="*/ 0 w 2009"/>
                <a:gd name="T5" fmla="*/ 0 h 2010"/>
                <a:gd name="T6" fmla="*/ 0 w 2009"/>
                <a:gd name="T7" fmla="*/ 0 h 2010"/>
                <a:gd name="T8" fmla="*/ 0 w 2009"/>
                <a:gd name="T9" fmla="*/ 0 h 2010"/>
                <a:gd name="T10" fmla="*/ 0 w 2009"/>
                <a:gd name="T11" fmla="*/ 0 h 2010"/>
                <a:gd name="T12" fmla="*/ 0 w 2009"/>
                <a:gd name="T13" fmla="*/ 0 h 2010"/>
                <a:gd name="T14" fmla="*/ 0 w 2009"/>
                <a:gd name="T15" fmla="*/ 0 h 2010"/>
                <a:gd name="T16" fmla="*/ 0 w 2009"/>
                <a:gd name="T17" fmla="*/ 0 h 2010"/>
                <a:gd name="T18" fmla="*/ 0 w 2009"/>
                <a:gd name="T19" fmla="*/ 0 h 2010"/>
                <a:gd name="T20" fmla="*/ 0 w 2009"/>
                <a:gd name="T21" fmla="*/ 1 h 2010"/>
                <a:gd name="T22" fmla="*/ 0 w 2009"/>
                <a:gd name="T23" fmla="*/ 1 h 2010"/>
                <a:gd name="T24" fmla="*/ 0 w 2009"/>
                <a:gd name="T25" fmla="*/ 1 h 2010"/>
                <a:gd name="T26" fmla="*/ 0 w 2009"/>
                <a:gd name="T27" fmla="*/ 1 h 2010"/>
                <a:gd name="T28" fmla="*/ 0 w 2009"/>
                <a:gd name="T29" fmla="*/ 1 h 2010"/>
                <a:gd name="T30" fmla="*/ 0 w 2009"/>
                <a:gd name="T31" fmla="*/ 1 h 2010"/>
                <a:gd name="T32" fmla="*/ 0 w 2009"/>
                <a:gd name="T33" fmla="*/ 1 h 2010"/>
                <a:gd name="T34" fmla="*/ 0 w 2009"/>
                <a:gd name="T35" fmla="*/ 1 h 2010"/>
                <a:gd name="T36" fmla="*/ 0 w 2009"/>
                <a:gd name="T37" fmla="*/ 1 h 2010"/>
                <a:gd name="T38" fmla="*/ 1 w 2009"/>
                <a:gd name="T39" fmla="*/ 1 h 2010"/>
                <a:gd name="T40" fmla="*/ 1 w 2009"/>
                <a:gd name="T41" fmla="*/ 1 h 2010"/>
                <a:gd name="T42" fmla="*/ 1 w 2009"/>
                <a:gd name="T43" fmla="*/ 1 h 2010"/>
                <a:gd name="T44" fmla="*/ 1 w 2009"/>
                <a:gd name="T45" fmla="*/ 1 h 2010"/>
                <a:gd name="T46" fmla="*/ 1 w 2009"/>
                <a:gd name="T47" fmla="*/ 1 h 2010"/>
                <a:gd name="T48" fmla="*/ 1 w 2009"/>
                <a:gd name="T49" fmla="*/ 1 h 2010"/>
                <a:gd name="T50" fmla="*/ 1 w 2009"/>
                <a:gd name="T51" fmla="*/ 1 h 2010"/>
                <a:gd name="T52" fmla="*/ 1 w 2009"/>
                <a:gd name="T53" fmla="*/ 1 h 2010"/>
                <a:gd name="T54" fmla="*/ 1 w 2009"/>
                <a:gd name="T55" fmla="*/ 1 h 2010"/>
                <a:gd name="T56" fmla="*/ 1 w 2009"/>
                <a:gd name="T57" fmla="*/ 0 h 2010"/>
                <a:gd name="T58" fmla="*/ 1 w 2009"/>
                <a:gd name="T59" fmla="*/ 0 h 2010"/>
                <a:gd name="T60" fmla="*/ 1 w 2009"/>
                <a:gd name="T61" fmla="*/ 0 h 2010"/>
                <a:gd name="T62" fmla="*/ 1 w 2009"/>
                <a:gd name="T63" fmla="*/ 0 h 2010"/>
                <a:gd name="T64" fmla="*/ 1 w 2009"/>
                <a:gd name="T65" fmla="*/ 0 h 2010"/>
                <a:gd name="T66" fmla="*/ 1 w 2009"/>
                <a:gd name="T67" fmla="*/ 0 h 2010"/>
                <a:gd name="T68" fmla="*/ 1 w 2009"/>
                <a:gd name="T69" fmla="*/ 0 h 2010"/>
                <a:gd name="T70" fmla="*/ 1 w 2009"/>
                <a:gd name="T71" fmla="*/ 0 h 2010"/>
                <a:gd name="T72" fmla="*/ 1 w 2009"/>
                <a:gd name="T73" fmla="*/ 0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rgbClr val="FF0000"/>
            </a:solidFill>
            <a:ln w="9525">
              <a:solidFill>
                <a:srgbClr val="FF0000"/>
              </a:solidFill>
              <a:round/>
              <a:headEnd/>
              <a:tailEnd/>
            </a:ln>
          </p:spPr>
          <p:txBody>
            <a:bodyPr/>
            <a:lstStyle/>
            <a:p>
              <a:endParaRPr lang="en-US"/>
            </a:p>
          </p:txBody>
        </p:sp>
        <p:sp>
          <p:nvSpPr>
            <p:cNvPr id="155" name="Freeform 41"/>
            <p:cNvSpPr>
              <a:spLocks/>
            </p:cNvSpPr>
            <p:nvPr/>
          </p:nvSpPr>
          <p:spPr bwMode="auto">
            <a:xfrm>
              <a:off x="7232570" y="1664086"/>
              <a:ext cx="541035" cy="585057"/>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w="9525">
              <a:solidFill>
                <a:schemeClr val="bg1"/>
              </a:solidFill>
              <a:round/>
              <a:headEnd/>
              <a:tailEnd/>
            </a:ln>
          </p:spPr>
          <p:txBody>
            <a:bodyPr/>
            <a:lstStyle/>
            <a:p>
              <a:endParaRPr lang="en-US"/>
            </a:p>
          </p:txBody>
        </p:sp>
        <p:sp>
          <p:nvSpPr>
            <p:cNvPr id="156" name="Freeform 42"/>
            <p:cNvSpPr>
              <a:spLocks/>
            </p:cNvSpPr>
            <p:nvPr/>
          </p:nvSpPr>
          <p:spPr bwMode="auto">
            <a:xfrm>
              <a:off x="7247070" y="1680719"/>
              <a:ext cx="500253" cy="552772"/>
            </a:xfrm>
            <a:custGeom>
              <a:avLst/>
              <a:gdLst>
                <a:gd name="T0" fmla="*/ 0 w 1693"/>
                <a:gd name="T1" fmla="*/ 0 h 1694"/>
                <a:gd name="T2" fmla="*/ 0 w 1693"/>
                <a:gd name="T3" fmla="*/ 0 h 1694"/>
                <a:gd name="T4" fmla="*/ 0 w 1693"/>
                <a:gd name="T5" fmla="*/ 0 h 1694"/>
                <a:gd name="T6" fmla="*/ 0 w 1693"/>
                <a:gd name="T7" fmla="*/ 0 h 1694"/>
                <a:gd name="T8" fmla="*/ 0 w 1693"/>
                <a:gd name="T9" fmla="*/ 0 h 1694"/>
                <a:gd name="T10" fmla="*/ 0 w 1693"/>
                <a:gd name="T11" fmla="*/ 0 h 1694"/>
                <a:gd name="T12" fmla="*/ 0 w 1693"/>
                <a:gd name="T13" fmla="*/ 0 h 1694"/>
                <a:gd name="T14" fmla="*/ 0 w 1693"/>
                <a:gd name="T15" fmla="*/ 0 h 1694"/>
                <a:gd name="T16" fmla="*/ 0 w 1693"/>
                <a:gd name="T17" fmla="*/ 0 h 1694"/>
                <a:gd name="T18" fmla="*/ 0 w 1693"/>
                <a:gd name="T19" fmla="*/ 0 h 1694"/>
                <a:gd name="T20" fmla="*/ 0 w 1693"/>
                <a:gd name="T21" fmla="*/ 1 h 1694"/>
                <a:gd name="T22" fmla="*/ 0 w 1693"/>
                <a:gd name="T23" fmla="*/ 1 h 1694"/>
                <a:gd name="T24" fmla="*/ 0 w 1693"/>
                <a:gd name="T25" fmla="*/ 1 h 1694"/>
                <a:gd name="T26" fmla="*/ 0 w 1693"/>
                <a:gd name="T27" fmla="*/ 1 h 1694"/>
                <a:gd name="T28" fmla="*/ 0 w 1693"/>
                <a:gd name="T29" fmla="*/ 1 h 1694"/>
                <a:gd name="T30" fmla="*/ 0 w 1693"/>
                <a:gd name="T31" fmla="*/ 1 h 1694"/>
                <a:gd name="T32" fmla="*/ 0 w 1693"/>
                <a:gd name="T33" fmla="*/ 1 h 1694"/>
                <a:gd name="T34" fmla="*/ 0 w 1693"/>
                <a:gd name="T35" fmla="*/ 1 h 1694"/>
                <a:gd name="T36" fmla="*/ 0 w 1693"/>
                <a:gd name="T37" fmla="*/ 1 h 1694"/>
                <a:gd name="T38" fmla="*/ 1 w 1693"/>
                <a:gd name="T39" fmla="*/ 1 h 1694"/>
                <a:gd name="T40" fmla="*/ 1 w 1693"/>
                <a:gd name="T41" fmla="*/ 1 h 1694"/>
                <a:gd name="T42" fmla="*/ 1 w 1693"/>
                <a:gd name="T43" fmla="*/ 1 h 1694"/>
                <a:gd name="T44" fmla="*/ 1 w 1693"/>
                <a:gd name="T45" fmla="*/ 1 h 1694"/>
                <a:gd name="T46" fmla="*/ 1 w 1693"/>
                <a:gd name="T47" fmla="*/ 1 h 1694"/>
                <a:gd name="T48" fmla="*/ 1 w 1693"/>
                <a:gd name="T49" fmla="*/ 1 h 1694"/>
                <a:gd name="T50" fmla="*/ 1 w 1693"/>
                <a:gd name="T51" fmla="*/ 1 h 1694"/>
                <a:gd name="T52" fmla="*/ 1 w 1693"/>
                <a:gd name="T53" fmla="*/ 1 h 1694"/>
                <a:gd name="T54" fmla="*/ 1 w 1693"/>
                <a:gd name="T55" fmla="*/ 1 h 1694"/>
                <a:gd name="T56" fmla="*/ 1 w 1693"/>
                <a:gd name="T57" fmla="*/ 0 h 1694"/>
                <a:gd name="T58" fmla="*/ 1 w 1693"/>
                <a:gd name="T59" fmla="*/ 0 h 1694"/>
                <a:gd name="T60" fmla="*/ 1 w 1693"/>
                <a:gd name="T61" fmla="*/ 0 h 1694"/>
                <a:gd name="T62" fmla="*/ 1 w 1693"/>
                <a:gd name="T63" fmla="*/ 0 h 1694"/>
                <a:gd name="T64" fmla="*/ 1 w 1693"/>
                <a:gd name="T65" fmla="*/ 0 h 1694"/>
                <a:gd name="T66" fmla="*/ 1 w 1693"/>
                <a:gd name="T67" fmla="*/ 0 h 1694"/>
                <a:gd name="T68" fmla="*/ 1 w 1693"/>
                <a:gd name="T69" fmla="*/ 0 h 1694"/>
                <a:gd name="T70" fmla="*/ 1 w 1693"/>
                <a:gd name="T71" fmla="*/ 0 h 1694"/>
                <a:gd name="T72" fmla="*/ 1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rgbClr val="FF0000"/>
            </a:solidFill>
            <a:ln w="9525">
              <a:solidFill>
                <a:schemeClr val="bg1"/>
              </a:solidFill>
              <a:round/>
              <a:headEnd/>
              <a:tailEnd/>
            </a:ln>
          </p:spPr>
          <p:txBody>
            <a:bodyPr/>
            <a:lstStyle/>
            <a:p>
              <a:endParaRPr lang="en-US"/>
            </a:p>
          </p:txBody>
        </p:sp>
        <p:sp>
          <p:nvSpPr>
            <p:cNvPr id="157" name="Rectangle 43"/>
            <p:cNvSpPr>
              <a:spLocks noChangeArrowheads="1"/>
            </p:cNvSpPr>
            <p:nvPr/>
          </p:nvSpPr>
          <p:spPr bwMode="auto">
            <a:xfrm>
              <a:off x="7324102" y="1973247"/>
              <a:ext cx="345284" cy="210347"/>
            </a:xfrm>
            <a:prstGeom prst="rect">
              <a:avLst/>
            </a:prstGeom>
            <a:solidFill>
              <a:srgbClr val="FFFFFF"/>
            </a:solidFill>
            <a:ln w="9525">
              <a:solidFill>
                <a:schemeClr val="bg1"/>
              </a:solidFill>
              <a:miter lim="800000"/>
              <a:headEnd/>
              <a:tailEnd/>
            </a:ln>
          </p:spPr>
          <p:txBody>
            <a:bodyPr/>
            <a:lstStyle/>
            <a:p>
              <a:endParaRPr lang="en-US" sz="800"/>
            </a:p>
          </p:txBody>
        </p:sp>
        <p:sp>
          <p:nvSpPr>
            <p:cNvPr id="158" name="Freeform 44"/>
            <p:cNvSpPr>
              <a:spLocks/>
            </p:cNvSpPr>
            <p:nvPr/>
          </p:nvSpPr>
          <p:spPr bwMode="auto">
            <a:xfrm>
              <a:off x="7329539" y="1832364"/>
              <a:ext cx="96063"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159" name="Freeform 45"/>
            <p:cNvSpPr>
              <a:spLocks/>
            </p:cNvSpPr>
            <p:nvPr/>
          </p:nvSpPr>
          <p:spPr bwMode="auto">
            <a:xfrm>
              <a:off x="7566072" y="1832364"/>
              <a:ext cx="96969" cy="211325"/>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w="9525">
              <a:solidFill>
                <a:schemeClr val="bg1"/>
              </a:solidFill>
              <a:round/>
              <a:headEnd/>
              <a:tailEnd/>
            </a:ln>
          </p:spPr>
          <p:txBody>
            <a:bodyPr/>
            <a:lstStyle/>
            <a:p>
              <a:endParaRPr lang="en-US"/>
            </a:p>
          </p:txBody>
        </p:sp>
        <p:sp>
          <p:nvSpPr>
            <p:cNvPr id="160" name="Freeform 46"/>
            <p:cNvSpPr>
              <a:spLocks/>
            </p:cNvSpPr>
            <p:nvPr/>
          </p:nvSpPr>
          <p:spPr bwMode="auto">
            <a:xfrm>
              <a:off x="7447353" y="1832364"/>
              <a:ext cx="96063" cy="211325"/>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w="9525">
              <a:solidFill>
                <a:schemeClr val="bg1"/>
              </a:solidFill>
              <a:round/>
              <a:headEnd/>
              <a:tailEnd/>
            </a:ln>
          </p:spPr>
          <p:txBody>
            <a:bodyPr/>
            <a:lstStyle/>
            <a:p>
              <a:endParaRPr lang="en-US"/>
            </a:p>
          </p:txBody>
        </p:sp>
        <p:sp>
          <p:nvSpPr>
            <p:cNvPr id="161" name="Freeform 47"/>
            <p:cNvSpPr>
              <a:spLocks/>
            </p:cNvSpPr>
            <p:nvPr/>
          </p:nvSpPr>
          <p:spPr bwMode="auto">
            <a:xfrm>
              <a:off x="7354915" y="1714961"/>
              <a:ext cx="115095" cy="121316"/>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w="9525">
              <a:solidFill>
                <a:schemeClr val="bg1"/>
              </a:solidFill>
              <a:round/>
              <a:headEnd/>
              <a:tailEnd/>
            </a:ln>
          </p:spPr>
          <p:txBody>
            <a:bodyPr/>
            <a:lstStyle/>
            <a:p>
              <a:endParaRPr lang="en-US"/>
            </a:p>
          </p:txBody>
        </p:sp>
        <p:sp>
          <p:nvSpPr>
            <p:cNvPr id="162" name="Freeform 48"/>
            <p:cNvSpPr>
              <a:spLocks/>
            </p:cNvSpPr>
            <p:nvPr/>
          </p:nvSpPr>
          <p:spPr bwMode="auto">
            <a:xfrm>
              <a:off x="7592354" y="1714961"/>
              <a:ext cx="114188" cy="12229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w="9525">
              <a:solidFill>
                <a:schemeClr val="bg1"/>
              </a:solidFill>
              <a:round/>
              <a:headEnd/>
              <a:tailEnd/>
            </a:ln>
          </p:spPr>
          <p:txBody>
            <a:bodyPr/>
            <a:lstStyle/>
            <a:p>
              <a:endParaRPr lang="en-US"/>
            </a:p>
          </p:txBody>
        </p:sp>
        <p:sp>
          <p:nvSpPr>
            <p:cNvPr id="163" name="Freeform 49"/>
            <p:cNvSpPr>
              <a:spLocks/>
            </p:cNvSpPr>
            <p:nvPr/>
          </p:nvSpPr>
          <p:spPr bwMode="auto">
            <a:xfrm>
              <a:off x="7473634" y="1713983"/>
              <a:ext cx="115095" cy="12229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w="9525">
              <a:solidFill>
                <a:schemeClr val="bg1"/>
              </a:solidFill>
              <a:round/>
              <a:headEnd/>
              <a:tailEnd/>
            </a:ln>
          </p:spPr>
          <p:txBody>
            <a:bodyPr/>
            <a:lstStyle/>
            <a:p>
              <a:endParaRPr lang="en-US"/>
            </a:p>
          </p:txBody>
        </p:sp>
        <p:sp>
          <p:nvSpPr>
            <p:cNvPr id="164" name="Rectangle 50"/>
            <p:cNvSpPr>
              <a:spLocks noChangeArrowheads="1"/>
            </p:cNvSpPr>
            <p:nvPr/>
          </p:nvSpPr>
          <p:spPr bwMode="auto">
            <a:xfrm>
              <a:off x="7357633"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5" name="Rectangle 51"/>
            <p:cNvSpPr>
              <a:spLocks noChangeArrowheads="1"/>
            </p:cNvSpPr>
            <p:nvPr/>
          </p:nvSpPr>
          <p:spPr bwMode="auto">
            <a:xfrm>
              <a:off x="7410196"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6" name="Rectangle 52"/>
            <p:cNvSpPr>
              <a:spLocks noChangeArrowheads="1"/>
            </p:cNvSpPr>
            <p:nvPr/>
          </p:nvSpPr>
          <p:spPr bwMode="auto">
            <a:xfrm>
              <a:off x="7461853"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7" name="Rectangle 53"/>
            <p:cNvSpPr>
              <a:spLocks noChangeArrowheads="1"/>
            </p:cNvSpPr>
            <p:nvPr/>
          </p:nvSpPr>
          <p:spPr bwMode="auto">
            <a:xfrm>
              <a:off x="7514416" y="2001620"/>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8" name="Rectangle 54"/>
            <p:cNvSpPr>
              <a:spLocks noChangeArrowheads="1"/>
            </p:cNvSpPr>
            <p:nvPr/>
          </p:nvSpPr>
          <p:spPr bwMode="auto">
            <a:xfrm>
              <a:off x="7566978"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69" name="Rectangle 55"/>
            <p:cNvSpPr>
              <a:spLocks noChangeArrowheads="1"/>
            </p:cNvSpPr>
            <p:nvPr/>
          </p:nvSpPr>
          <p:spPr bwMode="auto">
            <a:xfrm>
              <a:off x="7619541" y="2001620"/>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70" name="Rectangle 56"/>
            <p:cNvSpPr>
              <a:spLocks noChangeArrowheads="1"/>
            </p:cNvSpPr>
            <p:nvPr/>
          </p:nvSpPr>
          <p:spPr bwMode="auto">
            <a:xfrm>
              <a:off x="7357633"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71" name="Rectangle 57"/>
            <p:cNvSpPr>
              <a:spLocks noChangeArrowheads="1"/>
            </p:cNvSpPr>
            <p:nvPr/>
          </p:nvSpPr>
          <p:spPr bwMode="auto">
            <a:xfrm>
              <a:off x="7410196"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72" name="Rectangle 58"/>
            <p:cNvSpPr>
              <a:spLocks noChangeArrowheads="1"/>
            </p:cNvSpPr>
            <p:nvPr/>
          </p:nvSpPr>
          <p:spPr bwMode="auto">
            <a:xfrm>
              <a:off x="7461853"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73" name="Rectangle 59"/>
            <p:cNvSpPr>
              <a:spLocks noChangeArrowheads="1"/>
            </p:cNvSpPr>
            <p:nvPr/>
          </p:nvSpPr>
          <p:spPr bwMode="auto">
            <a:xfrm>
              <a:off x="7514416" y="2062278"/>
              <a:ext cx="14500"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74" name="Rectangle 60"/>
            <p:cNvSpPr>
              <a:spLocks noChangeArrowheads="1"/>
            </p:cNvSpPr>
            <p:nvPr/>
          </p:nvSpPr>
          <p:spPr bwMode="auto">
            <a:xfrm>
              <a:off x="7566978"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75" name="Rectangle 61"/>
            <p:cNvSpPr>
              <a:spLocks noChangeArrowheads="1"/>
            </p:cNvSpPr>
            <p:nvPr/>
          </p:nvSpPr>
          <p:spPr bwMode="auto">
            <a:xfrm>
              <a:off x="7619541" y="2062278"/>
              <a:ext cx="13594" cy="29351"/>
            </a:xfrm>
            <a:prstGeom prst="rect">
              <a:avLst/>
            </a:prstGeom>
            <a:solidFill>
              <a:srgbClr val="A0A0E0"/>
            </a:solidFill>
            <a:ln w="9525">
              <a:solidFill>
                <a:schemeClr val="bg1"/>
              </a:solidFill>
              <a:miter lim="800000"/>
              <a:headEnd/>
              <a:tailEnd/>
            </a:ln>
          </p:spPr>
          <p:txBody>
            <a:bodyPr/>
            <a:lstStyle/>
            <a:p>
              <a:endParaRPr lang="en-US" sz="800"/>
            </a:p>
          </p:txBody>
        </p:sp>
        <p:sp>
          <p:nvSpPr>
            <p:cNvPr id="176" name="Rectangle 62"/>
            <p:cNvSpPr>
              <a:spLocks noChangeArrowheads="1"/>
            </p:cNvSpPr>
            <p:nvPr/>
          </p:nvSpPr>
          <p:spPr bwMode="auto">
            <a:xfrm>
              <a:off x="7357633"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77" name="Rectangle 63"/>
            <p:cNvSpPr>
              <a:spLocks noChangeArrowheads="1"/>
            </p:cNvSpPr>
            <p:nvPr/>
          </p:nvSpPr>
          <p:spPr bwMode="auto">
            <a:xfrm>
              <a:off x="7410196"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78" name="Rectangle 64"/>
            <p:cNvSpPr>
              <a:spLocks noChangeArrowheads="1"/>
            </p:cNvSpPr>
            <p:nvPr/>
          </p:nvSpPr>
          <p:spPr bwMode="auto">
            <a:xfrm>
              <a:off x="7461853"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79" name="Rectangle 65"/>
            <p:cNvSpPr>
              <a:spLocks noChangeArrowheads="1"/>
            </p:cNvSpPr>
            <p:nvPr/>
          </p:nvSpPr>
          <p:spPr bwMode="auto">
            <a:xfrm>
              <a:off x="7514416" y="2122936"/>
              <a:ext cx="14500"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80" name="Rectangle 66"/>
            <p:cNvSpPr>
              <a:spLocks noChangeArrowheads="1"/>
            </p:cNvSpPr>
            <p:nvPr/>
          </p:nvSpPr>
          <p:spPr bwMode="auto">
            <a:xfrm>
              <a:off x="7566978"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sp>
          <p:nvSpPr>
            <p:cNvPr id="181" name="Rectangle 67"/>
            <p:cNvSpPr>
              <a:spLocks noChangeArrowheads="1"/>
            </p:cNvSpPr>
            <p:nvPr/>
          </p:nvSpPr>
          <p:spPr bwMode="auto">
            <a:xfrm>
              <a:off x="7619541" y="2122936"/>
              <a:ext cx="13594" cy="28372"/>
            </a:xfrm>
            <a:prstGeom prst="rect">
              <a:avLst/>
            </a:prstGeom>
            <a:solidFill>
              <a:srgbClr val="A0A0E0"/>
            </a:solidFill>
            <a:ln w="9525">
              <a:solidFill>
                <a:schemeClr val="bg1"/>
              </a:solidFill>
              <a:miter lim="800000"/>
              <a:headEnd/>
              <a:tailEnd/>
            </a:ln>
          </p:spPr>
          <p:txBody>
            <a:bodyPr/>
            <a:lstStyle/>
            <a:p>
              <a:endParaRPr lang="en-US" sz="800"/>
            </a:p>
          </p:txBody>
        </p:sp>
        <p:grpSp>
          <p:nvGrpSpPr>
            <p:cNvPr id="182" name="Group 155"/>
            <p:cNvGrpSpPr/>
            <p:nvPr/>
          </p:nvGrpSpPr>
          <p:grpSpPr bwMode="auto">
            <a:xfrm>
              <a:off x="7152228" y="1289318"/>
              <a:ext cx="688107" cy="298742"/>
              <a:chOff x="1295400" y="685800"/>
              <a:chExt cx="1600200" cy="609600"/>
            </a:xfrm>
            <a:solidFill>
              <a:srgbClr val="FF0000"/>
            </a:solidFill>
          </p:grpSpPr>
          <p:sp>
            <p:nvSpPr>
              <p:cNvPr id="183" name="Freeform 111"/>
              <p:cNvSpPr>
                <a:spLocks/>
              </p:cNvSpPr>
              <p:nvPr/>
            </p:nvSpPr>
            <p:spPr bwMode="auto">
              <a:xfrm>
                <a:off x="1295400" y="685800"/>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184" name="Freeform 111"/>
              <p:cNvSpPr>
                <a:spLocks/>
              </p:cNvSpPr>
              <p:nvPr/>
            </p:nvSpPr>
            <p:spPr bwMode="auto">
              <a:xfrm>
                <a:off x="2362200" y="695325"/>
                <a:ext cx="533400" cy="600075"/>
              </a:xfrm>
              <a:custGeom>
                <a:avLst/>
                <a:gdLst/>
                <a:ahLst/>
                <a:cxnLst>
                  <a:cxn ang="0">
                    <a:pos x="46" y="564"/>
                  </a:cxn>
                  <a:cxn ang="0">
                    <a:pos x="6" y="526"/>
                  </a:cxn>
                  <a:cxn ang="0">
                    <a:pos x="0" y="390"/>
                  </a:cxn>
                  <a:cxn ang="0">
                    <a:pos x="10" y="348"/>
                  </a:cxn>
                  <a:cxn ang="0">
                    <a:pos x="28" y="322"/>
                  </a:cxn>
                  <a:cxn ang="0">
                    <a:pos x="72" y="302"/>
                  </a:cxn>
                  <a:cxn ang="0">
                    <a:pos x="120" y="302"/>
                  </a:cxn>
                  <a:cxn ang="0">
                    <a:pos x="142" y="316"/>
                  </a:cxn>
                  <a:cxn ang="0">
                    <a:pos x="142" y="336"/>
                  </a:cxn>
                  <a:cxn ang="0">
                    <a:pos x="120" y="350"/>
                  </a:cxn>
                  <a:cxn ang="0">
                    <a:pos x="72" y="350"/>
                  </a:cxn>
                  <a:cxn ang="0">
                    <a:pos x="58" y="362"/>
                  </a:cxn>
                  <a:cxn ang="0">
                    <a:pos x="48" y="390"/>
                  </a:cxn>
                  <a:cxn ang="0">
                    <a:pos x="50" y="506"/>
                  </a:cxn>
                  <a:cxn ang="0">
                    <a:pos x="74" y="522"/>
                  </a:cxn>
                  <a:cxn ang="0">
                    <a:pos x="398" y="514"/>
                  </a:cxn>
                  <a:cxn ang="0">
                    <a:pos x="404" y="376"/>
                  </a:cxn>
                  <a:cxn ang="0">
                    <a:pos x="390" y="352"/>
                  </a:cxn>
                  <a:cxn ang="0">
                    <a:pos x="334" y="350"/>
                  </a:cxn>
                  <a:cxn ang="0">
                    <a:pos x="284" y="334"/>
                  </a:cxn>
                  <a:cxn ang="0">
                    <a:pos x="266" y="312"/>
                  </a:cxn>
                  <a:cxn ang="0">
                    <a:pos x="260" y="222"/>
                  </a:cxn>
                  <a:cxn ang="0">
                    <a:pos x="274" y="214"/>
                  </a:cxn>
                  <a:cxn ang="0">
                    <a:pos x="278" y="212"/>
                  </a:cxn>
                  <a:cxn ang="0">
                    <a:pos x="294" y="198"/>
                  </a:cxn>
                  <a:cxn ang="0">
                    <a:pos x="312" y="158"/>
                  </a:cxn>
                  <a:cxn ang="0">
                    <a:pos x="312" y="120"/>
                  </a:cxn>
                  <a:cxn ang="0">
                    <a:pos x="276" y="64"/>
                  </a:cxn>
                  <a:cxn ang="0">
                    <a:pos x="226" y="48"/>
                  </a:cxn>
                  <a:cxn ang="0">
                    <a:pos x="176" y="64"/>
                  </a:cxn>
                  <a:cxn ang="0">
                    <a:pos x="138" y="120"/>
                  </a:cxn>
                  <a:cxn ang="0">
                    <a:pos x="136" y="148"/>
                  </a:cxn>
                  <a:cxn ang="0">
                    <a:pos x="170" y="208"/>
                  </a:cxn>
                  <a:cxn ang="0">
                    <a:pos x="178" y="224"/>
                  </a:cxn>
                  <a:cxn ang="0">
                    <a:pos x="174" y="242"/>
                  </a:cxn>
                  <a:cxn ang="0">
                    <a:pos x="140" y="244"/>
                  </a:cxn>
                  <a:cxn ang="0">
                    <a:pos x="118" y="224"/>
                  </a:cxn>
                  <a:cxn ang="0">
                    <a:pos x="92" y="170"/>
                  </a:cxn>
                  <a:cxn ang="0">
                    <a:pos x="88" y="138"/>
                  </a:cxn>
                  <a:cxn ang="0">
                    <a:pos x="98" y="84"/>
                  </a:cxn>
                  <a:cxn ang="0">
                    <a:pos x="128" y="40"/>
                  </a:cxn>
                  <a:cxn ang="0">
                    <a:pos x="172" y="12"/>
                  </a:cxn>
                  <a:cxn ang="0">
                    <a:pos x="226" y="0"/>
                  </a:cxn>
                  <a:cxn ang="0">
                    <a:pos x="254" y="4"/>
                  </a:cxn>
                  <a:cxn ang="0">
                    <a:pos x="302" y="24"/>
                  </a:cxn>
                  <a:cxn ang="0">
                    <a:pos x="340" y="62"/>
                  </a:cxn>
                  <a:cxn ang="0">
                    <a:pos x="360" y="110"/>
                  </a:cxn>
                  <a:cxn ang="0">
                    <a:pos x="362" y="138"/>
                  </a:cxn>
                  <a:cxn ang="0">
                    <a:pos x="352" y="192"/>
                  </a:cxn>
                  <a:cxn ang="0">
                    <a:pos x="330" y="228"/>
                  </a:cxn>
                  <a:cxn ang="0">
                    <a:pos x="308" y="282"/>
                  </a:cxn>
                  <a:cxn ang="0">
                    <a:pos x="314" y="298"/>
                  </a:cxn>
                  <a:cxn ang="0">
                    <a:pos x="334" y="302"/>
                  </a:cxn>
                  <a:cxn ang="0">
                    <a:pos x="408" y="308"/>
                  </a:cxn>
                  <a:cxn ang="0">
                    <a:pos x="446" y="348"/>
                  </a:cxn>
                  <a:cxn ang="0">
                    <a:pos x="452" y="498"/>
                  </a:cxn>
                  <a:cxn ang="0">
                    <a:pos x="440" y="538"/>
                  </a:cxn>
                  <a:cxn ang="0">
                    <a:pos x="394" y="568"/>
                  </a:cxn>
                  <a:cxn ang="0">
                    <a:pos x="74" y="570"/>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498"/>
                    </a:lnTo>
                    <a:lnTo>
                      <a:pt x="0" y="390"/>
                    </a:lnTo>
                    <a:lnTo>
                      <a:pt x="0" y="390"/>
                    </a:lnTo>
                    <a:lnTo>
                      <a:pt x="2" y="376"/>
                    </a:lnTo>
                    <a:lnTo>
                      <a:pt x="6" y="362"/>
                    </a:lnTo>
                    <a:lnTo>
                      <a:pt x="10" y="348"/>
                    </a:lnTo>
                    <a:lnTo>
                      <a:pt x="18" y="334"/>
                    </a:lnTo>
                    <a:lnTo>
                      <a:pt x="18" y="334"/>
                    </a:lnTo>
                    <a:lnTo>
                      <a:pt x="18" y="334"/>
                    </a:lnTo>
                    <a:lnTo>
                      <a:pt x="28" y="322"/>
                    </a:lnTo>
                    <a:lnTo>
                      <a:pt x="40" y="312"/>
                    </a:lnTo>
                    <a:lnTo>
                      <a:pt x="54" y="306"/>
                    </a:lnTo>
                    <a:lnTo>
                      <a:pt x="62" y="302"/>
                    </a:lnTo>
                    <a:lnTo>
                      <a:pt x="72" y="302"/>
                    </a:lnTo>
                    <a:lnTo>
                      <a:pt x="72" y="302"/>
                    </a:lnTo>
                    <a:lnTo>
                      <a:pt x="72" y="302"/>
                    </a:lnTo>
                    <a:lnTo>
                      <a:pt x="120" y="302"/>
                    </a:lnTo>
                    <a:lnTo>
                      <a:pt x="120" y="302"/>
                    </a:lnTo>
                    <a:lnTo>
                      <a:pt x="120" y="302"/>
                    </a:lnTo>
                    <a:lnTo>
                      <a:pt x="128" y="304"/>
                    </a:lnTo>
                    <a:lnTo>
                      <a:pt x="136" y="310"/>
                    </a:lnTo>
                    <a:lnTo>
                      <a:pt x="142" y="316"/>
                    </a:lnTo>
                    <a:lnTo>
                      <a:pt x="144" y="326"/>
                    </a:lnTo>
                    <a:lnTo>
                      <a:pt x="144" y="326"/>
                    </a:lnTo>
                    <a:lnTo>
                      <a:pt x="144" y="326"/>
                    </a:lnTo>
                    <a:lnTo>
                      <a:pt x="142" y="336"/>
                    </a:lnTo>
                    <a:lnTo>
                      <a:pt x="136" y="344"/>
                    </a:lnTo>
                    <a:lnTo>
                      <a:pt x="128" y="348"/>
                    </a:lnTo>
                    <a:lnTo>
                      <a:pt x="120" y="350"/>
                    </a:lnTo>
                    <a:lnTo>
                      <a:pt x="120" y="350"/>
                    </a:lnTo>
                    <a:lnTo>
                      <a:pt x="120" y="350"/>
                    </a:lnTo>
                    <a:lnTo>
                      <a:pt x="72" y="350"/>
                    </a:lnTo>
                    <a:lnTo>
                      <a:pt x="72" y="350"/>
                    </a:lnTo>
                    <a:lnTo>
                      <a:pt x="72" y="350"/>
                    </a:lnTo>
                    <a:lnTo>
                      <a:pt x="66" y="352"/>
                    </a:lnTo>
                    <a:lnTo>
                      <a:pt x="62" y="356"/>
                    </a:lnTo>
                    <a:lnTo>
                      <a:pt x="58" y="362"/>
                    </a:lnTo>
                    <a:lnTo>
                      <a:pt x="58" y="362"/>
                    </a:lnTo>
                    <a:lnTo>
                      <a:pt x="58" y="362"/>
                    </a:lnTo>
                    <a:lnTo>
                      <a:pt x="54" y="368"/>
                    </a:lnTo>
                    <a:lnTo>
                      <a:pt x="50" y="376"/>
                    </a:lnTo>
                    <a:lnTo>
                      <a:pt x="48" y="390"/>
                    </a:lnTo>
                    <a:lnTo>
                      <a:pt x="48" y="390"/>
                    </a:lnTo>
                    <a:lnTo>
                      <a:pt x="48" y="498"/>
                    </a:lnTo>
                    <a:lnTo>
                      <a:pt x="48" y="498"/>
                    </a:lnTo>
                    <a:lnTo>
                      <a:pt x="50" y="506"/>
                    </a:lnTo>
                    <a:lnTo>
                      <a:pt x="56" y="514"/>
                    </a:lnTo>
                    <a:lnTo>
                      <a:pt x="64" y="520"/>
                    </a:lnTo>
                    <a:lnTo>
                      <a:pt x="74" y="522"/>
                    </a:lnTo>
                    <a:lnTo>
                      <a:pt x="74" y="522"/>
                    </a:lnTo>
                    <a:lnTo>
                      <a:pt x="380" y="522"/>
                    </a:lnTo>
                    <a:lnTo>
                      <a:pt x="380" y="522"/>
                    </a:lnTo>
                    <a:lnTo>
                      <a:pt x="390" y="520"/>
                    </a:lnTo>
                    <a:lnTo>
                      <a:pt x="398" y="514"/>
                    </a:lnTo>
                    <a:lnTo>
                      <a:pt x="402" y="506"/>
                    </a:lnTo>
                    <a:lnTo>
                      <a:pt x="404" y="498"/>
                    </a:lnTo>
                    <a:lnTo>
                      <a:pt x="404" y="498"/>
                    </a:lnTo>
                    <a:lnTo>
                      <a:pt x="404" y="376"/>
                    </a:lnTo>
                    <a:lnTo>
                      <a:pt x="404" y="376"/>
                    </a:lnTo>
                    <a:lnTo>
                      <a:pt x="402" y="366"/>
                    </a:lnTo>
                    <a:lnTo>
                      <a:pt x="398" y="358"/>
                    </a:lnTo>
                    <a:lnTo>
                      <a:pt x="390" y="352"/>
                    </a:lnTo>
                    <a:lnTo>
                      <a:pt x="380" y="350"/>
                    </a:lnTo>
                    <a:lnTo>
                      <a:pt x="380" y="350"/>
                    </a:lnTo>
                    <a:lnTo>
                      <a:pt x="334" y="350"/>
                    </a:lnTo>
                    <a:lnTo>
                      <a:pt x="334" y="350"/>
                    </a:lnTo>
                    <a:lnTo>
                      <a:pt x="320" y="350"/>
                    </a:lnTo>
                    <a:lnTo>
                      <a:pt x="308" y="346"/>
                    </a:lnTo>
                    <a:lnTo>
                      <a:pt x="294" y="342"/>
                    </a:lnTo>
                    <a:lnTo>
                      <a:pt x="284" y="334"/>
                    </a:lnTo>
                    <a:lnTo>
                      <a:pt x="284" y="334"/>
                    </a:lnTo>
                    <a:lnTo>
                      <a:pt x="284" y="334"/>
                    </a:lnTo>
                    <a:lnTo>
                      <a:pt x="274" y="324"/>
                    </a:lnTo>
                    <a:lnTo>
                      <a:pt x="266" y="312"/>
                    </a:lnTo>
                    <a:lnTo>
                      <a:pt x="262" y="298"/>
                    </a:lnTo>
                    <a:lnTo>
                      <a:pt x="260" y="282"/>
                    </a:lnTo>
                    <a:lnTo>
                      <a:pt x="260" y="282"/>
                    </a:lnTo>
                    <a:lnTo>
                      <a:pt x="260" y="222"/>
                    </a:lnTo>
                    <a:lnTo>
                      <a:pt x="272" y="214"/>
                    </a:lnTo>
                    <a:lnTo>
                      <a:pt x="272" y="214"/>
                    </a:lnTo>
                    <a:lnTo>
                      <a:pt x="272" y="214"/>
                    </a:lnTo>
                    <a:lnTo>
                      <a:pt x="274" y="214"/>
                    </a:lnTo>
                    <a:lnTo>
                      <a:pt x="274" y="214"/>
                    </a:lnTo>
                    <a:lnTo>
                      <a:pt x="274" y="214"/>
                    </a:lnTo>
                    <a:lnTo>
                      <a:pt x="278" y="212"/>
                    </a:lnTo>
                    <a:lnTo>
                      <a:pt x="278" y="212"/>
                    </a:lnTo>
                    <a:lnTo>
                      <a:pt x="278" y="212"/>
                    </a:lnTo>
                    <a:lnTo>
                      <a:pt x="286" y="206"/>
                    </a:lnTo>
                    <a:lnTo>
                      <a:pt x="294" y="198"/>
                    </a:lnTo>
                    <a:lnTo>
                      <a:pt x="294" y="198"/>
                    </a:lnTo>
                    <a:lnTo>
                      <a:pt x="294" y="198"/>
                    </a:lnTo>
                    <a:lnTo>
                      <a:pt x="302" y="186"/>
                    </a:lnTo>
                    <a:lnTo>
                      <a:pt x="308" y="174"/>
                    </a:lnTo>
                    <a:lnTo>
                      <a:pt x="312" y="158"/>
                    </a:lnTo>
                    <a:lnTo>
                      <a:pt x="314" y="138"/>
                    </a:lnTo>
                    <a:lnTo>
                      <a:pt x="314" y="138"/>
                    </a:lnTo>
                    <a:lnTo>
                      <a:pt x="314" y="138"/>
                    </a:lnTo>
                    <a:lnTo>
                      <a:pt x="312" y="120"/>
                    </a:lnTo>
                    <a:lnTo>
                      <a:pt x="308" y="104"/>
                    </a:lnTo>
                    <a:lnTo>
                      <a:pt x="300" y="88"/>
                    </a:lnTo>
                    <a:lnTo>
                      <a:pt x="288" y="74"/>
                    </a:lnTo>
                    <a:lnTo>
                      <a:pt x="276" y="64"/>
                    </a:lnTo>
                    <a:lnTo>
                      <a:pt x="260" y="56"/>
                    </a:lnTo>
                    <a:lnTo>
                      <a:pt x="244" y="50"/>
                    </a:lnTo>
                    <a:lnTo>
                      <a:pt x="226" y="48"/>
                    </a:lnTo>
                    <a:lnTo>
                      <a:pt x="226" y="48"/>
                    </a:lnTo>
                    <a:lnTo>
                      <a:pt x="226" y="48"/>
                    </a:lnTo>
                    <a:lnTo>
                      <a:pt x="208" y="50"/>
                    </a:lnTo>
                    <a:lnTo>
                      <a:pt x="190" y="56"/>
                    </a:lnTo>
                    <a:lnTo>
                      <a:pt x="176" y="64"/>
                    </a:lnTo>
                    <a:lnTo>
                      <a:pt x="162" y="74"/>
                    </a:lnTo>
                    <a:lnTo>
                      <a:pt x="152" y="88"/>
                    </a:lnTo>
                    <a:lnTo>
                      <a:pt x="144" y="104"/>
                    </a:lnTo>
                    <a:lnTo>
                      <a:pt x="138" y="120"/>
                    </a:lnTo>
                    <a:lnTo>
                      <a:pt x="136" y="138"/>
                    </a:lnTo>
                    <a:lnTo>
                      <a:pt x="136" y="138"/>
                    </a:lnTo>
                    <a:lnTo>
                      <a:pt x="136" y="138"/>
                    </a:lnTo>
                    <a:lnTo>
                      <a:pt x="136" y="148"/>
                    </a:lnTo>
                    <a:lnTo>
                      <a:pt x="138" y="158"/>
                    </a:lnTo>
                    <a:lnTo>
                      <a:pt x="146" y="178"/>
                    </a:lnTo>
                    <a:lnTo>
                      <a:pt x="156" y="194"/>
                    </a:lnTo>
                    <a:lnTo>
                      <a:pt x="170" y="208"/>
                    </a:lnTo>
                    <a:lnTo>
                      <a:pt x="170" y="208"/>
                    </a:lnTo>
                    <a:lnTo>
                      <a:pt x="170" y="208"/>
                    </a:lnTo>
                    <a:lnTo>
                      <a:pt x="176" y="214"/>
                    </a:lnTo>
                    <a:lnTo>
                      <a:pt x="178" y="224"/>
                    </a:lnTo>
                    <a:lnTo>
                      <a:pt x="178" y="232"/>
                    </a:lnTo>
                    <a:lnTo>
                      <a:pt x="174" y="242"/>
                    </a:lnTo>
                    <a:lnTo>
                      <a:pt x="174" y="242"/>
                    </a:lnTo>
                    <a:lnTo>
                      <a:pt x="174" y="242"/>
                    </a:lnTo>
                    <a:lnTo>
                      <a:pt x="166" y="248"/>
                    </a:lnTo>
                    <a:lnTo>
                      <a:pt x="156" y="250"/>
                    </a:lnTo>
                    <a:lnTo>
                      <a:pt x="148" y="250"/>
                    </a:lnTo>
                    <a:lnTo>
                      <a:pt x="140" y="244"/>
                    </a:lnTo>
                    <a:lnTo>
                      <a:pt x="140" y="244"/>
                    </a:lnTo>
                    <a:lnTo>
                      <a:pt x="140" y="244"/>
                    </a:lnTo>
                    <a:lnTo>
                      <a:pt x="128" y="234"/>
                    </a:lnTo>
                    <a:lnTo>
                      <a:pt x="118" y="224"/>
                    </a:lnTo>
                    <a:lnTo>
                      <a:pt x="110" y="212"/>
                    </a:lnTo>
                    <a:lnTo>
                      <a:pt x="102" y="198"/>
                    </a:lnTo>
                    <a:lnTo>
                      <a:pt x="96" y="184"/>
                    </a:lnTo>
                    <a:lnTo>
                      <a:pt x="92" y="170"/>
                    </a:lnTo>
                    <a:lnTo>
                      <a:pt x="90" y="154"/>
                    </a:lnTo>
                    <a:lnTo>
                      <a:pt x="88" y="138"/>
                    </a:lnTo>
                    <a:lnTo>
                      <a:pt x="88" y="138"/>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26" y="0"/>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38"/>
                    </a:lnTo>
                    <a:lnTo>
                      <a:pt x="362" y="138"/>
                    </a:lnTo>
                    <a:lnTo>
                      <a:pt x="362" y="152"/>
                    </a:lnTo>
                    <a:lnTo>
                      <a:pt x="360" y="166"/>
                    </a:lnTo>
                    <a:lnTo>
                      <a:pt x="356" y="180"/>
                    </a:lnTo>
                    <a:lnTo>
                      <a:pt x="352" y="192"/>
                    </a:lnTo>
                    <a:lnTo>
                      <a:pt x="342" y="212"/>
                    </a:lnTo>
                    <a:lnTo>
                      <a:pt x="330" y="228"/>
                    </a:lnTo>
                    <a:lnTo>
                      <a:pt x="330" y="228"/>
                    </a:lnTo>
                    <a:lnTo>
                      <a:pt x="330" y="228"/>
                    </a:lnTo>
                    <a:lnTo>
                      <a:pt x="318" y="240"/>
                    </a:lnTo>
                    <a:lnTo>
                      <a:pt x="308" y="248"/>
                    </a:lnTo>
                    <a:lnTo>
                      <a:pt x="308" y="248"/>
                    </a:lnTo>
                    <a:lnTo>
                      <a:pt x="308" y="282"/>
                    </a:lnTo>
                    <a:lnTo>
                      <a:pt x="308" y="282"/>
                    </a:lnTo>
                    <a:lnTo>
                      <a:pt x="310" y="292"/>
                    </a:lnTo>
                    <a:lnTo>
                      <a:pt x="314" y="298"/>
                    </a:lnTo>
                    <a:lnTo>
                      <a:pt x="314" y="298"/>
                    </a:lnTo>
                    <a:lnTo>
                      <a:pt x="314" y="298"/>
                    </a:lnTo>
                    <a:lnTo>
                      <a:pt x="322" y="302"/>
                    </a:lnTo>
                    <a:lnTo>
                      <a:pt x="334" y="302"/>
                    </a:lnTo>
                    <a:lnTo>
                      <a:pt x="334" y="302"/>
                    </a:lnTo>
                    <a:lnTo>
                      <a:pt x="380" y="302"/>
                    </a:lnTo>
                    <a:lnTo>
                      <a:pt x="380" y="302"/>
                    </a:lnTo>
                    <a:lnTo>
                      <a:pt x="394" y="304"/>
                    </a:lnTo>
                    <a:lnTo>
                      <a:pt x="408" y="308"/>
                    </a:lnTo>
                    <a:lnTo>
                      <a:pt x="420" y="316"/>
                    </a:lnTo>
                    <a:lnTo>
                      <a:pt x="432" y="324"/>
                    </a:lnTo>
                    <a:lnTo>
                      <a:pt x="440" y="336"/>
                    </a:lnTo>
                    <a:lnTo>
                      <a:pt x="446" y="348"/>
                    </a:lnTo>
                    <a:lnTo>
                      <a:pt x="452" y="362"/>
                    </a:lnTo>
                    <a:lnTo>
                      <a:pt x="452" y="376"/>
                    </a:lnTo>
                    <a:lnTo>
                      <a:pt x="452" y="376"/>
                    </a:lnTo>
                    <a:lnTo>
                      <a:pt x="452" y="498"/>
                    </a:lnTo>
                    <a:lnTo>
                      <a:pt x="452" y="498"/>
                    </a:lnTo>
                    <a:lnTo>
                      <a:pt x="452" y="512"/>
                    </a:lnTo>
                    <a:lnTo>
                      <a:pt x="446" y="526"/>
                    </a:lnTo>
                    <a:lnTo>
                      <a:pt x="440" y="538"/>
                    </a:lnTo>
                    <a:lnTo>
                      <a:pt x="432" y="548"/>
                    </a:lnTo>
                    <a:lnTo>
                      <a:pt x="420" y="558"/>
                    </a:lnTo>
                    <a:lnTo>
                      <a:pt x="408" y="564"/>
                    </a:lnTo>
                    <a:lnTo>
                      <a:pt x="394" y="568"/>
                    </a:lnTo>
                    <a:lnTo>
                      <a:pt x="380" y="570"/>
                    </a:lnTo>
                    <a:lnTo>
                      <a:pt x="380" y="570"/>
                    </a:lnTo>
                    <a:lnTo>
                      <a:pt x="74" y="570"/>
                    </a:lnTo>
                    <a:lnTo>
                      <a:pt x="74" y="570"/>
                    </a:lnTo>
                    <a:close/>
                  </a:path>
                </a:pathLst>
              </a:custGeom>
              <a:grpFill/>
              <a:ln w="9525">
                <a:solidFill>
                  <a:srgbClr val="FF0000"/>
                </a:solidFill>
                <a:round/>
                <a:headEnd/>
                <a:tailEnd/>
              </a:ln>
            </p:spPr>
            <p:txBody>
              <a:bodyPr/>
              <a:lstStyle/>
              <a:p>
                <a:pPr fontAlgn="auto">
                  <a:spcBef>
                    <a:spcPts val="0"/>
                  </a:spcBef>
                  <a:spcAft>
                    <a:spcPts val="0"/>
                  </a:spcAft>
                  <a:defRPr/>
                </a:pPr>
                <a:endParaRPr lang="en-US" sz="800">
                  <a:latin typeface="Arial"/>
                  <a:cs typeface="+mn-cs"/>
                </a:endParaRPr>
              </a:p>
            </p:txBody>
          </p:sp>
          <p:sp>
            <p:nvSpPr>
              <p:cNvPr id="185" name="Rectangle 184"/>
              <p:cNvSpPr/>
              <p:nvPr/>
            </p:nvSpPr>
            <p:spPr>
              <a:xfrm>
                <a:off x="19050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6" name="Rectangle 185"/>
              <p:cNvSpPr/>
              <p:nvPr/>
            </p:nvSpPr>
            <p:spPr>
              <a:xfrm>
                <a:off x="20574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87" name="Rectangle 186"/>
              <p:cNvSpPr/>
              <p:nvPr/>
            </p:nvSpPr>
            <p:spPr>
              <a:xfrm>
                <a:off x="2209800" y="1066800"/>
                <a:ext cx="76200" cy="762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grpSp>
        <p:nvGrpSpPr>
          <p:cNvPr id="254" name="Group 253"/>
          <p:cNvGrpSpPr/>
          <p:nvPr/>
        </p:nvGrpSpPr>
        <p:grpSpPr>
          <a:xfrm>
            <a:off x="3045966" y="3837538"/>
            <a:ext cx="357133" cy="420504"/>
            <a:chOff x="7504605" y="3904022"/>
            <a:chExt cx="701791" cy="1003745"/>
          </a:xfrm>
        </p:grpSpPr>
        <p:grpSp>
          <p:nvGrpSpPr>
            <p:cNvPr id="218" name="Group 8"/>
            <p:cNvGrpSpPr>
              <a:grpSpLocks noChangeAspect="1"/>
            </p:cNvGrpSpPr>
            <p:nvPr/>
          </p:nvGrpSpPr>
          <p:grpSpPr bwMode="auto">
            <a:xfrm>
              <a:off x="7558590" y="4248446"/>
              <a:ext cx="613596" cy="659321"/>
              <a:chOff x="2160" y="672"/>
              <a:chExt cx="672" cy="670"/>
            </a:xfrm>
          </p:grpSpPr>
          <p:sp>
            <p:nvSpPr>
              <p:cNvPr id="219"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221"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223"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24"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1"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2"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3"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4"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5"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6"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7"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8"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39"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0"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1"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2"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3"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4"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5"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6"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47"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248" name="Group 154"/>
            <p:cNvGrpSpPr>
              <a:grpSpLocks/>
            </p:cNvGrpSpPr>
            <p:nvPr/>
          </p:nvGrpSpPr>
          <p:grpSpPr bwMode="auto">
            <a:xfrm>
              <a:off x="7504605" y="3904022"/>
              <a:ext cx="701791" cy="289284"/>
              <a:chOff x="3429000" y="695325"/>
              <a:chExt cx="1600200" cy="600075"/>
            </a:xfrm>
            <a:solidFill>
              <a:schemeClr val="accent2"/>
            </a:solidFill>
          </p:grpSpPr>
          <p:sp>
            <p:nvSpPr>
              <p:cNvPr id="249"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50"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51" name="Rectangle 250"/>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52" name="Rectangle 251"/>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53" name="Rectangle 252"/>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cxnSp>
        <p:nvCxnSpPr>
          <p:cNvPr id="255" name="Straight Connector 254"/>
          <p:cNvCxnSpPr/>
          <p:nvPr/>
        </p:nvCxnSpPr>
        <p:spPr bwMode="auto">
          <a:xfrm>
            <a:off x="1488163" y="4096597"/>
            <a:ext cx="1539614" cy="0"/>
          </a:xfrm>
          <a:prstGeom prst="line">
            <a:avLst/>
          </a:prstGeom>
          <a:ln w="19050">
            <a:solidFill>
              <a:srgbClr val="003283"/>
            </a:solidFill>
          </a:ln>
        </p:spPr>
        <p:style>
          <a:lnRef idx="1">
            <a:schemeClr val="accent1"/>
          </a:lnRef>
          <a:fillRef idx="0">
            <a:schemeClr val="accent1"/>
          </a:fillRef>
          <a:effectRef idx="0">
            <a:schemeClr val="accent1"/>
          </a:effectRef>
          <a:fontRef idx="minor">
            <a:schemeClr val="tx1"/>
          </a:fontRef>
        </p:style>
      </p:cxnSp>
      <p:sp>
        <p:nvSpPr>
          <p:cNvPr id="257" name="Rectangle 256"/>
          <p:cNvSpPr/>
          <p:nvPr/>
        </p:nvSpPr>
        <p:spPr>
          <a:xfrm>
            <a:off x="790576" y="4858567"/>
            <a:ext cx="7504662" cy="1013460"/>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Impact of </a:t>
            </a:r>
            <a:r>
              <a:rPr lang="en-US" b="1" kern="0" dirty="0">
                <a:solidFill>
                  <a:schemeClr val="tx1"/>
                </a:solidFill>
                <a:ea typeface="Arial Unicode MS" pitchFamily="34" charset="-128"/>
                <a:cs typeface="Arial Unicode MS" pitchFamily="34" charset="-128"/>
              </a:rPr>
              <a:t>increased workload of the disruptive </a:t>
            </a:r>
            <a:r>
              <a:rPr lang="en-US" b="1" kern="0" dirty="0" smtClean="0">
                <a:solidFill>
                  <a:schemeClr val="tx1"/>
                </a:solidFill>
                <a:ea typeface="Arial Unicode MS" pitchFamily="34" charset="-128"/>
                <a:cs typeface="Arial Unicode MS" pitchFamily="34" charset="-128"/>
              </a:rPr>
              <a:t>tenants </a:t>
            </a:r>
            <a:r>
              <a:rPr lang="en-US" b="1" kern="0" dirty="0">
                <a:solidFill>
                  <a:schemeClr val="tx1"/>
                </a:solidFill>
                <a:ea typeface="Arial Unicode MS" pitchFamily="34" charset="-128"/>
                <a:cs typeface="Arial Unicode MS" pitchFamily="34" charset="-128"/>
              </a:rPr>
              <a:t>onto the </a:t>
            </a:r>
            <a:r>
              <a:rPr lang="en-US" b="1" kern="0" dirty="0" smtClean="0">
                <a:solidFill>
                  <a:schemeClr val="tx1"/>
                </a:solidFill>
                <a:ea typeface="Arial Unicode MS" pitchFamily="34" charset="-128"/>
                <a:cs typeface="Arial Unicode MS" pitchFamily="34" charset="-128"/>
              </a:rPr>
              <a:t>response time </a:t>
            </a:r>
            <a:r>
              <a:rPr lang="en-US" b="1" kern="0" dirty="0">
                <a:solidFill>
                  <a:schemeClr val="tx1"/>
                </a:solidFill>
                <a:ea typeface="Arial Unicode MS" pitchFamily="34" charset="-128"/>
                <a:cs typeface="Arial Unicode MS" pitchFamily="34" charset="-128"/>
              </a:rPr>
              <a:t>of the abiding </a:t>
            </a:r>
            <a:r>
              <a:rPr lang="en-US" b="1" kern="0" dirty="0" smtClean="0">
                <a:solidFill>
                  <a:schemeClr val="tx1"/>
                </a:solidFill>
                <a:ea typeface="Arial Unicode MS" pitchFamily="34" charset="-128"/>
                <a:cs typeface="Arial Unicode MS" pitchFamily="34" charset="-128"/>
              </a:rPr>
              <a:t>ones. </a:t>
            </a:r>
            <a:endParaRPr lang="en-US" b="1" kern="0" dirty="0">
              <a:solidFill>
                <a:schemeClr val="tx1"/>
              </a:solidFill>
              <a:ea typeface="Arial Unicode MS" pitchFamily="34" charset="-128"/>
              <a:cs typeface="Arial Unicode MS" pitchFamily="34" charset="-128"/>
            </a:endParaRPr>
          </a:p>
        </p:txBody>
      </p:sp>
      <p:grpSp>
        <p:nvGrpSpPr>
          <p:cNvPr id="258" name="Group 257"/>
          <p:cNvGrpSpPr/>
          <p:nvPr/>
        </p:nvGrpSpPr>
        <p:grpSpPr>
          <a:xfrm>
            <a:off x="7503384" y="3032516"/>
            <a:ext cx="357133" cy="420504"/>
            <a:chOff x="7504605" y="3904022"/>
            <a:chExt cx="701791" cy="1003745"/>
          </a:xfrm>
        </p:grpSpPr>
        <p:grpSp>
          <p:nvGrpSpPr>
            <p:cNvPr id="259" name="Group 8"/>
            <p:cNvGrpSpPr>
              <a:grpSpLocks noChangeAspect="1"/>
            </p:cNvGrpSpPr>
            <p:nvPr/>
          </p:nvGrpSpPr>
          <p:grpSpPr bwMode="auto">
            <a:xfrm>
              <a:off x="7558590" y="4248446"/>
              <a:ext cx="613596" cy="659321"/>
              <a:chOff x="2160" y="672"/>
              <a:chExt cx="672" cy="670"/>
            </a:xfrm>
          </p:grpSpPr>
          <p:sp>
            <p:nvSpPr>
              <p:cNvPr id="266" name="AutoShape 7"/>
              <p:cNvSpPr>
                <a:spLocks noChangeAspect="1" noChangeArrowheads="1" noTextEdit="1"/>
              </p:cNvSpPr>
              <p:nvPr/>
            </p:nvSpPr>
            <p:spPr bwMode="auto">
              <a:xfrm>
                <a:off x="2160" y="672"/>
                <a:ext cx="67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7" name="Freeform 9"/>
              <p:cNvSpPr>
                <a:spLocks/>
              </p:cNvSpPr>
              <p:nvPr/>
            </p:nvSpPr>
            <p:spPr bwMode="auto">
              <a:xfrm>
                <a:off x="2160" y="672"/>
                <a:ext cx="669" cy="670"/>
              </a:xfrm>
              <a:custGeom>
                <a:avLst/>
                <a:gdLst>
                  <a:gd name="T0" fmla="*/ 90 w 2009"/>
                  <a:gd name="T1" fmla="*/ 0 h 2010"/>
                  <a:gd name="T2" fmla="*/ 73 w 2009"/>
                  <a:gd name="T3" fmla="*/ 2 h 2010"/>
                  <a:gd name="T4" fmla="*/ 57 w 2009"/>
                  <a:gd name="T5" fmla="*/ 7 h 2010"/>
                  <a:gd name="T6" fmla="*/ 42 w 2009"/>
                  <a:gd name="T7" fmla="*/ 15 h 2010"/>
                  <a:gd name="T8" fmla="*/ 29 w 2009"/>
                  <a:gd name="T9" fmla="*/ 26 h 2010"/>
                  <a:gd name="T10" fmla="*/ 18 w 2009"/>
                  <a:gd name="T11" fmla="*/ 38 h 2010"/>
                  <a:gd name="T12" fmla="*/ 9 w 2009"/>
                  <a:gd name="T13" fmla="*/ 53 h 2010"/>
                  <a:gd name="T14" fmla="*/ 3 w 2009"/>
                  <a:gd name="T15" fmla="*/ 68 h 2010"/>
                  <a:gd name="T16" fmla="*/ 0 w 2009"/>
                  <a:gd name="T17" fmla="*/ 85 h 2010"/>
                  <a:gd name="T18" fmla="*/ 0 w 2009"/>
                  <a:gd name="T19" fmla="*/ 332 h 2010"/>
                  <a:gd name="T20" fmla="*/ 0 w 2009"/>
                  <a:gd name="T21" fmla="*/ 579 h 2010"/>
                  <a:gd name="T22" fmla="*/ 2 w 2009"/>
                  <a:gd name="T23" fmla="*/ 596 h 2010"/>
                  <a:gd name="T24" fmla="*/ 8 w 2009"/>
                  <a:gd name="T25" fmla="*/ 613 h 2010"/>
                  <a:gd name="T26" fmla="*/ 18 w 2009"/>
                  <a:gd name="T27" fmla="*/ 627 h 2010"/>
                  <a:gd name="T28" fmla="*/ 30 w 2009"/>
                  <a:gd name="T29" fmla="*/ 641 h 2010"/>
                  <a:gd name="T30" fmla="*/ 45 w 2009"/>
                  <a:gd name="T31" fmla="*/ 652 h 2010"/>
                  <a:gd name="T32" fmla="*/ 61 w 2009"/>
                  <a:gd name="T33" fmla="*/ 661 h 2010"/>
                  <a:gd name="T34" fmla="*/ 77 w 2009"/>
                  <a:gd name="T35" fmla="*/ 667 h 2010"/>
                  <a:gd name="T36" fmla="*/ 94 w 2009"/>
                  <a:gd name="T37" fmla="*/ 669 h 2010"/>
                  <a:gd name="T38" fmla="*/ 585 w 2009"/>
                  <a:gd name="T39" fmla="*/ 669 h 2010"/>
                  <a:gd name="T40" fmla="*/ 600 w 2009"/>
                  <a:gd name="T41" fmla="*/ 666 h 2010"/>
                  <a:gd name="T42" fmla="*/ 615 w 2009"/>
                  <a:gd name="T43" fmla="*/ 658 h 2010"/>
                  <a:gd name="T44" fmla="*/ 630 w 2009"/>
                  <a:gd name="T45" fmla="*/ 648 h 2010"/>
                  <a:gd name="T46" fmla="*/ 643 w 2009"/>
                  <a:gd name="T47" fmla="*/ 636 h 2010"/>
                  <a:gd name="T48" fmla="*/ 655 w 2009"/>
                  <a:gd name="T49" fmla="*/ 622 h 2010"/>
                  <a:gd name="T50" fmla="*/ 663 w 2009"/>
                  <a:gd name="T51" fmla="*/ 608 h 2010"/>
                  <a:gd name="T52" fmla="*/ 668 w 2009"/>
                  <a:gd name="T53" fmla="*/ 593 h 2010"/>
                  <a:gd name="T54" fmla="*/ 670 w 2009"/>
                  <a:gd name="T55" fmla="*/ 512 h 2010"/>
                  <a:gd name="T56" fmla="*/ 669 w 2009"/>
                  <a:gd name="T57" fmla="*/ 164 h 2010"/>
                  <a:gd name="T58" fmla="*/ 668 w 2009"/>
                  <a:gd name="T59" fmla="*/ 76 h 2010"/>
                  <a:gd name="T60" fmla="*/ 663 w 2009"/>
                  <a:gd name="T61" fmla="*/ 60 h 2010"/>
                  <a:gd name="T62" fmla="*/ 656 w 2009"/>
                  <a:gd name="T63" fmla="*/ 45 h 2010"/>
                  <a:gd name="T64" fmla="*/ 646 w 2009"/>
                  <a:gd name="T65" fmla="*/ 32 h 2010"/>
                  <a:gd name="T66" fmla="*/ 634 w 2009"/>
                  <a:gd name="T67" fmla="*/ 20 h 2010"/>
                  <a:gd name="T68" fmla="*/ 621 w 2009"/>
                  <a:gd name="T69" fmla="*/ 11 h 2010"/>
                  <a:gd name="T70" fmla="*/ 605 w 2009"/>
                  <a:gd name="T71" fmla="*/ 4 h 2010"/>
                  <a:gd name="T72" fmla="*/ 589 w 2009"/>
                  <a:gd name="T73" fmla="*/ 1 h 2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9" h="2010">
                    <a:moveTo>
                      <a:pt x="1740" y="2"/>
                    </a:moveTo>
                    <a:lnTo>
                      <a:pt x="269" y="0"/>
                    </a:lnTo>
                    <a:lnTo>
                      <a:pt x="244" y="2"/>
                    </a:lnTo>
                    <a:lnTo>
                      <a:pt x="219" y="6"/>
                    </a:lnTo>
                    <a:lnTo>
                      <a:pt x="195" y="13"/>
                    </a:lnTo>
                    <a:lnTo>
                      <a:pt x="170" y="21"/>
                    </a:lnTo>
                    <a:lnTo>
                      <a:pt x="148" y="32"/>
                    </a:lnTo>
                    <a:lnTo>
                      <a:pt x="127" y="46"/>
                    </a:lnTo>
                    <a:lnTo>
                      <a:pt x="106" y="61"/>
                    </a:lnTo>
                    <a:lnTo>
                      <a:pt x="87" y="77"/>
                    </a:lnTo>
                    <a:lnTo>
                      <a:pt x="69" y="95"/>
                    </a:lnTo>
                    <a:lnTo>
                      <a:pt x="53" y="115"/>
                    </a:lnTo>
                    <a:lnTo>
                      <a:pt x="39" y="136"/>
                    </a:lnTo>
                    <a:lnTo>
                      <a:pt x="26" y="158"/>
                    </a:lnTo>
                    <a:lnTo>
                      <a:pt x="16" y="181"/>
                    </a:lnTo>
                    <a:lnTo>
                      <a:pt x="8" y="204"/>
                    </a:lnTo>
                    <a:lnTo>
                      <a:pt x="3" y="228"/>
                    </a:lnTo>
                    <a:lnTo>
                      <a:pt x="0" y="254"/>
                    </a:lnTo>
                    <a:lnTo>
                      <a:pt x="0" y="485"/>
                    </a:lnTo>
                    <a:lnTo>
                      <a:pt x="0" y="995"/>
                    </a:lnTo>
                    <a:lnTo>
                      <a:pt x="0" y="1505"/>
                    </a:lnTo>
                    <a:lnTo>
                      <a:pt x="0" y="1737"/>
                    </a:lnTo>
                    <a:lnTo>
                      <a:pt x="2" y="1763"/>
                    </a:lnTo>
                    <a:lnTo>
                      <a:pt x="7" y="1788"/>
                    </a:lnTo>
                    <a:lnTo>
                      <a:pt x="15" y="1813"/>
                    </a:lnTo>
                    <a:lnTo>
                      <a:pt x="25" y="1838"/>
                    </a:lnTo>
                    <a:lnTo>
                      <a:pt x="39" y="1861"/>
                    </a:lnTo>
                    <a:lnTo>
                      <a:pt x="54" y="1882"/>
                    </a:lnTo>
                    <a:lnTo>
                      <a:pt x="72" y="1904"/>
                    </a:lnTo>
                    <a:lnTo>
                      <a:pt x="91" y="1924"/>
                    </a:lnTo>
                    <a:lnTo>
                      <a:pt x="112" y="1941"/>
                    </a:lnTo>
                    <a:lnTo>
                      <a:pt x="134" y="1957"/>
                    </a:lnTo>
                    <a:lnTo>
                      <a:pt x="157" y="1971"/>
                    </a:lnTo>
                    <a:lnTo>
                      <a:pt x="182" y="1984"/>
                    </a:lnTo>
                    <a:lnTo>
                      <a:pt x="207" y="1994"/>
                    </a:lnTo>
                    <a:lnTo>
                      <a:pt x="232" y="2001"/>
                    </a:lnTo>
                    <a:lnTo>
                      <a:pt x="258" y="2005"/>
                    </a:lnTo>
                    <a:lnTo>
                      <a:pt x="283" y="2007"/>
                    </a:lnTo>
                    <a:lnTo>
                      <a:pt x="1733" y="2010"/>
                    </a:lnTo>
                    <a:lnTo>
                      <a:pt x="1754" y="2008"/>
                    </a:lnTo>
                    <a:lnTo>
                      <a:pt x="1777" y="2004"/>
                    </a:lnTo>
                    <a:lnTo>
                      <a:pt x="1799" y="1997"/>
                    </a:lnTo>
                    <a:lnTo>
                      <a:pt x="1822" y="1987"/>
                    </a:lnTo>
                    <a:lnTo>
                      <a:pt x="1845" y="1975"/>
                    </a:lnTo>
                    <a:lnTo>
                      <a:pt x="1867" y="1960"/>
                    </a:lnTo>
                    <a:lnTo>
                      <a:pt x="1889" y="1944"/>
                    </a:lnTo>
                    <a:lnTo>
                      <a:pt x="1909" y="1926"/>
                    </a:lnTo>
                    <a:lnTo>
                      <a:pt x="1929" y="1908"/>
                    </a:lnTo>
                    <a:lnTo>
                      <a:pt x="1947" y="1887"/>
                    </a:lnTo>
                    <a:lnTo>
                      <a:pt x="1963" y="1866"/>
                    </a:lnTo>
                    <a:lnTo>
                      <a:pt x="1976" y="1845"/>
                    </a:lnTo>
                    <a:lnTo>
                      <a:pt x="1988" y="1823"/>
                    </a:lnTo>
                    <a:lnTo>
                      <a:pt x="1997" y="1801"/>
                    </a:lnTo>
                    <a:lnTo>
                      <a:pt x="2002" y="1780"/>
                    </a:lnTo>
                    <a:lnTo>
                      <a:pt x="2004" y="1758"/>
                    </a:lnTo>
                    <a:lnTo>
                      <a:pt x="2009" y="1535"/>
                    </a:lnTo>
                    <a:lnTo>
                      <a:pt x="2009" y="1017"/>
                    </a:lnTo>
                    <a:lnTo>
                      <a:pt x="2007" y="493"/>
                    </a:lnTo>
                    <a:lnTo>
                      <a:pt x="2005" y="254"/>
                    </a:lnTo>
                    <a:lnTo>
                      <a:pt x="2002" y="228"/>
                    </a:lnTo>
                    <a:lnTo>
                      <a:pt x="1997" y="204"/>
                    </a:lnTo>
                    <a:lnTo>
                      <a:pt x="1989" y="181"/>
                    </a:lnTo>
                    <a:lnTo>
                      <a:pt x="1979" y="157"/>
                    </a:lnTo>
                    <a:lnTo>
                      <a:pt x="1967" y="136"/>
                    </a:lnTo>
                    <a:lnTo>
                      <a:pt x="1953" y="115"/>
                    </a:lnTo>
                    <a:lnTo>
                      <a:pt x="1938" y="95"/>
                    </a:lnTo>
                    <a:lnTo>
                      <a:pt x="1921" y="77"/>
                    </a:lnTo>
                    <a:lnTo>
                      <a:pt x="1902" y="61"/>
                    </a:lnTo>
                    <a:lnTo>
                      <a:pt x="1882" y="46"/>
                    </a:lnTo>
                    <a:lnTo>
                      <a:pt x="1861" y="33"/>
                    </a:lnTo>
                    <a:lnTo>
                      <a:pt x="1838" y="22"/>
                    </a:lnTo>
                    <a:lnTo>
                      <a:pt x="1815" y="13"/>
                    </a:lnTo>
                    <a:lnTo>
                      <a:pt x="1791" y="7"/>
                    </a:lnTo>
                    <a:lnTo>
                      <a:pt x="1765" y="3"/>
                    </a:lnTo>
                    <a:lnTo>
                      <a:pt x="1740" y="2"/>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268" name="Freeform 10"/>
              <p:cNvSpPr>
                <a:spLocks/>
              </p:cNvSpPr>
              <p:nvPr/>
            </p:nvSpPr>
            <p:spPr bwMode="auto">
              <a:xfrm>
                <a:off x="2195" y="707"/>
                <a:ext cx="597" cy="598"/>
              </a:xfrm>
              <a:custGeom>
                <a:avLst/>
                <a:gdLst>
                  <a:gd name="T0" fmla="*/ 0 w 1791"/>
                  <a:gd name="T1" fmla="*/ 0 h 1794"/>
                  <a:gd name="T2" fmla="*/ 0 w 1791"/>
                  <a:gd name="T3" fmla="*/ 0 h 1794"/>
                  <a:gd name="T4" fmla="*/ 0 w 1791"/>
                  <a:gd name="T5" fmla="*/ 0 h 1794"/>
                  <a:gd name="T6" fmla="*/ 0 w 1791"/>
                  <a:gd name="T7" fmla="*/ 0 h 1794"/>
                  <a:gd name="T8" fmla="*/ 0 w 1791"/>
                  <a:gd name="T9" fmla="*/ 0 h 1794"/>
                  <a:gd name="T10" fmla="*/ 0 w 1791"/>
                  <a:gd name="T11" fmla="*/ 0 h 1794"/>
                  <a:gd name="T12" fmla="*/ 0 w 1791"/>
                  <a:gd name="T13" fmla="*/ 0 h 1794"/>
                  <a:gd name="T14" fmla="*/ 0 w 1791"/>
                  <a:gd name="T15" fmla="*/ 0 h 1794"/>
                  <a:gd name="T16" fmla="*/ 0 w 1791"/>
                  <a:gd name="T17" fmla="*/ 0 h 1794"/>
                  <a:gd name="T18" fmla="*/ 0 w 1791"/>
                  <a:gd name="T19" fmla="*/ 0 h 1794"/>
                  <a:gd name="T20" fmla="*/ 0 w 1791"/>
                  <a:gd name="T21" fmla="*/ 1 h 1794"/>
                  <a:gd name="T22" fmla="*/ 0 w 1791"/>
                  <a:gd name="T23" fmla="*/ 1 h 1794"/>
                  <a:gd name="T24" fmla="*/ 0 w 1791"/>
                  <a:gd name="T25" fmla="*/ 1 h 1794"/>
                  <a:gd name="T26" fmla="*/ 0 w 1791"/>
                  <a:gd name="T27" fmla="*/ 1 h 1794"/>
                  <a:gd name="T28" fmla="*/ 0 w 1791"/>
                  <a:gd name="T29" fmla="*/ 1 h 1794"/>
                  <a:gd name="T30" fmla="*/ 0 w 1791"/>
                  <a:gd name="T31" fmla="*/ 1 h 1794"/>
                  <a:gd name="T32" fmla="*/ 0 w 1791"/>
                  <a:gd name="T33" fmla="*/ 1 h 1794"/>
                  <a:gd name="T34" fmla="*/ 0 w 1791"/>
                  <a:gd name="T35" fmla="*/ 1 h 1794"/>
                  <a:gd name="T36" fmla="*/ 0 w 1791"/>
                  <a:gd name="T37" fmla="*/ 1 h 1794"/>
                  <a:gd name="T38" fmla="*/ 1 w 1791"/>
                  <a:gd name="T39" fmla="*/ 1 h 1794"/>
                  <a:gd name="T40" fmla="*/ 1 w 1791"/>
                  <a:gd name="T41" fmla="*/ 1 h 1794"/>
                  <a:gd name="T42" fmla="*/ 1 w 1791"/>
                  <a:gd name="T43" fmla="*/ 1 h 1794"/>
                  <a:gd name="T44" fmla="*/ 1 w 1791"/>
                  <a:gd name="T45" fmla="*/ 1 h 1794"/>
                  <a:gd name="T46" fmla="*/ 1 w 1791"/>
                  <a:gd name="T47" fmla="*/ 1 h 1794"/>
                  <a:gd name="T48" fmla="*/ 1 w 1791"/>
                  <a:gd name="T49" fmla="*/ 1 h 1794"/>
                  <a:gd name="T50" fmla="*/ 1 w 1791"/>
                  <a:gd name="T51" fmla="*/ 1 h 1794"/>
                  <a:gd name="T52" fmla="*/ 1 w 1791"/>
                  <a:gd name="T53" fmla="*/ 1 h 1794"/>
                  <a:gd name="T54" fmla="*/ 1 w 1791"/>
                  <a:gd name="T55" fmla="*/ 1 h 1794"/>
                  <a:gd name="T56" fmla="*/ 1 w 1791"/>
                  <a:gd name="T57" fmla="*/ 1 h 1794"/>
                  <a:gd name="T58" fmla="*/ 1 w 1791"/>
                  <a:gd name="T59" fmla="*/ 0 h 1794"/>
                  <a:gd name="T60" fmla="*/ 1 w 1791"/>
                  <a:gd name="T61" fmla="*/ 0 h 1794"/>
                  <a:gd name="T62" fmla="*/ 1 w 1791"/>
                  <a:gd name="T63" fmla="*/ 0 h 1794"/>
                  <a:gd name="T64" fmla="*/ 1 w 1791"/>
                  <a:gd name="T65" fmla="*/ 0 h 1794"/>
                  <a:gd name="T66" fmla="*/ 1 w 1791"/>
                  <a:gd name="T67" fmla="*/ 0 h 1794"/>
                  <a:gd name="T68" fmla="*/ 1 w 1791"/>
                  <a:gd name="T69" fmla="*/ 0 h 1794"/>
                  <a:gd name="T70" fmla="*/ 1 w 1791"/>
                  <a:gd name="T71" fmla="*/ 0 h 1794"/>
                  <a:gd name="T72" fmla="*/ 1 w 1791"/>
                  <a:gd name="T73" fmla="*/ 0 h 1794"/>
                  <a:gd name="T74" fmla="*/ 1 w 1791"/>
                  <a:gd name="T75" fmla="*/ 0 h 1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91" h="1794">
                    <a:moveTo>
                      <a:pt x="1573" y="0"/>
                    </a:moveTo>
                    <a:lnTo>
                      <a:pt x="216" y="0"/>
                    </a:lnTo>
                    <a:lnTo>
                      <a:pt x="194" y="1"/>
                    </a:lnTo>
                    <a:lnTo>
                      <a:pt x="174" y="5"/>
                    </a:lnTo>
                    <a:lnTo>
                      <a:pt x="154" y="10"/>
                    </a:lnTo>
                    <a:lnTo>
                      <a:pt x="134" y="17"/>
                    </a:lnTo>
                    <a:lnTo>
                      <a:pt x="116" y="25"/>
                    </a:lnTo>
                    <a:lnTo>
                      <a:pt x="99" y="35"/>
                    </a:lnTo>
                    <a:lnTo>
                      <a:pt x="83" y="47"/>
                    </a:lnTo>
                    <a:lnTo>
                      <a:pt x="67" y="60"/>
                    </a:lnTo>
                    <a:lnTo>
                      <a:pt x="53" y="75"/>
                    </a:lnTo>
                    <a:lnTo>
                      <a:pt x="41" y="90"/>
                    </a:lnTo>
                    <a:lnTo>
                      <a:pt x="30" y="107"/>
                    </a:lnTo>
                    <a:lnTo>
                      <a:pt x="21" y="124"/>
                    </a:lnTo>
                    <a:lnTo>
                      <a:pt x="13" y="142"/>
                    </a:lnTo>
                    <a:lnTo>
                      <a:pt x="7" y="163"/>
                    </a:lnTo>
                    <a:lnTo>
                      <a:pt x="2" y="182"/>
                    </a:lnTo>
                    <a:lnTo>
                      <a:pt x="0" y="203"/>
                    </a:lnTo>
                    <a:lnTo>
                      <a:pt x="0" y="418"/>
                    </a:lnTo>
                    <a:lnTo>
                      <a:pt x="0" y="890"/>
                    </a:lnTo>
                    <a:lnTo>
                      <a:pt x="0" y="1362"/>
                    </a:lnTo>
                    <a:lnTo>
                      <a:pt x="0" y="1577"/>
                    </a:lnTo>
                    <a:lnTo>
                      <a:pt x="1" y="1599"/>
                    </a:lnTo>
                    <a:lnTo>
                      <a:pt x="4" y="1620"/>
                    </a:lnTo>
                    <a:lnTo>
                      <a:pt x="9" y="1639"/>
                    </a:lnTo>
                    <a:lnTo>
                      <a:pt x="16" y="1659"/>
                    </a:lnTo>
                    <a:lnTo>
                      <a:pt x="24" y="1678"/>
                    </a:lnTo>
                    <a:lnTo>
                      <a:pt x="34" y="1695"/>
                    </a:lnTo>
                    <a:lnTo>
                      <a:pt x="46" y="1711"/>
                    </a:lnTo>
                    <a:lnTo>
                      <a:pt x="59" y="1727"/>
                    </a:lnTo>
                    <a:lnTo>
                      <a:pt x="74" y="1740"/>
                    </a:lnTo>
                    <a:lnTo>
                      <a:pt x="89" y="1753"/>
                    </a:lnTo>
                    <a:lnTo>
                      <a:pt x="106" y="1764"/>
                    </a:lnTo>
                    <a:lnTo>
                      <a:pt x="123" y="1773"/>
                    </a:lnTo>
                    <a:lnTo>
                      <a:pt x="142" y="1781"/>
                    </a:lnTo>
                    <a:lnTo>
                      <a:pt x="162" y="1787"/>
                    </a:lnTo>
                    <a:lnTo>
                      <a:pt x="181" y="1792"/>
                    </a:lnTo>
                    <a:lnTo>
                      <a:pt x="202" y="1794"/>
                    </a:lnTo>
                    <a:lnTo>
                      <a:pt x="1588" y="1792"/>
                    </a:lnTo>
                    <a:lnTo>
                      <a:pt x="1610" y="1790"/>
                    </a:lnTo>
                    <a:lnTo>
                      <a:pt x="1629" y="1785"/>
                    </a:lnTo>
                    <a:lnTo>
                      <a:pt x="1649" y="1779"/>
                    </a:lnTo>
                    <a:lnTo>
                      <a:pt x="1668" y="1771"/>
                    </a:lnTo>
                    <a:lnTo>
                      <a:pt x="1685" y="1762"/>
                    </a:lnTo>
                    <a:lnTo>
                      <a:pt x="1702" y="1751"/>
                    </a:lnTo>
                    <a:lnTo>
                      <a:pt x="1717" y="1738"/>
                    </a:lnTo>
                    <a:lnTo>
                      <a:pt x="1731" y="1724"/>
                    </a:lnTo>
                    <a:lnTo>
                      <a:pt x="1745" y="1709"/>
                    </a:lnTo>
                    <a:lnTo>
                      <a:pt x="1757" y="1693"/>
                    </a:lnTo>
                    <a:lnTo>
                      <a:pt x="1767" y="1676"/>
                    </a:lnTo>
                    <a:lnTo>
                      <a:pt x="1775" y="1657"/>
                    </a:lnTo>
                    <a:lnTo>
                      <a:pt x="1782" y="1637"/>
                    </a:lnTo>
                    <a:lnTo>
                      <a:pt x="1787" y="1618"/>
                    </a:lnTo>
                    <a:lnTo>
                      <a:pt x="1790" y="1597"/>
                    </a:lnTo>
                    <a:lnTo>
                      <a:pt x="1791" y="1575"/>
                    </a:lnTo>
                    <a:lnTo>
                      <a:pt x="1791" y="1574"/>
                    </a:lnTo>
                    <a:lnTo>
                      <a:pt x="1791" y="203"/>
                    </a:lnTo>
                    <a:lnTo>
                      <a:pt x="1789" y="182"/>
                    </a:lnTo>
                    <a:lnTo>
                      <a:pt x="1784" y="162"/>
                    </a:lnTo>
                    <a:lnTo>
                      <a:pt x="1778" y="142"/>
                    </a:lnTo>
                    <a:lnTo>
                      <a:pt x="1770" y="123"/>
                    </a:lnTo>
                    <a:lnTo>
                      <a:pt x="1761" y="106"/>
                    </a:lnTo>
                    <a:lnTo>
                      <a:pt x="1750" y="89"/>
                    </a:lnTo>
                    <a:lnTo>
                      <a:pt x="1737" y="74"/>
                    </a:lnTo>
                    <a:lnTo>
                      <a:pt x="1722" y="59"/>
                    </a:lnTo>
                    <a:lnTo>
                      <a:pt x="1707" y="46"/>
                    </a:lnTo>
                    <a:lnTo>
                      <a:pt x="1691" y="35"/>
                    </a:lnTo>
                    <a:lnTo>
                      <a:pt x="1674" y="25"/>
                    </a:lnTo>
                    <a:lnTo>
                      <a:pt x="1655" y="16"/>
                    </a:lnTo>
                    <a:lnTo>
                      <a:pt x="1635" y="10"/>
                    </a:lnTo>
                    <a:lnTo>
                      <a:pt x="1616" y="5"/>
                    </a:lnTo>
                    <a:lnTo>
                      <a:pt x="1594" y="1"/>
                    </a:lnTo>
                    <a:lnTo>
                      <a:pt x="15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11"/>
              <p:cNvSpPr>
                <a:spLocks/>
              </p:cNvSpPr>
              <p:nvPr/>
            </p:nvSpPr>
            <p:spPr bwMode="auto">
              <a:xfrm>
                <a:off x="2211" y="724"/>
                <a:ext cx="563" cy="565"/>
              </a:xfrm>
              <a:custGeom>
                <a:avLst/>
                <a:gdLst>
                  <a:gd name="T0" fmla="*/ 60 w 1693"/>
                  <a:gd name="T1" fmla="*/ 0 h 1694"/>
                  <a:gd name="T2" fmla="*/ 47 w 1693"/>
                  <a:gd name="T3" fmla="*/ 1 h 1694"/>
                  <a:gd name="T4" fmla="*/ 35 w 1693"/>
                  <a:gd name="T5" fmla="*/ 4 h 1694"/>
                  <a:gd name="T6" fmla="*/ 25 w 1693"/>
                  <a:gd name="T7" fmla="*/ 10 h 1694"/>
                  <a:gd name="T8" fmla="*/ 17 w 1693"/>
                  <a:gd name="T9" fmla="*/ 17 h 1694"/>
                  <a:gd name="T10" fmla="*/ 10 w 1693"/>
                  <a:gd name="T11" fmla="*/ 25 h 1694"/>
                  <a:gd name="T12" fmla="*/ 5 w 1693"/>
                  <a:gd name="T13" fmla="*/ 36 h 1694"/>
                  <a:gd name="T14" fmla="*/ 2 w 1693"/>
                  <a:gd name="T15" fmla="*/ 47 h 1694"/>
                  <a:gd name="T16" fmla="*/ 0 w 1693"/>
                  <a:gd name="T17" fmla="*/ 61 h 1694"/>
                  <a:gd name="T18" fmla="*/ 0 w 1693"/>
                  <a:gd name="T19" fmla="*/ 283 h 1694"/>
                  <a:gd name="T20" fmla="*/ 0 w 1693"/>
                  <a:gd name="T21" fmla="*/ 505 h 1694"/>
                  <a:gd name="T22" fmla="*/ 1 w 1693"/>
                  <a:gd name="T23" fmla="*/ 518 h 1694"/>
                  <a:gd name="T24" fmla="*/ 4 w 1693"/>
                  <a:gd name="T25" fmla="*/ 529 h 1694"/>
                  <a:gd name="T26" fmla="*/ 8 w 1693"/>
                  <a:gd name="T27" fmla="*/ 540 h 1694"/>
                  <a:gd name="T28" fmla="*/ 14 w 1693"/>
                  <a:gd name="T29" fmla="*/ 548 h 1694"/>
                  <a:gd name="T30" fmla="*/ 22 w 1693"/>
                  <a:gd name="T31" fmla="*/ 555 h 1694"/>
                  <a:gd name="T32" fmla="*/ 32 w 1693"/>
                  <a:gd name="T33" fmla="*/ 560 h 1694"/>
                  <a:gd name="T34" fmla="*/ 43 w 1693"/>
                  <a:gd name="T35" fmla="*/ 563 h 1694"/>
                  <a:gd name="T36" fmla="*/ 56 w 1693"/>
                  <a:gd name="T37" fmla="*/ 565 h 1694"/>
                  <a:gd name="T38" fmla="*/ 510 w 1693"/>
                  <a:gd name="T39" fmla="*/ 564 h 1694"/>
                  <a:gd name="T40" fmla="*/ 522 w 1693"/>
                  <a:gd name="T41" fmla="*/ 561 h 1694"/>
                  <a:gd name="T42" fmla="*/ 533 w 1693"/>
                  <a:gd name="T43" fmla="*/ 557 h 1694"/>
                  <a:gd name="T44" fmla="*/ 543 w 1693"/>
                  <a:gd name="T45" fmla="*/ 551 h 1694"/>
                  <a:gd name="T46" fmla="*/ 551 w 1693"/>
                  <a:gd name="T47" fmla="*/ 543 h 1694"/>
                  <a:gd name="T48" fmla="*/ 557 w 1693"/>
                  <a:gd name="T49" fmla="*/ 534 h 1694"/>
                  <a:gd name="T50" fmla="*/ 561 w 1693"/>
                  <a:gd name="T51" fmla="*/ 523 h 1694"/>
                  <a:gd name="T52" fmla="*/ 564 w 1693"/>
                  <a:gd name="T53" fmla="*/ 511 h 1694"/>
                  <a:gd name="T54" fmla="*/ 564 w 1693"/>
                  <a:gd name="T55" fmla="*/ 435 h 1694"/>
                  <a:gd name="T56" fmla="*/ 564 w 1693"/>
                  <a:gd name="T57" fmla="*/ 130 h 1694"/>
                  <a:gd name="T58" fmla="*/ 563 w 1693"/>
                  <a:gd name="T59" fmla="*/ 54 h 1694"/>
                  <a:gd name="T60" fmla="*/ 560 w 1693"/>
                  <a:gd name="T61" fmla="*/ 41 h 1694"/>
                  <a:gd name="T62" fmla="*/ 555 w 1693"/>
                  <a:gd name="T63" fmla="*/ 30 h 1694"/>
                  <a:gd name="T64" fmla="*/ 548 w 1693"/>
                  <a:gd name="T65" fmla="*/ 21 h 1694"/>
                  <a:gd name="T66" fmla="*/ 540 w 1693"/>
                  <a:gd name="T67" fmla="*/ 13 h 1694"/>
                  <a:gd name="T68" fmla="*/ 530 w 1693"/>
                  <a:gd name="T69" fmla="*/ 7 h 1694"/>
                  <a:gd name="T70" fmla="*/ 518 w 1693"/>
                  <a:gd name="T71" fmla="*/ 2 h 1694"/>
                  <a:gd name="T72" fmla="*/ 505 w 1693"/>
                  <a:gd name="T73" fmla="*/ 0 h 16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3" h="1694">
                    <a:moveTo>
                      <a:pt x="1496" y="0"/>
                    </a:moveTo>
                    <a:lnTo>
                      <a:pt x="180" y="0"/>
                    </a:lnTo>
                    <a:lnTo>
                      <a:pt x="159" y="1"/>
                    </a:lnTo>
                    <a:lnTo>
                      <a:pt x="140" y="4"/>
                    </a:lnTo>
                    <a:lnTo>
                      <a:pt x="123" y="8"/>
                    </a:lnTo>
                    <a:lnTo>
                      <a:pt x="106" y="13"/>
                    </a:lnTo>
                    <a:lnTo>
                      <a:pt x="90" y="20"/>
                    </a:lnTo>
                    <a:lnTo>
                      <a:pt x="76" y="30"/>
                    </a:lnTo>
                    <a:lnTo>
                      <a:pt x="63" y="39"/>
                    </a:lnTo>
                    <a:lnTo>
                      <a:pt x="51" y="50"/>
                    </a:lnTo>
                    <a:lnTo>
                      <a:pt x="41" y="63"/>
                    </a:lnTo>
                    <a:lnTo>
                      <a:pt x="31" y="76"/>
                    </a:lnTo>
                    <a:lnTo>
                      <a:pt x="23" y="91"/>
                    </a:lnTo>
                    <a:lnTo>
                      <a:pt x="15" y="108"/>
                    </a:lnTo>
                    <a:lnTo>
                      <a:pt x="10" y="124"/>
                    </a:lnTo>
                    <a:lnTo>
                      <a:pt x="5" y="142"/>
                    </a:lnTo>
                    <a:lnTo>
                      <a:pt x="2" y="161"/>
                    </a:lnTo>
                    <a:lnTo>
                      <a:pt x="0" y="182"/>
                    </a:lnTo>
                    <a:lnTo>
                      <a:pt x="0" y="390"/>
                    </a:lnTo>
                    <a:lnTo>
                      <a:pt x="0" y="847"/>
                    </a:lnTo>
                    <a:lnTo>
                      <a:pt x="0" y="1304"/>
                    </a:lnTo>
                    <a:lnTo>
                      <a:pt x="0" y="1513"/>
                    </a:lnTo>
                    <a:lnTo>
                      <a:pt x="1" y="1534"/>
                    </a:lnTo>
                    <a:lnTo>
                      <a:pt x="3" y="1553"/>
                    </a:lnTo>
                    <a:lnTo>
                      <a:pt x="6" y="1571"/>
                    </a:lnTo>
                    <a:lnTo>
                      <a:pt x="11" y="1587"/>
                    </a:lnTo>
                    <a:lnTo>
                      <a:pt x="17" y="1604"/>
                    </a:lnTo>
                    <a:lnTo>
                      <a:pt x="25" y="1618"/>
                    </a:lnTo>
                    <a:lnTo>
                      <a:pt x="33" y="1631"/>
                    </a:lnTo>
                    <a:lnTo>
                      <a:pt x="43" y="1643"/>
                    </a:lnTo>
                    <a:lnTo>
                      <a:pt x="54" y="1653"/>
                    </a:lnTo>
                    <a:lnTo>
                      <a:pt x="66" y="1663"/>
                    </a:lnTo>
                    <a:lnTo>
                      <a:pt x="80" y="1671"/>
                    </a:lnTo>
                    <a:lnTo>
                      <a:pt x="96" y="1679"/>
                    </a:lnTo>
                    <a:lnTo>
                      <a:pt x="112" y="1684"/>
                    </a:lnTo>
                    <a:lnTo>
                      <a:pt x="129" y="1689"/>
                    </a:lnTo>
                    <a:lnTo>
                      <a:pt x="147" y="1692"/>
                    </a:lnTo>
                    <a:lnTo>
                      <a:pt x="168" y="1694"/>
                    </a:lnTo>
                    <a:lnTo>
                      <a:pt x="1510" y="1692"/>
                    </a:lnTo>
                    <a:lnTo>
                      <a:pt x="1530" y="1690"/>
                    </a:lnTo>
                    <a:lnTo>
                      <a:pt x="1549" y="1687"/>
                    </a:lnTo>
                    <a:lnTo>
                      <a:pt x="1568" y="1682"/>
                    </a:lnTo>
                    <a:lnTo>
                      <a:pt x="1585" y="1677"/>
                    </a:lnTo>
                    <a:lnTo>
                      <a:pt x="1600" y="1669"/>
                    </a:lnTo>
                    <a:lnTo>
                      <a:pt x="1615" y="1661"/>
                    </a:lnTo>
                    <a:lnTo>
                      <a:pt x="1630" y="1651"/>
                    </a:lnTo>
                    <a:lnTo>
                      <a:pt x="1642" y="1641"/>
                    </a:lnTo>
                    <a:lnTo>
                      <a:pt x="1653" y="1629"/>
                    </a:lnTo>
                    <a:lnTo>
                      <a:pt x="1663" y="1616"/>
                    </a:lnTo>
                    <a:lnTo>
                      <a:pt x="1672" y="1601"/>
                    </a:lnTo>
                    <a:lnTo>
                      <a:pt x="1679" y="1585"/>
                    </a:lnTo>
                    <a:lnTo>
                      <a:pt x="1684" y="1569"/>
                    </a:lnTo>
                    <a:lnTo>
                      <a:pt x="1688" y="1551"/>
                    </a:lnTo>
                    <a:lnTo>
                      <a:pt x="1692" y="1532"/>
                    </a:lnTo>
                    <a:lnTo>
                      <a:pt x="1693" y="1511"/>
                    </a:lnTo>
                    <a:lnTo>
                      <a:pt x="1693" y="1303"/>
                    </a:lnTo>
                    <a:lnTo>
                      <a:pt x="1693" y="846"/>
                    </a:lnTo>
                    <a:lnTo>
                      <a:pt x="1693" y="390"/>
                    </a:lnTo>
                    <a:lnTo>
                      <a:pt x="1693" y="182"/>
                    </a:lnTo>
                    <a:lnTo>
                      <a:pt x="1691" y="161"/>
                    </a:lnTo>
                    <a:lnTo>
                      <a:pt x="1686" y="142"/>
                    </a:lnTo>
                    <a:lnTo>
                      <a:pt x="1681" y="124"/>
                    </a:lnTo>
                    <a:lnTo>
                      <a:pt x="1674" y="107"/>
                    </a:lnTo>
                    <a:lnTo>
                      <a:pt x="1666" y="91"/>
                    </a:lnTo>
                    <a:lnTo>
                      <a:pt x="1657" y="76"/>
                    </a:lnTo>
                    <a:lnTo>
                      <a:pt x="1646" y="62"/>
                    </a:lnTo>
                    <a:lnTo>
                      <a:pt x="1634" y="50"/>
                    </a:lnTo>
                    <a:lnTo>
                      <a:pt x="1620" y="39"/>
                    </a:lnTo>
                    <a:lnTo>
                      <a:pt x="1605" y="29"/>
                    </a:lnTo>
                    <a:lnTo>
                      <a:pt x="1590" y="20"/>
                    </a:lnTo>
                    <a:lnTo>
                      <a:pt x="1573" y="13"/>
                    </a:lnTo>
                    <a:lnTo>
                      <a:pt x="1556" y="7"/>
                    </a:lnTo>
                    <a:lnTo>
                      <a:pt x="1536" y="3"/>
                    </a:lnTo>
                    <a:lnTo>
                      <a:pt x="1516" y="1"/>
                    </a:lnTo>
                    <a:lnTo>
                      <a:pt x="149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solidFill>
                    <a:schemeClr val="accent6"/>
                  </a:solidFill>
                  <a:latin typeface="Arial"/>
                  <a:cs typeface="+mn-cs"/>
                </a:endParaRPr>
              </a:p>
            </p:txBody>
          </p:sp>
          <p:sp>
            <p:nvSpPr>
              <p:cNvPr id="270" name="Rectangle 12"/>
              <p:cNvSpPr>
                <a:spLocks noChangeArrowheads="1"/>
              </p:cNvSpPr>
              <p:nvPr/>
            </p:nvSpPr>
            <p:spPr bwMode="auto">
              <a:xfrm>
                <a:off x="2296" y="1023"/>
                <a:ext cx="381" cy="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71" name="Freeform 13"/>
              <p:cNvSpPr>
                <a:spLocks/>
              </p:cNvSpPr>
              <p:nvPr/>
            </p:nvSpPr>
            <p:spPr bwMode="auto">
              <a:xfrm>
                <a:off x="2302" y="879"/>
                <a:ext cx="106"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14"/>
              <p:cNvSpPr>
                <a:spLocks/>
              </p:cNvSpPr>
              <p:nvPr/>
            </p:nvSpPr>
            <p:spPr bwMode="auto">
              <a:xfrm>
                <a:off x="2563" y="879"/>
                <a:ext cx="107" cy="216"/>
              </a:xfrm>
              <a:custGeom>
                <a:avLst/>
                <a:gdLst>
                  <a:gd name="T0" fmla="*/ 0 w 319"/>
                  <a:gd name="T1" fmla="*/ 0 h 646"/>
                  <a:gd name="T2" fmla="*/ 0 w 319"/>
                  <a:gd name="T3" fmla="*/ 0 h 646"/>
                  <a:gd name="T4" fmla="*/ 0 w 319"/>
                  <a:gd name="T5" fmla="*/ 0 h 646"/>
                  <a:gd name="T6" fmla="*/ 0 w 319"/>
                  <a:gd name="T7" fmla="*/ 0 h 646"/>
                  <a:gd name="T8" fmla="*/ 0 w 319"/>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46">
                    <a:moveTo>
                      <a:pt x="319" y="646"/>
                    </a:moveTo>
                    <a:lnTo>
                      <a:pt x="253" y="0"/>
                    </a:lnTo>
                    <a:lnTo>
                      <a:pt x="65" y="0"/>
                    </a:lnTo>
                    <a:lnTo>
                      <a:pt x="0" y="646"/>
                    </a:lnTo>
                    <a:lnTo>
                      <a:pt x="319"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15"/>
              <p:cNvSpPr>
                <a:spLocks/>
              </p:cNvSpPr>
              <p:nvPr/>
            </p:nvSpPr>
            <p:spPr bwMode="auto">
              <a:xfrm>
                <a:off x="2432" y="879"/>
                <a:ext cx="106" cy="216"/>
              </a:xfrm>
              <a:custGeom>
                <a:avLst/>
                <a:gdLst>
                  <a:gd name="T0" fmla="*/ 0 w 318"/>
                  <a:gd name="T1" fmla="*/ 0 h 646"/>
                  <a:gd name="T2" fmla="*/ 0 w 318"/>
                  <a:gd name="T3" fmla="*/ 0 h 646"/>
                  <a:gd name="T4" fmla="*/ 0 w 318"/>
                  <a:gd name="T5" fmla="*/ 0 h 646"/>
                  <a:gd name="T6" fmla="*/ 0 w 318"/>
                  <a:gd name="T7" fmla="*/ 0 h 646"/>
                  <a:gd name="T8" fmla="*/ 0 w 318"/>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46">
                    <a:moveTo>
                      <a:pt x="318" y="646"/>
                    </a:moveTo>
                    <a:lnTo>
                      <a:pt x="253" y="0"/>
                    </a:lnTo>
                    <a:lnTo>
                      <a:pt x="66" y="0"/>
                    </a:lnTo>
                    <a:lnTo>
                      <a:pt x="0" y="646"/>
                    </a:lnTo>
                    <a:lnTo>
                      <a:pt x="318"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6"/>
              <p:cNvSpPr>
                <a:spLocks/>
              </p:cNvSpPr>
              <p:nvPr/>
            </p:nvSpPr>
            <p:spPr bwMode="auto">
              <a:xfrm>
                <a:off x="2330" y="759"/>
                <a:ext cx="127" cy="124"/>
              </a:xfrm>
              <a:custGeom>
                <a:avLst/>
                <a:gdLst>
                  <a:gd name="T0" fmla="*/ 0 w 380"/>
                  <a:gd name="T1" fmla="*/ 0 h 373"/>
                  <a:gd name="T2" fmla="*/ 0 w 380"/>
                  <a:gd name="T3" fmla="*/ 0 h 373"/>
                  <a:gd name="T4" fmla="*/ 0 w 380"/>
                  <a:gd name="T5" fmla="*/ 0 h 373"/>
                  <a:gd name="T6" fmla="*/ 0 w 380"/>
                  <a:gd name="T7" fmla="*/ 0 h 373"/>
                  <a:gd name="T8" fmla="*/ 0 w 380"/>
                  <a:gd name="T9" fmla="*/ 0 h 373"/>
                  <a:gd name="T10" fmla="*/ 0 w 380"/>
                  <a:gd name="T11" fmla="*/ 0 h 373"/>
                  <a:gd name="T12" fmla="*/ 0 w 380"/>
                  <a:gd name="T13" fmla="*/ 0 h 373"/>
                  <a:gd name="T14" fmla="*/ 0 w 380"/>
                  <a:gd name="T15" fmla="*/ 0 h 373"/>
                  <a:gd name="T16" fmla="*/ 0 w 380"/>
                  <a:gd name="T17" fmla="*/ 0 h 373"/>
                  <a:gd name="T18" fmla="*/ 0 w 380"/>
                  <a:gd name="T19" fmla="*/ 0 h 373"/>
                  <a:gd name="T20" fmla="*/ 0 w 380"/>
                  <a:gd name="T21" fmla="*/ 0 h 373"/>
                  <a:gd name="T22" fmla="*/ 0 w 380"/>
                  <a:gd name="T23" fmla="*/ 0 h 373"/>
                  <a:gd name="T24" fmla="*/ 0 w 380"/>
                  <a:gd name="T25" fmla="*/ 0 h 373"/>
                  <a:gd name="T26" fmla="*/ 0 w 380"/>
                  <a:gd name="T27" fmla="*/ 0 h 373"/>
                  <a:gd name="T28" fmla="*/ 0 w 380"/>
                  <a:gd name="T29" fmla="*/ 0 h 373"/>
                  <a:gd name="T30" fmla="*/ 0 w 380"/>
                  <a:gd name="T31" fmla="*/ 0 h 373"/>
                  <a:gd name="T32" fmla="*/ 0 w 380"/>
                  <a:gd name="T33" fmla="*/ 0 h 373"/>
                  <a:gd name="T34" fmla="*/ 0 w 380"/>
                  <a:gd name="T35" fmla="*/ 0 h 373"/>
                  <a:gd name="T36" fmla="*/ 0 w 380"/>
                  <a:gd name="T37" fmla="*/ 0 h 373"/>
                  <a:gd name="T38" fmla="*/ 0 w 380"/>
                  <a:gd name="T39" fmla="*/ 0 h 373"/>
                  <a:gd name="T40" fmla="*/ 0 w 380"/>
                  <a:gd name="T41" fmla="*/ 0 h 373"/>
                  <a:gd name="T42" fmla="*/ 0 w 380"/>
                  <a:gd name="T43" fmla="*/ 0 h 373"/>
                  <a:gd name="T44" fmla="*/ 0 w 380"/>
                  <a:gd name="T45" fmla="*/ 0 h 373"/>
                  <a:gd name="T46" fmla="*/ 0 w 380"/>
                  <a:gd name="T47" fmla="*/ 0 h 373"/>
                  <a:gd name="T48" fmla="*/ 0 w 380"/>
                  <a:gd name="T49" fmla="*/ 0 h 373"/>
                  <a:gd name="T50" fmla="*/ 0 w 380"/>
                  <a:gd name="T51" fmla="*/ 0 h 373"/>
                  <a:gd name="T52" fmla="*/ 0 w 380"/>
                  <a:gd name="T53" fmla="*/ 0 h 373"/>
                  <a:gd name="T54" fmla="*/ 0 w 380"/>
                  <a:gd name="T55" fmla="*/ 0 h 373"/>
                  <a:gd name="T56" fmla="*/ 0 w 380"/>
                  <a:gd name="T57" fmla="*/ 0 h 373"/>
                  <a:gd name="T58" fmla="*/ 0 w 380"/>
                  <a:gd name="T59" fmla="*/ 0 h 373"/>
                  <a:gd name="T60" fmla="*/ 0 w 380"/>
                  <a:gd name="T61" fmla="*/ 0 h 373"/>
                  <a:gd name="T62" fmla="*/ 0 w 380"/>
                  <a:gd name="T63" fmla="*/ 0 h 373"/>
                  <a:gd name="T64" fmla="*/ 0 w 380"/>
                  <a:gd name="T65" fmla="*/ 0 h 373"/>
                  <a:gd name="T66" fmla="*/ 0 w 380"/>
                  <a:gd name="T67" fmla="*/ 0 h 373"/>
                  <a:gd name="T68" fmla="*/ 0 w 380"/>
                  <a:gd name="T69" fmla="*/ 0 h 373"/>
                  <a:gd name="T70" fmla="*/ 0 w 380"/>
                  <a:gd name="T71" fmla="*/ 0 h 373"/>
                  <a:gd name="T72" fmla="*/ 0 w 380"/>
                  <a:gd name="T73" fmla="*/ 0 h 373"/>
                  <a:gd name="T74" fmla="*/ 0 w 380"/>
                  <a:gd name="T75" fmla="*/ 0 h 373"/>
                  <a:gd name="T76" fmla="*/ 0 w 380"/>
                  <a:gd name="T77" fmla="*/ 0 h 373"/>
                  <a:gd name="T78" fmla="*/ 0 w 380"/>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3">
                    <a:moveTo>
                      <a:pt x="21" y="365"/>
                    </a:moveTo>
                    <a:lnTo>
                      <a:pt x="6" y="353"/>
                    </a:lnTo>
                    <a:lnTo>
                      <a:pt x="0" y="332"/>
                    </a:lnTo>
                    <a:lnTo>
                      <a:pt x="2" y="309"/>
                    </a:lnTo>
                    <a:lnTo>
                      <a:pt x="12" y="284"/>
                    </a:lnTo>
                    <a:lnTo>
                      <a:pt x="27" y="260"/>
                    </a:lnTo>
                    <a:lnTo>
                      <a:pt x="47" y="241"/>
                    </a:lnTo>
                    <a:lnTo>
                      <a:pt x="72" y="228"/>
                    </a:lnTo>
                    <a:lnTo>
                      <a:pt x="101" y="224"/>
                    </a:lnTo>
                    <a:lnTo>
                      <a:pt x="99" y="196"/>
                    </a:lnTo>
                    <a:lnTo>
                      <a:pt x="96" y="168"/>
                    </a:lnTo>
                    <a:lnTo>
                      <a:pt x="95" y="140"/>
                    </a:lnTo>
                    <a:lnTo>
                      <a:pt x="95" y="111"/>
                    </a:lnTo>
                    <a:lnTo>
                      <a:pt x="99" y="84"/>
                    </a:lnTo>
                    <a:lnTo>
                      <a:pt x="108" y="58"/>
                    </a:lnTo>
                    <a:lnTo>
                      <a:pt x="122" y="35"/>
                    </a:lnTo>
                    <a:lnTo>
                      <a:pt x="143" y="14"/>
                    </a:lnTo>
                    <a:lnTo>
                      <a:pt x="151" y="10"/>
                    </a:lnTo>
                    <a:lnTo>
                      <a:pt x="158" y="7"/>
                    </a:lnTo>
                    <a:lnTo>
                      <a:pt x="167" y="4"/>
                    </a:lnTo>
                    <a:lnTo>
                      <a:pt x="175" y="1"/>
                    </a:lnTo>
                    <a:lnTo>
                      <a:pt x="184" y="0"/>
                    </a:lnTo>
                    <a:lnTo>
                      <a:pt x="194" y="0"/>
                    </a:lnTo>
                    <a:lnTo>
                      <a:pt x="203" y="2"/>
                    </a:lnTo>
                    <a:lnTo>
                      <a:pt x="212" y="5"/>
                    </a:lnTo>
                    <a:lnTo>
                      <a:pt x="218" y="10"/>
                    </a:lnTo>
                    <a:lnTo>
                      <a:pt x="224" y="16"/>
                    </a:lnTo>
                    <a:lnTo>
                      <a:pt x="229" y="21"/>
                    </a:lnTo>
                    <a:lnTo>
                      <a:pt x="233" y="28"/>
                    </a:lnTo>
                    <a:lnTo>
                      <a:pt x="237" y="35"/>
                    </a:lnTo>
                    <a:lnTo>
                      <a:pt x="239" y="42"/>
                    </a:lnTo>
                    <a:lnTo>
                      <a:pt x="240" y="50"/>
                    </a:lnTo>
                    <a:lnTo>
                      <a:pt x="240" y="59"/>
                    </a:lnTo>
                    <a:lnTo>
                      <a:pt x="250" y="56"/>
                    </a:lnTo>
                    <a:lnTo>
                      <a:pt x="260" y="53"/>
                    </a:lnTo>
                    <a:lnTo>
                      <a:pt x="270" y="51"/>
                    </a:lnTo>
                    <a:lnTo>
                      <a:pt x="281" y="49"/>
                    </a:lnTo>
                    <a:lnTo>
                      <a:pt x="292" y="48"/>
                    </a:lnTo>
                    <a:lnTo>
                      <a:pt x="303" y="48"/>
                    </a:lnTo>
                    <a:lnTo>
                      <a:pt x="313" y="50"/>
                    </a:lnTo>
                    <a:lnTo>
                      <a:pt x="324" y="53"/>
                    </a:lnTo>
                    <a:lnTo>
                      <a:pt x="342" y="65"/>
                    </a:lnTo>
                    <a:lnTo>
                      <a:pt x="357" y="80"/>
                    </a:lnTo>
                    <a:lnTo>
                      <a:pt x="369" y="97"/>
                    </a:lnTo>
                    <a:lnTo>
                      <a:pt x="377" y="116"/>
                    </a:lnTo>
                    <a:lnTo>
                      <a:pt x="380" y="137"/>
                    </a:lnTo>
                    <a:lnTo>
                      <a:pt x="380" y="157"/>
                    </a:lnTo>
                    <a:lnTo>
                      <a:pt x="376" y="177"/>
                    </a:lnTo>
                    <a:lnTo>
                      <a:pt x="367" y="196"/>
                    </a:lnTo>
                    <a:lnTo>
                      <a:pt x="355" y="210"/>
                    </a:lnTo>
                    <a:lnTo>
                      <a:pt x="343" y="219"/>
                    </a:lnTo>
                    <a:lnTo>
                      <a:pt x="330" y="226"/>
                    </a:lnTo>
                    <a:lnTo>
                      <a:pt x="315" y="230"/>
                    </a:lnTo>
                    <a:lnTo>
                      <a:pt x="300" y="233"/>
                    </a:lnTo>
                    <a:lnTo>
                      <a:pt x="283" y="235"/>
                    </a:lnTo>
                    <a:lnTo>
                      <a:pt x="268" y="236"/>
                    </a:lnTo>
                    <a:lnTo>
                      <a:pt x="252" y="237"/>
                    </a:lnTo>
                    <a:lnTo>
                      <a:pt x="241" y="258"/>
                    </a:lnTo>
                    <a:lnTo>
                      <a:pt x="227" y="276"/>
                    </a:lnTo>
                    <a:lnTo>
                      <a:pt x="209" y="292"/>
                    </a:lnTo>
                    <a:lnTo>
                      <a:pt x="190" y="304"/>
                    </a:lnTo>
                    <a:lnTo>
                      <a:pt x="169" y="314"/>
                    </a:lnTo>
                    <a:lnTo>
                      <a:pt x="146" y="321"/>
                    </a:lnTo>
                    <a:lnTo>
                      <a:pt x="122" y="327"/>
                    </a:lnTo>
                    <a:lnTo>
                      <a:pt x="98" y="331"/>
                    </a:lnTo>
                    <a:lnTo>
                      <a:pt x="93" y="334"/>
                    </a:lnTo>
                    <a:lnTo>
                      <a:pt x="88" y="338"/>
                    </a:lnTo>
                    <a:lnTo>
                      <a:pt x="83" y="344"/>
                    </a:lnTo>
                    <a:lnTo>
                      <a:pt x="77" y="350"/>
                    </a:lnTo>
                    <a:lnTo>
                      <a:pt x="72" y="357"/>
                    </a:lnTo>
                    <a:lnTo>
                      <a:pt x="66" y="362"/>
                    </a:lnTo>
                    <a:lnTo>
                      <a:pt x="60" y="368"/>
                    </a:lnTo>
                    <a:lnTo>
                      <a:pt x="54" y="372"/>
                    </a:lnTo>
                    <a:lnTo>
                      <a:pt x="50" y="372"/>
                    </a:lnTo>
                    <a:lnTo>
                      <a:pt x="45" y="372"/>
                    </a:lnTo>
                    <a:lnTo>
                      <a:pt x="39" y="373"/>
                    </a:lnTo>
                    <a:lnTo>
                      <a:pt x="35" y="373"/>
                    </a:lnTo>
                    <a:lnTo>
                      <a:pt x="34" y="372"/>
                    </a:lnTo>
                    <a:lnTo>
                      <a:pt x="31" y="370"/>
                    </a:lnTo>
                    <a:lnTo>
                      <a:pt x="27" y="368"/>
                    </a:lnTo>
                    <a:lnTo>
                      <a:pt x="2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17"/>
              <p:cNvSpPr>
                <a:spLocks/>
              </p:cNvSpPr>
              <p:nvPr/>
            </p:nvSpPr>
            <p:spPr bwMode="auto">
              <a:xfrm>
                <a:off x="2592" y="759"/>
                <a:ext cx="126" cy="125"/>
              </a:xfrm>
              <a:custGeom>
                <a:avLst/>
                <a:gdLst>
                  <a:gd name="T0" fmla="*/ 0 w 379"/>
                  <a:gd name="T1" fmla="*/ 0 h 373"/>
                  <a:gd name="T2" fmla="*/ 0 w 379"/>
                  <a:gd name="T3" fmla="*/ 0 h 373"/>
                  <a:gd name="T4" fmla="*/ 0 w 379"/>
                  <a:gd name="T5" fmla="*/ 0 h 373"/>
                  <a:gd name="T6" fmla="*/ 0 w 379"/>
                  <a:gd name="T7" fmla="*/ 0 h 373"/>
                  <a:gd name="T8" fmla="*/ 0 w 379"/>
                  <a:gd name="T9" fmla="*/ 0 h 373"/>
                  <a:gd name="T10" fmla="*/ 0 w 379"/>
                  <a:gd name="T11" fmla="*/ 0 h 373"/>
                  <a:gd name="T12" fmla="*/ 0 w 379"/>
                  <a:gd name="T13" fmla="*/ 0 h 373"/>
                  <a:gd name="T14" fmla="*/ 0 w 379"/>
                  <a:gd name="T15" fmla="*/ 0 h 373"/>
                  <a:gd name="T16" fmla="*/ 0 w 379"/>
                  <a:gd name="T17" fmla="*/ 0 h 373"/>
                  <a:gd name="T18" fmla="*/ 0 w 379"/>
                  <a:gd name="T19" fmla="*/ 0 h 373"/>
                  <a:gd name="T20" fmla="*/ 0 w 379"/>
                  <a:gd name="T21" fmla="*/ 0 h 373"/>
                  <a:gd name="T22" fmla="*/ 0 w 379"/>
                  <a:gd name="T23" fmla="*/ 0 h 373"/>
                  <a:gd name="T24" fmla="*/ 0 w 379"/>
                  <a:gd name="T25" fmla="*/ 0 h 373"/>
                  <a:gd name="T26" fmla="*/ 0 w 379"/>
                  <a:gd name="T27" fmla="*/ 0 h 373"/>
                  <a:gd name="T28" fmla="*/ 0 w 379"/>
                  <a:gd name="T29" fmla="*/ 0 h 373"/>
                  <a:gd name="T30" fmla="*/ 0 w 379"/>
                  <a:gd name="T31" fmla="*/ 0 h 373"/>
                  <a:gd name="T32" fmla="*/ 0 w 379"/>
                  <a:gd name="T33" fmla="*/ 0 h 373"/>
                  <a:gd name="T34" fmla="*/ 0 w 379"/>
                  <a:gd name="T35" fmla="*/ 0 h 373"/>
                  <a:gd name="T36" fmla="*/ 0 w 379"/>
                  <a:gd name="T37" fmla="*/ 0 h 373"/>
                  <a:gd name="T38" fmla="*/ 0 w 379"/>
                  <a:gd name="T39" fmla="*/ 0 h 373"/>
                  <a:gd name="T40" fmla="*/ 0 w 379"/>
                  <a:gd name="T41" fmla="*/ 0 h 373"/>
                  <a:gd name="T42" fmla="*/ 0 w 379"/>
                  <a:gd name="T43" fmla="*/ 0 h 373"/>
                  <a:gd name="T44" fmla="*/ 0 w 379"/>
                  <a:gd name="T45" fmla="*/ 0 h 373"/>
                  <a:gd name="T46" fmla="*/ 0 w 379"/>
                  <a:gd name="T47" fmla="*/ 0 h 373"/>
                  <a:gd name="T48" fmla="*/ 0 w 379"/>
                  <a:gd name="T49" fmla="*/ 0 h 373"/>
                  <a:gd name="T50" fmla="*/ 0 w 379"/>
                  <a:gd name="T51" fmla="*/ 0 h 373"/>
                  <a:gd name="T52" fmla="*/ 0 w 379"/>
                  <a:gd name="T53" fmla="*/ 0 h 373"/>
                  <a:gd name="T54" fmla="*/ 0 w 379"/>
                  <a:gd name="T55" fmla="*/ 0 h 373"/>
                  <a:gd name="T56" fmla="*/ 0 w 379"/>
                  <a:gd name="T57" fmla="*/ 0 h 373"/>
                  <a:gd name="T58" fmla="*/ 0 w 379"/>
                  <a:gd name="T59" fmla="*/ 0 h 373"/>
                  <a:gd name="T60" fmla="*/ 0 w 379"/>
                  <a:gd name="T61" fmla="*/ 0 h 373"/>
                  <a:gd name="T62" fmla="*/ 0 w 379"/>
                  <a:gd name="T63" fmla="*/ 0 h 373"/>
                  <a:gd name="T64" fmla="*/ 0 w 379"/>
                  <a:gd name="T65" fmla="*/ 0 h 373"/>
                  <a:gd name="T66" fmla="*/ 0 w 379"/>
                  <a:gd name="T67" fmla="*/ 0 h 373"/>
                  <a:gd name="T68" fmla="*/ 0 w 379"/>
                  <a:gd name="T69" fmla="*/ 0 h 373"/>
                  <a:gd name="T70" fmla="*/ 0 w 379"/>
                  <a:gd name="T71" fmla="*/ 0 h 373"/>
                  <a:gd name="T72" fmla="*/ 0 w 379"/>
                  <a:gd name="T73" fmla="*/ 0 h 373"/>
                  <a:gd name="T74" fmla="*/ 0 w 379"/>
                  <a:gd name="T75" fmla="*/ 0 h 373"/>
                  <a:gd name="T76" fmla="*/ 0 w 379"/>
                  <a:gd name="T77" fmla="*/ 0 h 373"/>
                  <a:gd name="T78" fmla="*/ 0 w 379"/>
                  <a:gd name="T79" fmla="*/ 0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3">
                    <a:moveTo>
                      <a:pt x="20" y="365"/>
                    </a:moveTo>
                    <a:lnTo>
                      <a:pt x="6" y="353"/>
                    </a:lnTo>
                    <a:lnTo>
                      <a:pt x="0" y="333"/>
                    </a:lnTo>
                    <a:lnTo>
                      <a:pt x="2" y="310"/>
                    </a:lnTo>
                    <a:lnTo>
                      <a:pt x="11" y="285"/>
                    </a:lnTo>
                    <a:lnTo>
                      <a:pt x="26" y="261"/>
                    </a:lnTo>
                    <a:lnTo>
                      <a:pt x="46" y="241"/>
                    </a:lnTo>
                    <a:lnTo>
                      <a:pt x="72" y="228"/>
                    </a:lnTo>
                    <a:lnTo>
                      <a:pt x="100" y="224"/>
                    </a:lnTo>
                    <a:lnTo>
                      <a:pt x="98" y="196"/>
                    </a:lnTo>
                    <a:lnTo>
                      <a:pt x="95" y="169"/>
                    </a:lnTo>
                    <a:lnTo>
                      <a:pt x="94" y="141"/>
                    </a:lnTo>
                    <a:lnTo>
                      <a:pt x="94" y="112"/>
                    </a:lnTo>
                    <a:lnTo>
                      <a:pt x="98" y="85"/>
                    </a:lnTo>
                    <a:lnTo>
                      <a:pt x="107" y="58"/>
                    </a:lnTo>
                    <a:lnTo>
                      <a:pt x="121" y="35"/>
                    </a:lnTo>
                    <a:lnTo>
                      <a:pt x="143" y="14"/>
                    </a:lnTo>
                    <a:lnTo>
                      <a:pt x="150" y="10"/>
                    </a:lnTo>
                    <a:lnTo>
                      <a:pt x="158" y="7"/>
                    </a:lnTo>
                    <a:lnTo>
                      <a:pt x="166" y="4"/>
                    </a:lnTo>
                    <a:lnTo>
                      <a:pt x="175" y="1"/>
                    </a:lnTo>
                    <a:lnTo>
                      <a:pt x="184" y="0"/>
                    </a:lnTo>
                    <a:lnTo>
                      <a:pt x="193" y="0"/>
                    </a:lnTo>
                    <a:lnTo>
                      <a:pt x="203" y="2"/>
                    </a:lnTo>
                    <a:lnTo>
                      <a:pt x="212" y="5"/>
                    </a:lnTo>
                    <a:lnTo>
                      <a:pt x="218" y="10"/>
                    </a:lnTo>
                    <a:lnTo>
                      <a:pt x="223" y="16"/>
                    </a:lnTo>
                    <a:lnTo>
                      <a:pt x="228" y="22"/>
                    </a:lnTo>
                    <a:lnTo>
                      <a:pt x="232" y="28"/>
                    </a:lnTo>
                    <a:lnTo>
                      <a:pt x="236" y="35"/>
                    </a:lnTo>
                    <a:lnTo>
                      <a:pt x="238" y="43"/>
                    </a:lnTo>
                    <a:lnTo>
                      <a:pt x="239" y="51"/>
                    </a:lnTo>
                    <a:lnTo>
                      <a:pt x="239" y="59"/>
                    </a:lnTo>
                    <a:lnTo>
                      <a:pt x="249" y="57"/>
                    </a:lnTo>
                    <a:lnTo>
                      <a:pt x="260" y="54"/>
                    </a:lnTo>
                    <a:lnTo>
                      <a:pt x="271" y="51"/>
                    </a:lnTo>
                    <a:lnTo>
                      <a:pt x="282" y="49"/>
                    </a:lnTo>
                    <a:lnTo>
                      <a:pt x="292" y="48"/>
                    </a:lnTo>
                    <a:lnTo>
                      <a:pt x="302" y="48"/>
                    </a:lnTo>
                    <a:lnTo>
                      <a:pt x="313" y="50"/>
                    </a:lnTo>
                    <a:lnTo>
                      <a:pt x="323" y="53"/>
                    </a:lnTo>
                    <a:lnTo>
                      <a:pt x="342" y="65"/>
                    </a:lnTo>
                    <a:lnTo>
                      <a:pt x="357" y="80"/>
                    </a:lnTo>
                    <a:lnTo>
                      <a:pt x="368" y="97"/>
                    </a:lnTo>
                    <a:lnTo>
                      <a:pt x="376" y="116"/>
                    </a:lnTo>
                    <a:lnTo>
                      <a:pt x="379" y="137"/>
                    </a:lnTo>
                    <a:lnTo>
                      <a:pt x="379" y="157"/>
                    </a:lnTo>
                    <a:lnTo>
                      <a:pt x="375" y="177"/>
                    </a:lnTo>
                    <a:lnTo>
                      <a:pt x="366" y="196"/>
                    </a:lnTo>
                    <a:lnTo>
                      <a:pt x="356" y="210"/>
                    </a:lnTo>
                    <a:lnTo>
                      <a:pt x="344" y="219"/>
                    </a:lnTo>
                    <a:lnTo>
                      <a:pt x="329" y="226"/>
                    </a:lnTo>
                    <a:lnTo>
                      <a:pt x="315" y="230"/>
                    </a:lnTo>
                    <a:lnTo>
                      <a:pt x="299" y="233"/>
                    </a:lnTo>
                    <a:lnTo>
                      <a:pt x="283" y="235"/>
                    </a:lnTo>
                    <a:lnTo>
                      <a:pt x="267" y="236"/>
                    </a:lnTo>
                    <a:lnTo>
                      <a:pt x="251" y="237"/>
                    </a:lnTo>
                    <a:lnTo>
                      <a:pt x="240" y="258"/>
                    </a:lnTo>
                    <a:lnTo>
                      <a:pt x="226" y="277"/>
                    </a:lnTo>
                    <a:lnTo>
                      <a:pt x="209" y="292"/>
                    </a:lnTo>
                    <a:lnTo>
                      <a:pt x="189" y="304"/>
                    </a:lnTo>
                    <a:lnTo>
                      <a:pt x="168" y="314"/>
                    </a:lnTo>
                    <a:lnTo>
                      <a:pt x="146" y="321"/>
                    </a:lnTo>
                    <a:lnTo>
                      <a:pt x="121" y="327"/>
                    </a:lnTo>
                    <a:lnTo>
                      <a:pt x="97" y="331"/>
                    </a:lnTo>
                    <a:lnTo>
                      <a:pt x="92" y="334"/>
                    </a:lnTo>
                    <a:lnTo>
                      <a:pt x="87" y="338"/>
                    </a:lnTo>
                    <a:lnTo>
                      <a:pt x="82" y="344"/>
                    </a:lnTo>
                    <a:lnTo>
                      <a:pt x="77" y="350"/>
                    </a:lnTo>
                    <a:lnTo>
                      <a:pt x="72" y="357"/>
                    </a:lnTo>
                    <a:lnTo>
                      <a:pt x="66" y="362"/>
                    </a:lnTo>
                    <a:lnTo>
                      <a:pt x="59" y="368"/>
                    </a:lnTo>
                    <a:lnTo>
                      <a:pt x="53" y="372"/>
                    </a:lnTo>
                    <a:lnTo>
                      <a:pt x="49" y="373"/>
                    </a:lnTo>
                    <a:lnTo>
                      <a:pt x="44" y="373"/>
                    </a:lnTo>
                    <a:lnTo>
                      <a:pt x="38" y="373"/>
                    </a:lnTo>
                    <a:lnTo>
                      <a:pt x="34" y="373"/>
                    </a:lnTo>
                    <a:lnTo>
                      <a:pt x="33" y="372"/>
                    </a:lnTo>
                    <a:lnTo>
                      <a:pt x="30" y="370"/>
                    </a:lnTo>
                    <a:lnTo>
                      <a:pt x="26" y="368"/>
                    </a:lnTo>
                    <a:lnTo>
                      <a:pt x="20"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18"/>
              <p:cNvSpPr>
                <a:spLocks/>
              </p:cNvSpPr>
              <p:nvPr/>
            </p:nvSpPr>
            <p:spPr bwMode="auto">
              <a:xfrm>
                <a:off x="2461" y="758"/>
                <a:ext cx="127" cy="125"/>
              </a:xfrm>
              <a:custGeom>
                <a:avLst/>
                <a:gdLst>
                  <a:gd name="T0" fmla="*/ 0 w 380"/>
                  <a:gd name="T1" fmla="*/ 0 h 374"/>
                  <a:gd name="T2" fmla="*/ 0 w 380"/>
                  <a:gd name="T3" fmla="*/ 0 h 374"/>
                  <a:gd name="T4" fmla="*/ 0 w 380"/>
                  <a:gd name="T5" fmla="*/ 0 h 374"/>
                  <a:gd name="T6" fmla="*/ 0 w 380"/>
                  <a:gd name="T7" fmla="*/ 0 h 374"/>
                  <a:gd name="T8" fmla="*/ 0 w 380"/>
                  <a:gd name="T9" fmla="*/ 0 h 374"/>
                  <a:gd name="T10" fmla="*/ 0 w 380"/>
                  <a:gd name="T11" fmla="*/ 0 h 374"/>
                  <a:gd name="T12" fmla="*/ 0 w 380"/>
                  <a:gd name="T13" fmla="*/ 0 h 374"/>
                  <a:gd name="T14" fmla="*/ 0 w 380"/>
                  <a:gd name="T15" fmla="*/ 0 h 374"/>
                  <a:gd name="T16" fmla="*/ 0 w 380"/>
                  <a:gd name="T17" fmla="*/ 0 h 374"/>
                  <a:gd name="T18" fmla="*/ 0 w 380"/>
                  <a:gd name="T19" fmla="*/ 0 h 374"/>
                  <a:gd name="T20" fmla="*/ 0 w 380"/>
                  <a:gd name="T21" fmla="*/ 0 h 374"/>
                  <a:gd name="T22" fmla="*/ 0 w 380"/>
                  <a:gd name="T23" fmla="*/ 0 h 374"/>
                  <a:gd name="T24" fmla="*/ 0 w 380"/>
                  <a:gd name="T25" fmla="*/ 0 h 374"/>
                  <a:gd name="T26" fmla="*/ 0 w 380"/>
                  <a:gd name="T27" fmla="*/ 0 h 374"/>
                  <a:gd name="T28" fmla="*/ 0 w 380"/>
                  <a:gd name="T29" fmla="*/ 0 h 374"/>
                  <a:gd name="T30" fmla="*/ 0 w 380"/>
                  <a:gd name="T31" fmla="*/ 0 h 374"/>
                  <a:gd name="T32" fmla="*/ 0 w 380"/>
                  <a:gd name="T33" fmla="*/ 0 h 374"/>
                  <a:gd name="T34" fmla="*/ 0 w 380"/>
                  <a:gd name="T35" fmla="*/ 0 h 374"/>
                  <a:gd name="T36" fmla="*/ 0 w 380"/>
                  <a:gd name="T37" fmla="*/ 0 h 374"/>
                  <a:gd name="T38" fmla="*/ 0 w 380"/>
                  <a:gd name="T39" fmla="*/ 0 h 374"/>
                  <a:gd name="T40" fmla="*/ 0 w 380"/>
                  <a:gd name="T41" fmla="*/ 0 h 374"/>
                  <a:gd name="T42" fmla="*/ 0 w 380"/>
                  <a:gd name="T43" fmla="*/ 0 h 374"/>
                  <a:gd name="T44" fmla="*/ 0 w 380"/>
                  <a:gd name="T45" fmla="*/ 0 h 374"/>
                  <a:gd name="T46" fmla="*/ 0 w 380"/>
                  <a:gd name="T47" fmla="*/ 0 h 374"/>
                  <a:gd name="T48" fmla="*/ 0 w 380"/>
                  <a:gd name="T49" fmla="*/ 0 h 374"/>
                  <a:gd name="T50" fmla="*/ 0 w 380"/>
                  <a:gd name="T51" fmla="*/ 0 h 374"/>
                  <a:gd name="T52" fmla="*/ 0 w 380"/>
                  <a:gd name="T53" fmla="*/ 0 h 374"/>
                  <a:gd name="T54" fmla="*/ 0 w 380"/>
                  <a:gd name="T55" fmla="*/ 0 h 374"/>
                  <a:gd name="T56" fmla="*/ 0 w 380"/>
                  <a:gd name="T57" fmla="*/ 0 h 374"/>
                  <a:gd name="T58" fmla="*/ 0 w 380"/>
                  <a:gd name="T59" fmla="*/ 0 h 374"/>
                  <a:gd name="T60" fmla="*/ 0 w 380"/>
                  <a:gd name="T61" fmla="*/ 0 h 374"/>
                  <a:gd name="T62" fmla="*/ 0 w 380"/>
                  <a:gd name="T63" fmla="*/ 0 h 374"/>
                  <a:gd name="T64" fmla="*/ 0 w 380"/>
                  <a:gd name="T65" fmla="*/ 0 h 374"/>
                  <a:gd name="T66" fmla="*/ 0 w 380"/>
                  <a:gd name="T67" fmla="*/ 0 h 374"/>
                  <a:gd name="T68" fmla="*/ 0 w 380"/>
                  <a:gd name="T69" fmla="*/ 0 h 374"/>
                  <a:gd name="T70" fmla="*/ 0 w 380"/>
                  <a:gd name="T71" fmla="*/ 0 h 374"/>
                  <a:gd name="T72" fmla="*/ 0 w 380"/>
                  <a:gd name="T73" fmla="*/ 0 h 374"/>
                  <a:gd name="T74" fmla="*/ 0 w 380"/>
                  <a:gd name="T75" fmla="*/ 0 h 374"/>
                  <a:gd name="T76" fmla="*/ 0 w 380"/>
                  <a:gd name="T77" fmla="*/ 0 h 374"/>
                  <a:gd name="T78" fmla="*/ 0 w 380"/>
                  <a:gd name="T79" fmla="*/ 0 h 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0" h="374">
                    <a:moveTo>
                      <a:pt x="21" y="366"/>
                    </a:moveTo>
                    <a:lnTo>
                      <a:pt x="6" y="354"/>
                    </a:lnTo>
                    <a:lnTo>
                      <a:pt x="0" y="333"/>
                    </a:lnTo>
                    <a:lnTo>
                      <a:pt x="2" y="310"/>
                    </a:lnTo>
                    <a:lnTo>
                      <a:pt x="11" y="285"/>
                    </a:lnTo>
                    <a:lnTo>
                      <a:pt x="26" y="261"/>
                    </a:lnTo>
                    <a:lnTo>
                      <a:pt x="47" y="241"/>
                    </a:lnTo>
                    <a:lnTo>
                      <a:pt x="72" y="228"/>
                    </a:lnTo>
                    <a:lnTo>
                      <a:pt x="100" y="224"/>
                    </a:lnTo>
                    <a:lnTo>
                      <a:pt x="98" y="196"/>
                    </a:lnTo>
                    <a:lnTo>
                      <a:pt x="96" y="169"/>
                    </a:lnTo>
                    <a:lnTo>
                      <a:pt x="94" y="141"/>
                    </a:lnTo>
                    <a:lnTo>
                      <a:pt x="95" y="112"/>
                    </a:lnTo>
                    <a:lnTo>
                      <a:pt x="99" y="85"/>
                    </a:lnTo>
                    <a:lnTo>
                      <a:pt x="108" y="59"/>
                    </a:lnTo>
                    <a:lnTo>
                      <a:pt x="122" y="35"/>
                    </a:lnTo>
                    <a:lnTo>
                      <a:pt x="143" y="15"/>
                    </a:lnTo>
                    <a:lnTo>
                      <a:pt x="150" y="11"/>
                    </a:lnTo>
                    <a:lnTo>
                      <a:pt x="158" y="7"/>
                    </a:lnTo>
                    <a:lnTo>
                      <a:pt x="166" y="4"/>
                    </a:lnTo>
                    <a:lnTo>
                      <a:pt x="176" y="1"/>
                    </a:lnTo>
                    <a:lnTo>
                      <a:pt x="185" y="0"/>
                    </a:lnTo>
                    <a:lnTo>
                      <a:pt x="195" y="0"/>
                    </a:lnTo>
                    <a:lnTo>
                      <a:pt x="204" y="2"/>
                    </a:lnTo>
                    <a:lnTo>
                      <a:pt x="213" y="6"/>
                    </a:lnTo>
                    <a:lnTo>
                      <a:pt x="219" y="11"/>
                    </a:lnTo>
                    <a:lnTo>
                      <a:pt x="224" y="17"/>
                    </a:lnTo>
                    <a:lnTo>
                      <a:pt x="229" y="22"/>
                    </a:lnTo>
                    <a:lnTo>
                      <a:pt x="233" y="29"/>
                    </a:lnTo>
                    <a:lnTo>
                      <a:pt x="237" y="36"/>
                    </a:lnTo>
                    <a:lnTo>
                      <a:pt x="239" y="43"/>
                    </a:lnTo>
                    <a:lnTo>
                      <a:pt x="240" y="51"/>
                    </a:lnTo>
                    <a:lnTo>
                      <a:pt x="240" y="59"/>
                    </a:lnTo>
                    <a:lnTo>
                      <a:pt x="251" y="57"/>
                    </a:lnTo>
                    <a:lnTo>
                      <a:pt x="261" y="54"/>
                    </a:lnTo>
                    <a:lnTo>
                      <a:pt x="271" y="52"/>
                    </a:lnTo>
                    <a:lnTo>
                      <a:pt x="282" y="50"/>
                    </a:lnTo>
                    <a:lnTo>
                      <a:pt x="292" y="49"/>
                    </a:lnTo>
                    <a:lnTo>
                      <a:pt x="303" y="49"/>
                    </a:lnTo>
                    <a:lnTo>
                      <a:pt x="314" y="51"/>
                    </a:lnTo>
                    <a:lnTo>
                      <a:pt x="325" y="54"/>
                    </a:lnTo>
                    <a:lnTo>
                      <a:pt x="343" y="66"/>
                    </a:lnTo>
                    <a:lnTo>
                      <a:pt x="358" y="80"/>
                    </a:lnTo>
                    <a:lnTo>
                      <a:pt x="369" y="97"/>
                    </a:lnTo>
                    <a:lnTo>
                      <a:pt x="376" y="116"/>
                    </a:lnTo>
                    <a:lnTo>
                      <a:pt x="380" y="136"/>
                    </a:lnTo>
                    <a:lnTo>
                      <a:pt x="380" y="158"/>
                    </a:lnTo>
                    <a:lnTo>
                      <a:pt x="375" y="178"/>
                    </a:lnTo>
                    <a:lnTo>
                      <a:pt x="366" y="197"/>
                    </a:lnTo>
                    <a:lnTo>
                      <a:pt x="356" y="211"/>
                    </a:lnTo>
                    <a:lnTo>
                      <a:pt x="344" y="220"/>
                    </a:lnTo>
                    <a:lnTo>
                      <a:pt x="330" y="227"/>
                    </a:lnTo>
                    <a:lnTo>
                      <a:pt x="316" y="231"/>
                    </a:lnTo>
                    <a:lnTo>
                      <a:pt x="300" y="234"/>
                    </a:lnTo>
                    <a:lnTo>
                      <a:pt x="284" y="235"/>
                    </a:lnTo>
                    <a:lnTo>
                      <a:pt x="268" y="236"/>
                    </a:lnTo>
                    <a:lnTo>
                      <a:pt x="252" y="237"/>
                    </a:lnTo>
                    <a:lnTo>
                      <a:pt x="241" y="258"/>
                    </a:lnTo>
                    <a:lnTo>
                      <a:pt x="227" y="277"/>
                    </a:lnTo>
                    <a:lnTo>
                      <a:pt x="210" y="293"/>
                    </a:lnTo>
                    <a:lnTo>
                      <a:pt x="191" y="305"/>
                    </a:lnTo>
                    <a:lnTo>
                      <a:pt x="169" y="315"/>
                    </a:lnTo>
                    <a:lnTo>
                      <a:pt x="146" y="322"/>
                    </a:lnTo>
                    <a:lnTo>
                      <a:pt x="123" y="328"/>
                    </a:lnTo>
                    <a:lnTo>
                      <a:pt x="98" y="332"/>
                    </a:lnTo>
                    <a:lnTo>
                      <a:pt x="93" y="335"/>
                    </a:lnTo>
                    <a:lnTo>
                      <a:pt x="88" y="339"/>
                    </a:lnTo>
                    <a:lnTo>
                      <a:pt x="83" y="344"/>
                    </a:lnTo>
                    <a:lnTo>
                      <a:pt x="78" y="350"/>
                    </a:lnTo>
                    <a:lnTo>
                      <a:pt x="72" y="357"/>
                    </a:lnTo>
                    <a:lnTo>
                      <a:pt x="67" y="363"/>
                    </a:lnTo>
                    <a:lnTo>
                      <a:pt x="61" y="368"/>
                    </a:lnTo>
                    <a:lnTo>
                      <a:pt x="54" y="373"/>
                    </a:lnTo>
                    <a:lnTo>
                      <a:pt x="50" y="373"/>
                    </a:lnTo>
                    <a:lnTo>
                      <a:pt x="45" y="373"/>
                    </a:lnTo>
                    <a:lnTo>
                      <a:pt x="40" y="374"/>
                    </a:lnTo>
                    <a:lnTo>
                      <a:pt x="36" y="374"/>
                    </a:lnTo>
                    <a:lnTo>
                      <a:pt x="35" y="373"/>
                    </a:lnTo>
                    <a:lnTo>
                      <a:pt x="31" y="371"/>
                    </a:lnTo>
                    <a:lnTo>
                      <a:pt x="27" y="369"/>
                    </a:lnTo>
                    <a:lnTo>
                      <a:pt x="21" y="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Rectangle 19"/>
              <p:cNvSpPr>
                <a:spLocks noChangeArrowheads="1"/>
              </p:cNvSpPr>
              <p:nvPr/>
            </p:nvSpPr>
            <p:spPr bwMode="auto">
              <a:xfrm>
                <a:off x="2333"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78" name="Rectangle 20"/>
              <p:cNvSpPr>
                <a:spLocks noChangeArrowheads="1"/>
              </p:cNvSpPr>
              <p:nvPr/>
            </p:nvSpPr>
            <p:spPr bwMode="auto">
              <a:xfrm>
                <a:off x="2391"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79" name="Rectangle 21"/>
              <p:cNvSpPr>
                <a:spLocks noChangeArrowheads="1"/>
              </p:cNvSpPr>
              <p:nvPr/>
            </p:nvSpPr>
            <p:spPr bwMode="auto">
              <a:xfrm>
                <a:off x="2448"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0" name="Rectangle 22"/>
              <p:cNvSpPr>
                <a:spLocks noChangeArrowheads="1"/>
              </p:cNvSpPr>
              <p:nvPr/>
            </p:nvSpPr>
            <p:spPr bwMode="auto">
              <a:xfrm>
                <a:off x="2506" y="1052"/>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1" name="Rectangle 23"/>
              <p:cNvSpPr>
                <a:spLocks noChangeArrowheads="1"/>
              </p:cNvSpPr>
              <p:nvPr/>
            </p:nvSpPr>
            <p:spPr bwMode="auto">
              <a:xfrm>
                <a:off x="2564"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2" name="Rectangle 24"/>
              <p:cNvSpPr>
                <a:spLocks noChangeArrowheads="1"/>
              </p:cNvSpPr>
              <p:nvPr/>
            </p:nvSpPr>
            <p:spPr bwMode="auto">
              <a:xfrm>
                <a:off x="2622" y="1052"/>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3" name="Rectangle 25"/>
              <p:cNvSpPr>
                <a:spLocks noChangeArrowheads="1"/>
              </p:cNvSpPr>
              <p:nvPr/>
            </p:nvSpPr>
            <p:spPr bwMode="auto">
              <a:xfrm>
                <a:off x="2333"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4" name="Rectangle 26"/>
              <p:cNvSpPr>
                <a:spLocks noChangeArrowheads="1"/>
              </p:cNvSpPr>
              <p:nvPr/>
            </p:nvSpPr>
            <p:spPr bwMode="auto">
              <a:xfrm>
                <a:off x="2391"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5" name="Rectangle 27"/>
              <p:cNvSpPr>
                <a:spLocks noChangeArrowheads="1"/>
              </p:cNvSpPr>
              <p:nvPr/>
            </p:nvSpPr>
            <p:spPr bwMode="auto">
              <a:xfrm>
                <a:off x="2448"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6" name="Rectangle 28"/>
              <p:cNvSpPr>
                <a:spLocks noChangeArrowheads="1"/>
              </p:cNvSpPr>
              <p:nvPr/>
            </p:nvSpPr>
            <p:spPr bwMode="auto">
              <a:xfrm>
                <a:off x="2506" y="1114"/>
                <a:ext cx="16"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7" name="Rectangle 29"/>
              <p:cNvSpPr>
                <a:spLocks noChangeArrowheads="1"/>
              </p:cNvSpPr>
              <p:nvPr/>
            </p:nvSpPr>
            <p:spPr bwMode="auto">
              <a:xfrm>
                <a:off x="2564"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8" name="Rectangle 30"/>
              <p:cNvSpPr>
                <a:spLocks noChangeArrowheads="1"/>
              </p:cNvSpPr>
              <p:nvPr/>
            </p:nvSpPr>
            <p:spPr bwMode="auto">
              <a:xfrm>
                <a:off x="2622" y="1114"/>
                <a:ext cx="15" cy="30"/>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89" name="Rectangle 31"/>
              <p:cNvSpPr>
                <a:spLocks noChangeArrowheads="1"/>
              </p:cNvSpPr>
              <p:nvPr/>
            </p:nvSpPr>
            <p:spPr bwMode="auto">
              <a:xfrm>
                <a:off x="2333"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90" name="Rectangle 32"/>
              <p:cNvSpPr>
                <a:spLocks noChangeArrowheads="1"/>
              </p:cNvSpPr>
              <p:nvPr/>
            </p:nvSpPr>
            <p:spPr bwMode="auto">
              <a:xfrm>
                <a:off x="2391"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91" name="Rectangle 33"/>
              <p:cNvSpPr>
                <a:spLocks noChangeArrowheads="1"/>
              </p:cNvSpPr>
              <p:nvPr/>
            </p:nvSpPr>
            <p:spPr bwMode="auto">
              <a:xfrm>
                <a:off x="2448"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92" name="Rectangle 34"/>
              <p:cNvSpPr>
                <a:spLocks noChangeArrowheads="1"/>
              </p:cNvSpPr>
              <p:nvPr/>
            </p:nvSpPr>
            <p:spPr bwMode="auto">
              <a:xfrm>
                <a:off x="2506" y="1176"/>
                <a:ext cx="16"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93" name="Rectangle 35"/>
              <p:cNvSpPr>
                <a:spLocks noChangeArrowheads="1"/>
              </p:cNvSpPr>
              <p:nvPr/>
            </p:nvSpPr>
            <p:spPr bwMode="auto">
              <a:xfrm>
                <a:off x="2564"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sp>
            <p:nvSpPr>
              <p:cNvPr id="294" name="Rectangle 36"/>
              <p:cNvSpPr>
                <a:spLocks noChangeArrowheads="1"/>
              </p:cNvSpPr>
              <p:nvPr/>
            </p:nvSpPr>
            <p:spPr bwMode="auto">
              <a:xfrm>
                <a:off x="2622" y="1176"/>
                <a:ext cx="15" cy="29"/>
              </a:xfrm>
              <a:prstGeom prst="rect">
                <a:avLst/>
              </a:prstGeom>
              <a:solidFill>
                <a:srgbClr val="A0A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a:p>
            </p:txBody>
          </p:sp>
        </p:grpSp>
        <p:grpSp>
          <p:nvGrpSpPr>
            <p:cNvPr id="260" name="Group 154"/>
            <p:cNvGrpSpPr>
              <a:grpSpLocks/>
            </p:cNvGrpSpPr>
            <p:nvPr/>
          </p:nvGrpSpPr>
          <p:grpSpPr bwMode="auto">
            <a:xfrm>
              <a:off x="7504605" y="3904022"/>
              <a:ext cx="701791" cy="289284"/>
              <a:chOff x="3429000" y="695325"/>
              <a:chExt cx="1600200" cy="600075"/>
            </a:xfrm>
            <a:solidFill>
              <a:schemeClr val="accent2"/>
            </a:solidFill>
          </p:grpSpPr>
          <p:sp>
            <p:nvSpPr>
              <p:cNvPr id="261" name="Freeform 111"/>
              <p:cNvSpPr>
                <a:spLocks/>
              </p:cNvSpPr>
              <p:nvPr/>
            </p:nvSpPr>
            <p:spPr bwMode="auto">
              <a:xfrm>
                <a:off x="34290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62" name="Freeform 111"/>
              <p:cNvSpPr>
                <a:spLocks/>
              </p:cNvSpPr>
              <p:nvPr/>
            </p:nvSpPr>
            <p:spPr bwMode="auto">
              <a:xfrm>
                <a:off x="4495800" y="695325"/>
                <a:ext cx="533400" cy="600075"/>
              </a:xfrm>
              <a:custGeom>
                <a:avLst/>
                <a:gdLst>
                  <a:gd name="T0" fmla="*/ 54284 w 452"/>
                  <a:gd name="T1" fmla="*/ 593758 h 570"/>
                  <a:gd name="T2" fmla="*/ 7081 w 452"/>
                  <a:gd name="T3" fmla="*/ 553753 h 570"/>
                  <a:gd name="T4" fmla="*/ 0 w 452"/>
                  <a:gd name="T5" fmla="*/ 410578 h 570"/>
                  <a:gd name="T6" fmla="*/ 11801 w 452"/>
                  <a:gd name="T7" fmla="*/ 366362 h 570"/>
                  <a:gd name="T8" fmla="*/ 33042 w 452"/>
                  <a:gd name="T9" fmla="*/ 338990 h 570"/>
                  <a:gd name="T10" fmla="*/ 84966 w 452"/>
                  <a:gd name="T11" fmla="*/ 317934 h 570"/>
                  <a:gd name="T12" fmla="*/ 141611 w 452"/>
                  <a:gd name="T13" fmla="*/ 317934 h 570"/>
                  <a:gd name="T14" fmla="*/ 167573 w 452"/>
                  <a:gd name="T15" fmla="*/ 332673 h 570"/>
                  <a:gd name="T16" fmla="*/ 167573 w 452"/>
                  <a:gd name="T17" fmla="*/ 353728 h 570"/>
                  <a:gd name="T18" fmla="*/ 141611 w 452"/>
                  <a:gd name="T19" fmla="*/ 368467 h 570"/>
                  <a:gd name="T20" fmla="*/ 84966 w 452"/>
                  <a:gd name="T21" fmla="*/ 368467 h 570"/>
                  <a:gd name="T22" fmla="*/ 68445 w 452"/>
                  <a:gd name="T23" fmla="*/ 381100 h 570"/>
                  <a:gd name="T24" fmla="*/ 56644 w 452"/>
                  <a:gd name="T25" fmla="*/ 410578 h 570"/>
                  <a:gd name="T26" fmla="*/ 59004 w 452"/>
                  <a:gd name="T27" fmla="*/ 532698 h 570"/>
                  <a:gd name="T28" fmla="*/ 87327 w 452"/>
                  <a:gd name="T29" fmla="*/ 549542 h 570"/>
                  <a:gd name="T30" fmla="*/ 469675 w 452"/>
                  <a:gd name="T31" fmla="*/ 541120 h 570"/>
                  <a:gd name="T32" fmla="*/ 476756 w 452"/>
                  <a:gd name="T33" fmla="*/ 395839 h 570"/>
                  <a:gd name="T34" fmla="*/ 460235 w 452"/>
                  <a:gd name="T35" fmla="*/ 370573 h 570"/>
                  <a:gd name="T36" fmla="*/ 394150 w 452"/>
                  <a:gd name="T37" fmla="*/ 368467 h 570"/>
                  <a:gd name="T38" fmla="*/ 335145 w 452"/>
                  <a:gd name="T39" fmla="*/ 351623 h 570"/>
                  <a:gd name="T40" fmla="*/ 313904 w 452"/>
                  <a:gd name="T41" fmla="*/ 328462 h 570"/>
                  <a:gd name="T42" fmla="*/ 306823 w 452"/>
                  <a:gd name="T43" fmla="*/ 233713 h 570"/>
                  <a:gd name="T44" fmla="*/ 323344 w 452"/>
                  <a:gd name="T45" fmla="*/ 225291 h 570"/>
                  <a:gd name="T46" fmla="*/ 328065 w 452"/>
                  <a:gd name="T47" fmla="*/ 223186 h 570"/>
                  <a:gd name="T48" fmla="*/ 346946 w 452"/>
                  <a:gd name="T49" fmla="*/ 208447 h 570"/>
                  <a:gd name="T50" fmla="*/ 368188 w 452"/>
                  <a:gd name="T51" fmla="*/ 166337 h 570"/>
                  <a:gd name="T52" fmla="*/ 368188 w 452"/>
                  <a:gd name="T53" fmla="*/ 126332 h 570"/>
                  <a:gd name="T54" fmla="*/ 325704 w 452"/>
                  <a:gd name="T55" fmla="*/ 67377 h 570"/>
                  <a:gd name="T56" fmla="*/ 266700 w 452"/>
                  <a:gd name="T57" fmla="*/ 50533 h 570"/>
                  <a:gd name="T58" fmla="*/ 207696 w 452"/>
                  <a:gd name="T59" fmla="*/ 67377 h 570"/>
                  <a:gd name="T60" fmla="*/ 162852 w 452"/>
                  <a:gd name="T61" fmla="*/ 126332 h 570"/>
                  <a:gd name="T62" fmla="*/ 160492 w 452"/>
                  <a:gd name="T63" fmla="*/ 155809 h 570"/>
                  <a:gd name="T64" fmla="*/ 200615 w 452"/>
                  <a:gd name="T65" fmla="*/ 218975 h 570"/>
                  <a:gd name="T66" fmla="*/ 210056 w 452"/>
                  <a:gd name="T67" fmla="*/ 235819 h 570"/>
                  <a:gd name="T68" fmla="*/ 205335 w 452"/>
                  <a:gd name="T69" fmla="*/ 254769 h 570"/>
                  <a:gd name="T70" fmla="*/ 165212 w 452"/>
                  <a:gd name="T71" fmla="*/ 256874 h 570"/>
                  <a:gd name="T72" fmla="*/ 139250 w 452"/>
                  <a:gd name="T73" fmla="*/ 235819 h 570"/>
                  <a:gd name="T74" fmla="*/ 108568 w 452"/>
                  <a:gd name="T75" fmla="*/ 178970 h 570"/>
                  <a:gd name="T76" fmla="*/ 103848 w 452"/>
                  <a:gd name="T77" fmla="*/ 145281 h 570"/>
                  <a:gd name="T78" fmla="*/ 115649 w 452"/>
                  <a:gd name="T79" fmla="*/ 88432 h 570"/>
                  <a:gd name="T80" fmla="*/ 151051 w 452"/>
                  <a:gd name="T81" fmla="*/ 42111 h 570"/>
                  <a:gd name="T82" fmla="*/ 202975 w 452"/>
                  <a:gd name="T83" fmla="*/ 12633 h 570"/>
                  <a:gd name="T84" fmla="*/ 266700 w 452"/>
                  <a:gd name="T85" fmla="*/ 0 h 570"/>
                  <a:gd name="T86" fmla="*/ 299742 w 452"/>
                  <a:gd name="T87" fmla="*/ 4211 h 570"/>
                  <a:gd name="T88" fmla="*/ 356387 w 452"/>
                  <a:gd name="T89" fmla="*/ 25266 h 570"/>
                  <a:gd name="T90" fmla="*/ 401230 w 452"/>
                  <a:gd name="T91" fmla="*/ 65271 h 570"/>
                  <a:gd name="T92" fmla="*/ 424832 w 452"/>
                  <a:gd name="T93" fmla="*/ 115804 h 570"/>
                  <a:gd name="T94" fmla="*/ 427192 w 452"/>
                  <a:gd name="T95" fmla="*/ 145281 h 570"/>
                  <a:gd name="T96" fmla="*/ 415391 w 452"/>
                  <a:gd name="T97" fmla="*/ 202131 h 570"/>
                  <a:gd name="T98" fmla="*/ 389429 w 452"/>
                  <a:gd name="T99" fmla="*/ 240030 h 570"/>
                  <a:gd name="T100" fmla="*/ 363467 w 452"/>
                  <a:gd name="T101" fmla="*/ 296879 h 570"/>
                  <a:gd name="T102" fmla="*/ 370548 w 452"/>
                  <a:gd name="T103" fmla="*/ 313723 h 570"/>
                  <a:gd name="T104" fmla="*/ 394150 w 452"/>
                  <a:gd name="T105" fmla="*/ 317934 h 570"/>
                  <a:gd name="T106" fmla="*/ 481476 w 452"/>
                  <a:gd name="T107" fmla="*/ 324251 h 570"/>
                  <a:gd name="T108" fmla="*/ 526319 w 452"/>
                  <a:gd name="T109" fmla="*/ 366362 h 570"/>
                  <a:gd name="T110" fmla="*/ 533400 w 452"/>
                  <a:gd name="T111" fmla="*/ 524276 h 570"/>
                  <a:gd name="T112" fmla="*/ 519239 w 452"/>
                  <a:gd name="T113" fmla="*/ 566387 h 570"/>
                  <a:gd name="T114" fmla="*/ 464955 w 452"/>
                  <a:gd name="T115" fmla="*/ 597969 h 570"/>
                  <a:gd name="T116" fmla="*/ 87327 w 452"/>
                  <a:gd name="T117" fmla="*/ 600075 h 5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2" h="570">
                    <a:moveTo>
                      <a:pt x="74" y="570"/>
                    </a:moveTo>
                    <a:lnTo>
                      <a:pt x="74" y="570"/>
                    </a:lnTo>
                    <a:lnTo>
                      <a:pt x="58" y="568"/>
                    </a:lnTo>
                    <a:lnTo>
                      <a:pt x="46" y="564"/>
                    </a:lnTo>
                    <a:lnTo>
                      <a:pt x="32" y="558"/>
                    </a:lnTo>
                    <a:lnTo>
                      <a:pt x="22" y="548"/>
                    </a:lnTo>
                    <a:lnTo>
                      <a:pt x="12" y="538"/>
                    </a:lnTo>
                    <a:lnTo>
                      <a:pt x="6" y="526"/>
                    </a:lnTo>
                    <a:lnTo>
                      <a:pt x="2" y="512"/>
                    </a:lnTo>
                    <a:lnTo>
                      <a:pt x="0" y="498"/>
                    </a:lnTo>
                    <a:lnTo>
                      <a:pt x="0" y="390"/>
                    </a:lnTo>
                    <a:lnTo>
                      <a:pt x="2" y="376"/>
                    </a:lnTo>
                    <a:lnTo>
                      <a:pt x="6" y="362"/>
                    </a:lnTo>
                    <a:lnTo>
                      <a:pt x="10" y="348"/>
                    </a:lnTo>
                    <a:lnTo>
                      <a:pt x="18" y="334"/>
                    </a:lnTo>
                    <a:lnTo>
                      <a:pt x="28" y="322"/>
                    </a:lnTo>
                    <a:lnTo>
                      <a:pt x="40" y="312"/>
                    </a:lnTo>
                    <a:lnTo>
                      <a:pt x="54" y="306"/>
                    </a:lnTo>
                    <a:lnTo>
                      <a:pt x="62" y="302"/>
                    </a:lnTo>
                    <a:lnTo>
                      <a:pt x="72" y="302"/>
                    </a:lnTo>
                    <a:lnTo>
                      <a:pt x="120" y="302"/>
                    </a:lnTo>
                    <a:lnTo>
                      <a:pt x="128" y="304"/>
                    </a:lnTo>
                    <a:lnTo>
                      <a:pt x="136" y="310"/>
                    </a:lnTo>
                    <a:lnTo>
                      <a:pt x="142" y="316"/>
                    </a:lnTo>
                    <a:lnTo>
                      <a:pt x="144" y="326"/>
                    </a:lnTo>
                    <a:lnTo>
                      <a:pt x="142" y="336"/>
                    </a:lnTo>
                    <a:lnTo>
                      <a:pt x="136" y="344"/>
                    </a:lnTo>
                    <a:lnTo>
                      <a:pt x="128" y="348"/>
                    </a:lnTo>
                    <a:lnTo>
                      <a:pt x="120" y="350"/>
                    </a:lnTo>
                    <a:lnTo>
                      <a:pt x="72" y="350"/>
                    </a:lnTo>
                    <a:lnTo>
                      <a:pt x="66" y="352"/>
                    </a:lnTo>
                    <a:lnTo>
                      <a:pt x="62" y="356"/>
                    </a:lnTo>
                    <a:lnTo>
                      <a:pt x="58" y="362"/>
                    </a:lnTo>
                    <a:lnTo>
                      <a:pt x="54" y="368"/>
                    </a:lnTo>
                    <a:lnTo>
                      <a:pt x="50" y="376"/>
                    </a:lnTo>
                    <a:lnTo>
                      <a:pt x="48" y="390"/>
                    </a:lnTo>
                    <a:lnTo>
                      <a:pt x="48" y="498"/>
                    </a:lnTo>
                    <a:lnTo>
                      <a:pt x="50" y="506"/>
                    </a:lnTo>
                    <a:lnTo>
                      <a:pt x="56" y="514"/>
                    </a:lnTo>
                    <a:lnTo>
                      <a:pt x="64" y="520"/>
                    </a:lnTo>
                    <a:lnTo>
                      <a:pt x="74" y="522"/>
                    </a:lnTo>
                    <a:lnTo>
                      <a:pt x="380" y="522"/>
                    </a:lnTo>
                    <a:lnTo>
                      <a:pt x="390" y="520"/>
                    </a:lnTo>
                    <a:lnTo>
                      <a:pt x="398" y="514"/>
                    </a:lnTo>
                    <a:lnTo>
                      <a:pt x="402" y="506"/>
                    </a:lnTo>
                    <a:lnTo>
                      <a:pt x="404" y="498"/>
                    </a:lnTo>
                    <a:lnTo>
                      <a:pt x="404" y="376"/>
                    </a:lnTo>
                    <a:lnTo>
                      <a:pt x="402" y="366"/>
                    </a:lnTo>
                    <a:lnTo>
                      <a:pt x="398" y="358"/>
                    </a:lnTo>
                    <a:lnTo>
                      <a:pt x="390" y="352"/>
                    </a:lnTo>
                    <a:lnTo>
                      <a:pt x="380" y="350"/>
                    </a:lnTo>
                    <a:lnTo>
                      <a:pt x="334" y="350"/>
                    </a:lnTo>
                    <a:lnTo>
                      <a:pt x="320" y="350"/>
                    </a:lnTo>
                    <a:lnTo>
                      <a:pt x="308" y="346"/>
                    </a:lnTo>
                    <a:lnTo>
                      <a:pt x="294" y="342"/>
                    </a:lnTo>
                    <a:lnTo>
                      <a:pt x="284" y="334"/>
                    </a:lnTo>
                    <a:lnTo>
                      <a:pt x="274" y="324"/>
                    </a:lnTo>
                    <a:lnTo>
                      <a:pt x="266" y="312"/>
                    </a:lnTo>
                    <a:lnTo>
                      <a:pt x="262" y="298"/>
                    </a:lnTo>
                    <a:lnTo>
                      <a:pt x="260" y="282"/>
                    </a:lnTo>
                    <a:lnTo>
                      <a:pt x="260" y="222"/>
                    </a:lnTo>
                    <a:lnTo>
                      <a:pt x="272" y="214"/>
                    </a:lnTo>
                    <a:lnTo>
                      <a:pt x="274" y="214"/>
                    </a:lnTo>
                    <a:lnTo>
                      <a:pt x="278" y="212"/>
                    </a:lnTo>
                    <a:lnTo>
                      <a:pt x="286" y="206"/>
                    </a:lnTo>
                    <a:lnTo>
                      <a:pt x="294" y="198"/>
                    </a:lnTo>
                    <a:lnTo>
                      <a:pt x="302" y="186"/>
                    </a:lnTo>
                    <a:lnTo>
                      <a:pt x="308" y="174"/>
                    </a:lnTo>
                    <a:lnTo>
                      <a:pt x="312" y="158"/>
                    </a:lnTo>
                    <a:lnTo>
                      <a:pt x="314" y="138"/>
                    </a:lnTo>
                    <a:lnTo>
                      <a:pt x="312" y="120"/>
                    </a:lnTo>
                    <a:lnTo>
                      <a:pt x="308" y="104"/>
                    </a:lnTo>
                    <a:lnTo>
                      <a:pt x="300" y="88"/>
                    </a:lnTo>
                    <a:lnTo>
                      <a:pt x="288" y="74"/>
                    </a:lnTo>
                    <a:lnTo>
                      <a:pt x="276" y="64"/>
                    </a:lnTo>
                    <a:lnTo>
                      <a:pt x="260" y="56"/>
                    </a:lnTo>
                    <a:lnTo>
                      <a:pt x="244" y="50"/>
                    </a:lnTo>
                    <a:lnTo>
                      <a:pt x="226" y="48"/>
                    </a:lnTo>
                    <a:lnTo>
                      <a:pt x="208" y="50"/>
                    </a:lnTo>
                    <a:lnTo>
                      <a:pt x="190" y="56"/>
                    </a:lnTo>
                    <a:lnTo>
                      <a:pt x="176" y="64"/>
                    </a:lnTo>
                    <a:lnTo>
                      <a:pt x="162" y="74"/>
                    </a:lnTo>
                    <a:lnTo>
                      <a:pt x="152" y="88"/>
                    </a:lnTo>
                    <a:lnTo>
                      <a:pt x="144" y="104"/>
                    </a:lnTo>
                    <a:lnTo>
                      <a:pt x="138" y="120"/>
                    </a:lnTo>
                    <a:lnTo>
                      <a:pt x="136" y="138"/>
                    </a:lnTo>
                    <a:lnTo>
                      <a:pt x="136" y="148"/>
                    </a:lnTo>
                    <a:lnTo>
                      <a:pt x="138" y="158"/>
                    </a:lnTo>
                    <a:lnTo>
                      <a:pt x="146" y="178"/>
                    </a:lnTo>
                    <a:lnTo>
                      <a:pt x="156" y="194"/>
                    </a:lnTo>
                    <a:lnTo>
                      <a:pt x="170" y="208"/>
                    </a:lnTo>
                    <a:lnTo>
                      <a:pt x="176" y="214"/>
                    </a:lnTo>
                    <a:lnTo>
                      <a:pt x="178" y="224"/>
                    </a:lnTo>
                    <a:lnTo>
                      <a:pt x="178" y="232"/>
                    </a:lnTo>
                    <a:lnTo>
                      <a:pt x="174" y="242"/>
                    </a:lnTo>
                    <a:lnTo>
                      <a:pt x="166" y="248"/>
                    </a:lnTo>
                    <a:lnTo>
                      <a:pt x="156" y="250"/>
                    </a:lnTo>
                    <a:lnTo>
                      <a:pt x="148" y="250"/>
                    </a:lnTo>
                    <a:lnTo>
                      <a:pt x="140" y="244"/>
                    </a:lnTo>
                    <a:lnTo>
                      <a:pt x="128" y="234"/>
                    </a:lnTo>
                    <a:lnTo>
                      <a:pt x="118" y="224"/>
                    </a:lnTo>
                    <a:lnTo>
                      <a:pt x="110" y="212"/>
                    </a:lnTo>
                    <a:lnTo>
                      <a:pt x="102" y="198"/>
                    </a:lnTo>
                    <a:lnTo>
                      <a:pt x="96" y="184"/>
                    </a:lnTo>
                    <a:lnTo>
                      <a:pt x="92" y="170"/>
                    </a:lnTo>
                    <a:lnTo>
                      <a:pt x="90" y="154"/>
                    </a:lnTo>
                    <a:lnTo>
                      <a:pt x="88" y="138"/>
                    </a:lnTo>
                    <a:lnTo>
                      <a:pt x="88" y="124"/>
                    </a:lnTo>
                    <a:lnTo>
                      <a:pt x="90" y="110"/>
                    </a:lnTo>
                    <a:lnTo>
                      <a:pt x="94" y="98"/>
                    </a:lnTo>
                    <a:lnTo>
                      <a:pt x="98" y="84"/>
                    </a:lnTo>
                    <a:lnTo>
                      <a:pt x="104" y="72"/>
                    </a:lnTo>
                    <a:lnTo>
                      <a:pt x="112" y="62"/>
                    </a:lnTo>
                    <a:lnTo>
                      <a:pt x="120" y="50"/>
                    </a:lnTo>
                    <a:lnTo>
                      <a:pt x="128" y="40"/>
                    </a:lnTo>
                    <a:lnTo>
                      <a:pt x="138" y="32"/>
                    </a:lnTo>
                    <a:lnTo>
                      <a:pt x="148" y="24"/>
                    </a:lnTo>
                    <a:lnTo>
                      <a:pt x="160" y="18"/>
                    </a:lnTo>
                    <a:lnTo>
                      <a:pt x="172" y="12"/>
                    </a:lnTo>
                    <a:lnTo>
                      <a:pt x="184" y="6"/>
                    </a:lnTo>
                    <a:lnTo>
                      <a:pt x="198" y="4"/>
                    </a:lnTo>
                    <a:lnTo>
                      <a:pt x="212" y="2"/>
                    </a:lnTo>
                    <a:lnTo>
                      <a:pt x="226" y="0"/>
                    </a:lnTo>
                    <a:lnTo>
                      <a:pt x="240" y="2"/>
                    </a:lnTo>
                    <a:lnTo>
                      <a:pt x="254" y="4"/>
                    </a:lnTo>
                    <a:lnTo>
                      <a:pt x="266" y="6"/>
                    </a:lnTo>
                    <a:lnTo>
                      <a:pt x="278" y="12"/>
                    </a:lnTo>
                    <a:lnTo>
                      <a:pt x="290" y="18"/>
                    </a:lnTo>
                    <a:lnTo>
                      <a:pt x="302" y="24"/>
                    </a:lnTo>
                    <a:lnTo>
                      <a:pt x="312" y="32"/>
                    </a:lnTo>
                    <a:lnTo>
                      <a:pt x="322" y="40"/>
                    </a:lnTo>
                    <a:lnTo>
                      <a:pt x="332" y="50"/>
                    </a:lnTo>
                    <a:lnTo>
                      <a:pt x="340" y="62"/>
                    </a:lnTo>
                    <a:lnTo>
                      <a:pt x="346" y="72"/>
                    </a:lnTo>
                    <a:lnTo>
                      <a:pt x="352" y="84"/>
                    </a:lnTo>
                    <a:lnTo>
                      <a:pt x="356" y="98"/>
                    </a:lnTo>
                    <a:lnTo>
                      <a:pt x="360" y="110"/>
                    </a:lnTo>
                    <a:lnTo>
                      <a:pt x="362" y="124"/>
                    </a:lnTo>
                    <a:lnTo>
                      <a:pt x="362" y="138"/>
                    </a:lnTo>
                    <a:lnTo>
                      <a:pt x="362" y="152"/>
                    </a:lnTo>
                    <a:lnTo>
                      <a:pt x="360" y="166"/>
                    </a:lnTo>
                    <a:lnTo>
                      <a:pt x="356" y="180"/>
                    </a:lnTo>
                    <a:lnTo>
                      <a:pt x="352" y="192"/>
                    </a:lnTo>
                    <a:lnTo>
                      <a:pt x="342" y="212"/>
                    </a:lnTo>
                    <a:lnTo>
                      <a:pt x="330" y="228"/>
                    </a:lnTo>
                    <a:lnTo>
                      <a:pt x="318" y="240"/>
                    </a:lnTo>
                    <a:lnTo>
                      <a:pt x="308" y="248"/>
                    </a:lnTo>
                    <a:lnTo>
                      <a:pt x="308" y="282"/>
                    </a:lnTo>
                    <a:lnTo>
                      <a:pt x="310" y="292"/>
                    </a:lnTo>
                    <a:lnTo>
                      <a:pt x="314" y="298"/>
                    </a:lnTo>
                    <a:lnTo>
                      <a:pt x="322" y="302"/>
                    </a:lnTo>
                    <a:lnTo>
                      <a:pt x="334" y="302"/>
                    </a:lnTo>
                    <a:lnTo>
                      <a:pt x="380" y="302"/>
                    </a:lnTo>
                    <a:lnTo>
                      <a:pt x="394" y="304"/>
                    </a:lnTo>
                    <a:lnTo>
                      <a:pt x="408" y="308"/>
                    </a:lnTo>
                    <a:lnTo>
                      <a:pt x="420" y="316"/>
                    </a:lnTo>
                    <a:lnTo>
                      <a:pt x="432" y="324"/>
                    </a:lnTo>
                    <a:lnTo>
                      <a:pt x="440" y="336"/>
                    </a:lnTo>
                    <a:lnTo>
                      <a:pt x="446" y="348"/>
                    </a:lnTo>
                    <a:lnTo>
                      <a:pt x="452" y="362"/>
                    </a:lnTo>
                    <a:lnTo>
                      <a:pt x="452" y="376"/>
                    </a:lnTo>
                    <a:lnTo>
                      <a:pt x="452" y="498"/>
                    </a:lnTo>
                    <a:lnTo>
                      <a:pt x="452" y="512"/>
                    </a:lnTo>
                    <a:lnTo>
                      <a:pt x="446" y="526"/>
                    </a:lnTo>
                    <a:lnTo>
                      <a:pt x="440" y="538"/>
                    </a:lnTo>
                    <a:lnTo>
                      <a:pt x="432" y="548"/>
                    </a:lnTo>
                    <a:lnTo>
                      <a:pt x="420" y="558"/>
                    </a:lnTo>
                    <a:lnTo>
                      <a:pt x="408" y="564"/>
                    </a:lnTo>
                    <a:lnTo>
                      <a:pt x="394" y="568"/>
                    </a:lnTo>
                    <a:lnTo>
                      <a:pt x="380" y="570"/>
                    </a:lnTo>
                    <a:lnTo>
                      <a:pt x="74" y="570"/>
                    </a:lnTo>
                    <a:close/>
                  </a:path>
                </a:pathLst>
              </a:custGeom>
              <a:grpFill/>
              <a:ln w="9525">
                <a:solidFill>
                  <a:schemeClr val="accent2"/>
                </a:solidFill>
                <a:round/>
                <a:headEnd/>
                <a:tailEnd/>
              </a:ln>
            </p:spPr>
            <p:txBody>
              <a:bodyPr/>
              <a:lstStyle/>
              <a:p>
                <a:pPr fontAlgn="auto">
                  <a:spcBef>
                    <a:spcPts val="0"/>
                  </a:spcBef>
                  <a:spcAft>
                    <a:spcPts val="0"/>
                  </a:spcAft>
                  <a:defRPr/>
                </a:pPr>
                <a:endParaRPr lang="en-US">
                  <a:latin typeface="Arial"/>
                  <a:cs typeface="+mn-cs"/>
                </a:endParaRPr>
              </a:p>
            </p:txBody>
          </p:sp>
          <p:sp>
            <p:nvSpPr>
              <p:cNvPr id="263" name="Rectangle 262"/>
              <p:cNvSpPr/>
              <p:nvPr/>
            </p:nvSpPr>
            <p:spPr>
              <a:xfrm>
                <a:off x="4039662"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64" name="Rectangle 263"/>
              <p:cNvSpPr/>
              <p:nvPr/>
            </p:nvSpPr>
            <p:spPr>
              <a:xfrm>
                <a:off x="4191213"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65" name="Rectangle 264"/>
              <p:cNvSpPr/>
              <p:nvPr/>
            </p:nvSpPr>
            <p:spPr>
              <a:xfrm>
                <a:off x="4342764" y="1066280"/>
                <a:ext cx="75774" cy="76374"/>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grpSp>
      </p:grpSp>
      <p:sp>
        <p:nvSpPr>
          <p:cNvPr id="202" name="TextBox 201"/>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2107627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346"/>
          <p:cNvSpPr/>
          <p:nvPr/>
        </p:nvSpPr>
        <p:spPr bwMode="gray">
          <a:xfrm>
            <a:off x="6037770" y="1711382"/>
            <a:ext cx="2768168" cy="2395797"/>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6" name="Rectangle 45"/>
          <p:cNvSpPr/>
          <p:nvPr/>
        </p:nvSpPr>
        <p:spPr bwMode="gray">
          <a:xfrm>
            <a:off x="320040" y="1711383"/>
            <a:ext cx="2768168" cy="2395797"/>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Metric I: Based on </a:t>
            </a:r>
            <a:r>
              <a:rPr lang="en-US" dirty="0" err="1" smtClean="0"/>
              <a:t>QoS</a:t>
            </a:r>
            <a:r>
              <a:rPr lang="en-US" dirty="0" smtClean="0"/>
              <a:t> Impact</a:t>
            </a:r>
            <a:endParaRPr lang="en-US" dirty="0"/>
          </a:p>
        </p:txBody>
      </p:sp>
      <p:sp>
        <p:nvSpPr>
          <p:cNvPr id="202" name="TextBox 201"/>
          <p:cNvSpPr txBox="1"/>
          <p:nvPr/>
        </p:nvSpPr>
        <p:spPr>
          <a:xfrm>
            <a:off x="775490" y="3706446"/>
            <a:ext cx="333746" cy="307777"/>
          </a:xfrm>
          <a:prstGeom prst="rect">
            <a:avLst/>
          </a:prstGeom>
          <a:noFill/>
        </p:spPr>
        <p:txBody>
          <a:bodyPr wrap="none" rtlCol="0">
            <a:spAutoFit/>
          </a:bodyPr>
          <a:lstStyle/>
          <a:p>
            <a:r>
              <a:rPr lang="en-US" sz="1400" smtClean="0"/>
              <a:t>t1</a:t>
            </a:r>
            <a:endParaRPr lang="en-US" sz="1400" dirty="0"/>
          </a:p>
        </p:txBody>
      </p:sp>
      <p:sp>
        <p:nvSpPr>
          <p:cNvPr id="207" name="TextBox 206"/>
          <p:cNvSpPr txBox="1"/>
          <p:nvPr/>
        </p:nvSpPr>
        <p:spPr>
          <a:xfrm>
            <a:off x="1603282" y="3706446"/>
            <a:ext cx="333746" cy="307777"/>
          </a:xfrm>
          <a:prstGeom prst="rect">
            <a:avLst/>
          </a:prstGeom>
          <a:noFill/>
        </p:spPr>
        <p:txBody>
          <a:bodyPr wrap="none" rtlCol="0">
            <a:spAutoFit/>
          </a:bodyPr>
          <a:lstStyle/>
          <a:p>
            <a:r>
              <a:rPr lang="en-US" sz="1400" smtClean="0"/>
              <a:t>t3</a:t>
            </a:r>
            <a:endParaRPr lang="en-US" sz="1400" dirty="0"/>
          </a:p>
        </p:txBody>
      </p:sp>
      <p:sp>
        <p:nvSpPr>
          <p:cNvPr id="208" name="TextBox 207"/>
          <p:cNvSpPr txBox="1"/>
          <p:nvPr/>
        </p:nvSpPr>
        <p:spPr>
          <a:xfrm>
            <a:off x="1178500" y="3706446"/>
            <a:ext cx="333746" cy="307777"/>
          </a:xfrm>
          <a:prstGeom prst="rect">
            <a:avLst/>
          </a:prstGeom>
          <a:noFill/>
        </p:spPr>
        <p:txBody>
          <a:bodyPr wrap="none" rtlCol="0">
            <a:spAutoFit/>
          </a:bodyPr>
          <a:lstStyle/>
          <a:p>
            <a:r>
              <a:rPr lang="en-US" sz="1400" smtClean="0"/>
              <a:t>t2</a:t>
            </a:r>
            <a:endParaRPr lang="en-US" sz="1400" dirty="0"/>
          </a:p>
        </p:txBody>
      </p:sp>
      <p:sp>
        <p:nvSpPr>
          <p:cNvPr id="209" name="TextBox 208"/>
          <p:cNvSpPr txBox="1"/>
          <p:nvPr/>
        </p:nvSpPr>
        <p:spPr>
          <a:xfrm>
            <a:off x="2017178" y="3706446"/>
            <a:ext cx="333746" cy="307777"/>
          </a:xfrm>
          <a:prstGeom prst="rect">
            <a:avLst/>
          </a:prstGeom>
          <a:noFill/>
        </p:spPr>
        <p:txBody>
          <a:bodyPr wrap="none" rtlCol="0">
            <a:spAutoFit/>
          </a:bodyPr>
          <a:lstStyle/>
          <a:p>
            <a:r>
              <a:rPr lang="en-US" sz="1400" smtClean="0"/>
              <a:t>t4</a:t>
            </a:r>
            <a:endParaRPr lang="en-US" sz="1400" dirty="0"/>
          </a:p>
        </p:txBody>
      </p:sp>
      <p:cxnSp>
        <p:nvCxnSpPr>
          <p:cNvPr id="213" name="Straight Arrow Connector 212"/>
          <p:cNvCxnSpPr/>
          <p:nvPr/>
        </p:nvCxnSpPr>
        <p:spPr>
          <a:xfrm flipV="1">
            <a:off x="740323" y="2019160"/>
            <a:ext cx="0" cy="16872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rot="16200000">
            <a:off x="5959703" y="2180958"/>
            <a:ext cx="582211" cy="307777"/>
          </a:xfrm>
          <a:prstGeom prst="rect">
            <a:avLst/>
          </a:prstGeom>
          <a:noFill/>
        </p:spPr>
        <p:txBody>
          <a:bodyPr wrap="none" rtlCol="0">
            <a:spAutoFit/>
          </a:bodyPr>
          <a:lstStyle/>
          <a:p>
            <a:r>
              <a:rPr lang="en-US" sz="1400" dirty="0" smtClean="0"/>
              <a:t>Load</a:t>
            </a:r>
            <a:endParaRPr lang="en-US" sz="1400" dirty="0"/>
          </a:p>
        </p:txBody>
      </p:sp>
      <p:sp>
        <p:nvSpPr>
          <p:cNvPr id="215" name="Rectangle 214"/>
          <p:cNvSpPr/>
          <p:nvPr/>
        </p:nvSpPr>
        <p:spPr>
          <a:xfrm>
            <a:off x="906596" y="3342752"/>
            <a:ext cx="152583" cy="363694"/>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6" name="Rectangle 215"/>
          <p:cNvSpPr/>
          <p:nvPr/>
        </p:nvSpPr>
        <p:spPr>
          <a:xfrm>
            <a:off x="1309606" y="3342752"/>
            <a:ext cx="151683" cy="363694"/>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5" name="Rectangle 294"/>
          <p:cNvSpPr/>
          <p:nvPr/>
        </p:nvSpPr>
        <p:spPr>
          <a:xfrm>
            <a:off x="1734388" y="3341970"/>
            <a:ext cx="151683" cy="364476"/>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6" name="Rectangle 295"/>
          <p:cNvSpPr/>
          <p:nvPr/>
        </p:nvSpPr>
        <p:spPr>
          <a:xfrm>
            <a:off x="2148284" y="3342752"/>
            <a:ext cx="151683" cy="363694"/>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7" name="Straight Connector 296"/>
          <p:cNvCxnSpPr/>
          <p:nvPr/>
        </p:nvCxnSpPr>
        <p:spPr>
          <a:xfrm>
            <a:off x="742713" y="3706446"/>
            <a:ext cx="16883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42713" y="3347218"/>
            <a:ext cx="168836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6541100" y="3706446"/>
            <a:ext cx="333746" cy="307777"/>
          </a:xfrm>
          <a:prstGeom prst="rect">
            <a:avLst/>
          </a:prstGeom>
          <a:noFill/>
        </p:spPr>
        <p:txBody>
          <a:bodyPr wrap="none" rtlCol="0">
            <a:spAutoFit/>
          </a:bodyPr>
          <a:lstStyle/>
          <a:p>
            <a:r>
              <a:rPr lang="en-US" sz="1400" dirty="0" smtClean="0"/>
              <a:t>t1</a:t>
            </a:r>
            <a:endParaRPr lang="en-US" sz="1400" dirty="0"/>
          </a:p>
        </p:txBody>
      </p:sp>
      <p:sp>
        <p:nvSpPr>
          <p:cNvPr id="300" name="TextBox 299"/>
          <p:cNvSpPr txBox="1"/>
          <p:nvPr/>
        </p:nvSpPr>
        <p:spPr>
          <a:xfrm>
            <a:off x="7368892" y="3706446"/>
            <a:ext cx="333746" cy="307777"/>
          </a:xfrm>
          <a:prstGeom prst="rect">
            <a:avLst/>
          </a:prstGeom>
          <a:noFill/>
        </p:spPr>
        <p:txBody>
          <a:bodyPr wrap="none" rtlCol="0">
            <a:spAutoFit/>
          </a:bodyPr>
          <a:lstStyle/>
          <a:p>
            <a:r>
              <a:rPr lang="en-US" sz="1400" smtClean="0"/>
              <a:t>t3</a:t>
            </a:r>
            <a:endParaRPr lang="en-US" sz="1400" dirty="0"/>
          </a:p>
        </p:txBody>
      </p:sp>
      <p:sp>
        <p:nvSpPr>
          <p:cNvPr id="301" name="TextBox 300"/>
          <p:cNvSpPr txBox="1"/>
          <p:nvPr/>
        </p:nvSpPr>
        <p:spPr>
          <a:xfrm>
            <a:off x="6944110" y="3706446"/>
            <a:ext cx="333746" cy="307777"/>
          </a:xfrm>
          <a:prstGeom prst="rect">
            <a:avLst/>
          </a:prstGeom>
          <a:noFill/>
        </p:spPr>
        <p:txBody>
          <a:bodyPr wrap="none" rtlCol="0">
            <a:spAutoFit/>
          </a:bodyPr>
          <a:lstStyle/>
          <a:p>
            <a:r>
              <a:rPr lang="en-US" sz="1400" smtClean="0"/>
              <a:t>t2</a:t>
            </a:r>
            <a:endParaRPr lang="en-US" sz="1400" dirty="0"/>
          </a:p>
        </p:txBody>
      </p:sp>
      <p:sp>
        <p:nvSpPr>
          <p:cNvPr id="302" name="TextBox 301"/>
          <p:cNvSpPr txBox="1"/>
          <p:nvPr/>
        </p:nvSpPr>
        <p:spPr>
          <a:xfrm>
            <a:off x="7782788" y="3706446"/>
            <a:ext cx="333746" cy="307777"/>
          </a:xfrm>
          <a:prstGeom prst="rect">
            <a:avLst/>
          </a:prstGeom>
          <a:noFill/>
        </p:spPr>
        <p:txBody>
          <a:bodyPr wrap="none" rtlCol="0">
            <a:spAutoFit/>
          </a:bodyPr>
          <a:lstStyle/>
          <a:p>
            <a:r>
              <a:rPr lang="en-US" sz="1400" smtClean="0"/>
              <a:t>t4</a:t>
            </a:r>
            <a:endParaRPr lang="en-US" sz="1400" dirty="0"/>
          </a:p>
        </p:txBody>
      </p:sp>
      <p:cxnSp>
        <p:nvCxnSpPr>
          <p:cNvPr id="303" name="Straight Arrow Connector 302"/>
          <p:cNvCxnSpPr/>
          <p:nvPr/>
        </p:nvCxnSpPr>
        <p:spPr>
          <a:xfrm flipV="1">
            <a:off x="6505933" y="2019160"/>
            <a:ext cx="0" cy="16872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4" name="Rectangle 303"/>
          <p:cNvSpPr/>
          <p:nvPr/>
        </p:nvSpPr>
        <p:spPr>
          <a:xfrm>
            <a:off x="6672206" y="2334380"/>
            <a:ext cx="152583" cy="1372066"/>
          </a:xfrm>
          <a:prstGeom prst="rect">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5" name="Rectangle 304"/>
          <p:cNvSpPr/>
          <p:nvPr/>
        </p:nvSpPr>
        <p:spPr>
          <a:xfrm>
            <a:off x="7075216" y="3347218"/>
            <a:ext cx="151683" cy="359228"/>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6" name="Rectangle 305"/>
          <p:cNvSpPr/>
          <p:nvPr/>
        </p:nvSpPr>
        <p:spPr>
          <a:xfrm>
            <a:off x="7499998" y="3347218"/>
            <a:ext cx="151683" cy="359228"/>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7" name="Rectangle 306"/>
          <p:cNvSpPr/>
          <p:nvPr/>
        </p:nvSpPr>
        <p:spPr>
          <a:xfrm>
            <a:off x="7913895" y="3347218"/>
            <a:ext cx="130390" cy="359228"/>
          </a:xfrm>
          <a:prstGeom prst="rect">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8" name="Straight Connector 307"/>
          <p:cNvCxnSpPr/>
          <p:nvPr/>
        </p:nvCxnSpPr>
        <p:spPr>
          <a:xfrm>
            <a:off x="6508323" y="3706446"/>
            <a:ext cx="16883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6508323" y="3347218"/>
            <a:ext cx="168836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rot="16200000">
            <a:off x="264552" y="2203598"/>
            <a:ext cx="582211" cy="307777"/>
          </a:xfrm>
          <a:prstGeom prst="rect">
            <a:avLst/>
          </a:prstGeom>
          <a:noFill/>
        </p:spPr>
        <p:txBody>
          <a:bodyPr wrap="none" rtlCol="0">
            <a:spAutoFit/>
          </a:bodyPr>
          <a:lstStyle/>
          <a:p>
            <a:r>
              <a:rPr lang="en-US" sz="1400" dirty="0" smtClean="0"/>
              <a:t>Load</a:t>
            </a:r>
            <a:endParaRPr lang="en-US" sz="1400" dirty="0"/>
          </a:p>
        </p:txBody>
      </p:sp>
      <p:grpSp>
        <p:nvGrpSpPr>
          <p:cNvPr id="4" name="Group 3"/>
          <p:cNvGrpSpPr/>
          <p:nvPr/>
        </p:nvGrpSpPr>
        <p:grpSpPr>
          <a:xfrm>
            <a:off x="3193020" y="3051744"/>
            <a:ext cx="2768712" cy="2395797"/>
            <a:chOff x="3193020" y="3051744"/>
            <a:chExt cx="2768712" cy="2395797"/>
          </a:xfrm>
        </p:grpSpPr>
        <p:sp>
          <p:nvSpPr>
            <p:cNvPr id="352" name="Rectangle 351"/>
            <p:cNvSpPr/>
            <p:nvPr/>
          </p:nvSpPr>
          <p:spPr bwMode="gray">
            <a:xfrm>
              <a:off x="3193564" y="3051744"/>
              <a:ext cx="2768168" cy="2395797"/>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333" name="Straight Arrow Connector 332"/>
            <p:cNvCxnSpPr/>
            <p:nvPr/>
          </p:nvCxnSpPr>
          <p:spPr>
            <a:xfrm flipV="1">
              <a:off x="3615097" y="3528683"/>
              <a:ext cx="0" cy="150585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 name="Rectangle 336"/>
            <p:cNvSpPr/>
            <p:nvPr/>
          </p:nvSpPr>
          <p:spPr>
            <a:xfrm>
              <a:off x="4266673" y="4667114"/>
              <a:ext cx="152400" cy="369326"/>
            </a:xfrm>
            <a:prstGeom prst="rect">
              <a:avLst/>
            </a:prstGeom>
            <a:solidFill>
              <a:srgbClr val="00328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8" name="Rectangle 337"/>
            <p:cNvSpPr/>
            <p:nvPr/>
          </p:nvSpPr>
          <p:spPr>
            <a:xfrm>
              <a:off x="3893443" y="4667114"/>
              <a:ext cx="151683" cy="371502"/>
            </a:xfrm>
            <a:prstGeom prst="rect">
              <a:avLst/>
            </a:prstGeom>
            <a:solidFill>
              <a:srgbClr val="00328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1" name="TextBox 340"/>
            <p:cNvSpPr txBox="1"/>
            <p:nvPr/>
          </p:nvSpPr>
          <p:spPr>
            <a:xfrm>
              <a:off x="3740177" y="3223018"/>
              <a:ext cx="1809007" cy="738664"/>
            </a:xfrm>
            <a:prstGeom prst="rect">
              <a:avLst/>
            </a:prstGeom>
            <a:noFill/>
          </p:spPr>
          <p:txBody>
            <a:bodyPr wrap="square" rtlCol="0">
              <a:spAutoFit/>
            </a:bodyPr>
            <a:lstStyle/>
            <a:p>
              <a:r>
                <a:rPr lang="en-US" sz="1400" dirty="0" smtClean="0"/>
                <a:t>Avg. Response Time  </a:t>
              </a:r>
              <a:r>
                <a:rPr lang="en-US" sz="1400" dirty="0"/>
                <a:t>f</a:t>
              </a:r>
              <a:r>
                <a:rPr lang="en-US" sz="1400" dirty="0" smtClean="0"/>
                <a:t>or all Tenants in A</a:t>
              </a:r>
              <a:endParaRPr lang="en-US" sz="1400" dirty="0"/>
            </a:p>
          </p:txBody>
        </p:sp>
        <p:sp>
          <p:nvSpPr>
            <p:cNvPr id="44" name="Rectangle 43"/>
            <p:cNvSpPr/>
            <p:nvPr/>
          </p:nvSpPr>
          <p:spPr>
            <a:xfrm>
              <a:off x="3707159" y="5029091"/>
              <a:ext cx="495649" cy="307777"/>
            </a:xfrm>
            <a:prstGeom prst="rect">
              <a:avLst/>
            </a:prstGeom>
          </p:spPr>
          <p:txBody>
            <a:bodyPr wrap="none">
              <a:spAutoFit/>
            </a:bodyPr>
            <a:lstStyle/>
            <a:p>
              <a:pPr fontAlgn="base">
                <a:spcBef>
                  <a:spcPct val="50000"/>
                </a:spcBef>
                <a:spcAft>
                  <a:spcPct val="0"/>
                </a:spcAft>
                <a:buClr>
                  <a:srgbClr val="F0AB00"/>
                </a:buClr>
                <a:buSzPct val="80000"/>
              </a:pPr>
              <a:r>
                <a:rPr lang="en-US" sz="1400" kern="0" dirty="0" err="1" smtClean="0">
                  <a:ea typeface="Arial Unicode MS" pitchFamily="34" charset="-128"/>
                  <a:cs typeface="Arial Unicode MS" pitchFamily="34" charset="-128"/>
                </a:rPr>
                <a:t>W</a:t>
              </a:r>
              <a:r>
                <a:rPr lang="en-US" sz="1400" kern="0" baseline="-25000" dirty="0" err="1" smtClean="0">
                  <a:ea typeface="Arial Unicode MS" pitchFamily="34" charset="-128"/>
                  <a:cs typeface="Arial Unicode MS" pitchFamily="34" charset="-128"/>
                </a:rPr>
                <a:t>ref</a:t>
              </a:r>
              <a:endParaRPr lang="en-US" sz="1400" kern="0" baseline="-25000" dirty="0">
                <a:ea typeface="Arial Unicode MS" pitchFamily="34" charset="-128"/>
                <a:cs typeface="Arial Unicode MS" pitchFamily="34" charset="-128"/>
              </a:endParaRPr>
            </a:p>
          </p:txBody>
        </p:sp>
        <p:sp>
          <p:nvSpPr>
            <p:cNvPr id="45" name="Rectangle 44"/>
            <p:cNvSpPr/>
            <p:nvPr/>
          </p:nvSpPr>
          <p:spPr>
            <a:xfrm>
              <a:off x="4096133" y="5029091"/>
              <a:ext cx="548548" cy="307777"/>
            </a:xfrm>
            <a:prstGeom prst="rect">
              <a:avLst/>
            </a:prstGeom>
          </p:spPr>
          <p:txBody>
            <a:bodyPr wrap="none">
              <a:spAutoFit/>
            </a:bodyPr>
            <a:lstStyle/>
            <a:p>
              <a:pPr fontAlgn="base">
                <a:spcBef>
                  <a:spcPct val="50000"/>
                </a:spcBef>
                <a:spcAft>
                  <a:spcPct val="0"/>
                </a:spcAft>
                <a:buClr>
                  <a:srgbClr val="F0AB00"/>
                </a:buClr>
                <a:buSzPct val="80000"/>
              </a:pPr>
              <a:r>
                <a:rPr lang="en-US" sz="1400" kern="0" smtClean="0">
                  <a:ea typeface="Arial Unicode MS" pitchFamily="34" charset="-128"/>
                  <a:cs typeface="Arial Unicode MS" pitchFamily="34" charset="-128"/>
                </a:rPr>
                <a:t>W</a:t>
              </a:r>
              <a:r>
                <a:rPr lang="en-US" sz="1400" kern="0" baseline="-25000" smtClean="0">
                  <a:ea typeface="Arial Unicode MS" pitchFamily="34" charset="-128"/>
                  <a:cs typeface="Arial Unicode MS" pitchFamily="34" charset="-128"/>
                </a:rPr>
                <a:t>disr</a:t>
              </a:r>
              <a:endParaRPr lang="en-US" sz="1400" kern="0" baseline="-25000" dirty="0">
                <a:ea typeface="Arial Unicode MS" pitchFamily="34" charset="-128"/>
                <a:cs typeface="Arial Unicode MS" pitchFamily="34" charset="-128"/>
              </a:endParaRPr>
            </a:p>
          </p:txBody>
        </p:sp>
        <p:sp>
          <p:nvSpPr>
            <p:cNvPr id="348" name="TextBox 347"/>
            <p:cNvSpPr txBox="1"/>
            <p:nvPr/>
          </p:nvSpPr>
          <p:spPr>
            <a:xfrm rot="16200000">
              <a:off x="2921151" y="3520093"/>
              <a:ext cx="851515" cy="307777"/>
            </a:xfrm>
            <a:prstGeom prst="rect">
              <a:avLst/>
            </a:prstGeom>
            <a:noFill/>
          </p:spPr>
          <p:txBody>
            <a:bodyPr wrap="none" rtlCol="0">
              <a:spAutoFit/>
            </a:bodyPr>
            <a:lstStyle/>
            <a:p>
              <a:r>
                <a:rPr lang="en-US" sz="1400" dirty="0" smtClean="0"/>
                <a:t>seconds</a:t>
              </a:r>
              <a:endParaRPr lang="en-US" sz="1400" dirty="0"/>
            </a:p>
          </p:txBody>
        </p:sp>
      </p:grpSp>
      <p:sp>
        <p:nvSpPr>
          <p:cNvPr id="349" name="Right Brace 348"/>
          <p:cNvSpPr/>
          <p:nvPr/>
        </p:nvSpPr>
        <p:spPr>
          <a:xfrm rot="16200000">
            <a:off x="7414487" y="2651842"/>
            <a:ext cx="276467" cy="101360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TextBox 349"/>
          <p:cNvSpPr txBox="1"/>
          <p:nvPr/>
        </p:nvSpPr>
        <p:spPr>
          <a:xfrm>
            <a:off x="7402033" y="2758356"/>
            <a:ext cx="304892" cy="307777"/>
          </a:xfrm>
          <a:prstGeom prst="rect">
            <a:avLst/>
          </a:prstGeom>
          <a:noFill/>
        </p:spPr>
        <p:txBody>
          <a:bodyPr wrap="none" rtlCol="0">
            <a:spAutoFit/>
          </a:bodyPr>
          <a:lstStyle/>
          <a:p>
            <a:r>
              <a:rPr lang="en-US" sz="1400" dirty="0" smtClean="0"/>
              <a:t>A</a:t>
            </a:r>
            <a:endParaRPr lang="en-US" sz="1400" dirty="0"/>
          </a:p>
        </p:txBody>
      </p:sp>
      <p:sp>
        <p:nvSpPr>
          <p:cNvPr id="351" name="Bent-Up Arrow 350"/>
          <p:cNvSpPr/>
          <p:nvPr/>
        </p:nvSpPr>
        <p:spPr bwMode="gray">
          <a:xfrm rot="5400000" flipV="1">
            <a:off x="6110463" y="4263115"/>
            <a:ext cx="1066866" cy="1093954"/>
          </a:xfrm>
          <a:prstGeom prst="bentUp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53" name="Rectangle 352"/>
          <p:cNvSpPr/>
          <p:nvPr/>
        </p:nvSpPr>
        <p:spPr>
          <a:xfrm>
            <a:off x="320040" y="1302958"/>
            <a:ext cx="2768168" cy="410264"/>
          </a:xfrm>
          <a:prstGeom prst="rect">
            <a:avLst/>
          </a:prstGeom>
          <a:solidFill>
            <a:schemeClr val="bg1">
              <a:lumMod val="95000"/>
            </a:schemeClr>
          </a:solidFill>
          <a:ln w="19050">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z="1600" b="1" kern="0" dirty="0" smtClean="0">
                <a:solidFill>
                  <a:schemeClr val="tx1"/>
                </a:solidFill>
                <a:ea typeface="Arial Unicode MS" pitchFamily="34" charset="-128"/>
                <a:cs typeface="Arial Unicode MS" pitchFamily="34" charset="-128"/>
              </a:rPr>
              <a:t>Reference Workload </a:t>
            </a:r>
            <a:r>
              <a:rPr lang="en-US" sz="1600" b="1" kern="0" dirty="0" err="1" smtClean="0">
                <a:solidFill>
                  <a:schemeClr val="tx1"/>
                </a:solidFill>
                <a:ea typeface="Arial Unicode MS" pitchFamily="34" charset="-128"/>
                <a:cs typeface="Arial Unicode MS" pitchFamily="34" charset="-128"/>
              </a:rPr>
              <a:t>W</a:t>
            </a:r>
            <a:r>
              <a:rPr lang="en-US" sz="1600" b="1" kern="0" baseline="-25000" dirty="0" err="1" smtClean="0">
                <a:solidFill>
                  <a:schemeClr val="tx1"/>
                </a:solidFill>
                <a:ea typeface="Arial Unicode MS" pitchFamily="34" charset="-128"/>
                <a:cs typeface="Arial Unicode MS" pitchFamily="34" charset="-128"/>
              </a:rPr>
              <a:t>ref</a:t>
            </a:r>
            <a:endParaRPr lang="en-US" sz="1600" kern="0" baseline="-25000" dirty="0">
              <a:solidFill>
                <a:schemeClr val="tx1"/>
              </a:solidFill>
              <a:ea typeface="Arial Unicode MS" pitchFamily="34" charset="-128"/>
              <a:cs typeface="Arial Unicode MS" pitchFamily="34" charset="-128"/>
            </a:endParaRPr>
          </a:p>
        </p:txBody>
      </p:sp>
      <p:sp>
        <p:nvSpPr>
          <p:cNvPr id="354" name="Rectangle 353"/>
          <p:cNvSpPr/>
          <p:nvPr/>
        </p:nvSpPr>
        <p:spPr>
          <a:xfrm>
            <a:off x="6037770" y="1301118"/>
            <a:ext cx="2771141" cy="410264"/>
          </a:xfrm>
          <a:prstGeom prst="rect">
            <a:avLst/>
          </a:prstGeom>
          <a:solidFill>
            <a:schemeClr val="bg1">
              <a:lumMod val="95000"/>
            </a:schemeClr>
          </a:solidFill>
          <a:ln w="19050">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sz="1600" b="1" kern="0" dirty="0" smtClean="0">
                <a:solidFill>
                  <a:schemeClr val="tx1"/>
                </a:solidFill>
                <a:ea typeface="Arial Unicode MS" pitchFamily="34" charset="-128"/>
                <a:cs typeface="Arial Unicode MS" pitchFamily="34" charset="-128"/>
              </a:rPr>
              <a:t>Disruptive Workload </a:t>
            </a:r>
            <a:r>
              <a:rPr lang="en-US" sz="1600" b="1" kern="0" dirty="0" err="1" smtClean="0">
                <a:solidFill>
                  <a:schemeClr val="tx1"/>
                </a:solidFill>
                <a:ea typeface="Arial Unicode MS" pitchFamily="34" charset="-128"/>
                <a:cs typeface="Arial Unicode MS" pitchFamily="34" charset="-128"/>
              </a:rPr>
              <a:t>W</a:t>
            </a:r>
            <a:r>
              <a:rPr lang="en-US" sz="1600" b="1" kern="0" baseline="-25000" dirty="0" err="1" smtClean="0">
                <a:solidFill>
                  <a:schemeClr val="tx1"/>
                </a:solidFill>
                <a:ea typeface="Arial Unicode MS" pitchFamily="34" charset="-128"/>
                <a:cs typeface="Arial Unicode MS" pitchFamily="34" charset="-128"/>
              </a:rPr>
              <a:t>disr</a:t>
            </a:r>
            <a:endParaRPr lang="en-US" sz="1600" kern="0" baseline="-25000" dirty="0">
              <a:solidFill>
                <a:schemeClr val="tx1"/>
              </a:solidFill>
              <a:ea typeface="Arial Unicode MS" pitchFamily="34" charset="-128"/>
              <a:cs typeface="Arial Unicode MS" pitchFamily="34" charset="-128"/>
            </a:endParaRPr>
          </a:p>
        </p:txBody>
      </p:sp>
      <p:sp>
        <p:nvSpPr>
          <p:cNvPr id="355" name="Bent-Up Arrow 354"/>
          <p:cNvSpPr/>
          <p:nvPr/>
        </p:nvSpPr>
        <p:spPr bwMode="gray">
          <a:xfrm rot="5400000">
            <a:off x="1887083" y="4260645"/>
            <a:ext cx="1071807" cy="1093954"/>
          </a:xfrm>
          <a:prstGeom prst="bentUp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3" name="Group 2"/>
          <p:cNvGrpSpPr/>
          <p:nvPr/>
        </p:nvGrpSpPr>
        <p:grpSpPr>
          <a:xfrm>
            <a:off x="4266673" y="4120396"/>
            <a:ext cx="1603487" cy="916044"/>
            <a:chOff x="4266673" y="4110871"/>
            <a:chExt cx="1603487" cy="916044"/>
          </a:xfrm>
        </p:grpSpPr>
        <p:sp>
          <p:nvSpPr>
            <p:cNvPr id="339" name="TextBox 338"/>
            <p:cNvSpPr txBox="1"/>
            <p:nvPr/>
          </p:nvSpPr>
          <p:spPr>
            <a:xfrm>
              <a:off x="4829490" y="4110871"/>
              <a:ext cx="1040670" cy="738664"/>
            </a:xfrm>
            <a:prstGeom prst="rect">
              <a:avLst/>
            </a:prstGeom>
            <a:noFill/>
          </p:spPr>
          <p:txBody>
            <a:bodyPr wrap="none" rtlCol="0">
              <a:spAutoFit/>
            </a:bodyPr>
            <a:lstStyle/>
            <a:p>
              <a:r>
                <a:rPr lang="en-US" sz="1400" dirty="0"/>
                <a:t>D</a:t>
              </a:r>
              <a:r>
                <a:rPr lang="en-US" sz="1400" dirty="0" smtClean="0"/>
                <a:t>ifferent </a:t>
              </a:r>
            </a:p>
            <a:p>
              <a:r>
                <a:rPr lang="en-US" sz="1400" dirty="0" smtClean="0"/>
                <a:t>Response </a:t>
              </a:r>
            </a:p>
            <a:p>
              <a:r>
                <a:rPr lang="en-US" sz="1400" dirty="0"/>
                <a:t>T</a:t>
              </a:r>
              <a:r>
                <a:rPr lang="en-US" sz="1400" dirty="0" smtClean="0"/>
                <a:t>imes</a:t>
              </a:r>
              <a:endParaRPr lang="en-US" sz="1400" dirty="0"/>
            </a:p>
          </p:txBody>
        </p:sp>
        <p:sp>
          <p:nvSpPr>
            <p:cNvPr id="340" name="Right Brace 339"/>
            <p:cNvSpPr/>
            <p:nvPr/>
          </p:nvSpPr>
          <p:spPr>
            <a:xfrm>
              <a:off x="4697492" y="4290350"/>
              <a:ext cx="177718" cy="42354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a:off x="4266673" y="4290350"/>
              <a:ext cx="151683" cy="736565"/>
            </a:xfrm>
            <a:prstGeom prst="rect">
              <a:avLst/>
            </a:prstGeom>
            <a:solidFill>
              <a:srgbClr val="00328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55" name="TextBox 54"/>
          <p:cNvSpPr txBox="1"/>
          <p:nvPr/>
        </p:nvSpPr>
        <p:spPr>
          <a:xfrm>
            <a:off x="8079190" y="3559076"/>
            <a:ext cx="863559" cy="523220"/>
          </a:xfrm>
          <a:prstGeom prst="rect">
            <a:avLst/>
          </a:prstGeom>
          <a:noFill/>
        </p:spPr>
        <p:txBody>
          <a:bodyPr wrap="square" rtlCol="0">
            <a:spAutoFit/>
          </a:bodyPr>
          <a:lstStyle/>
          <a:p>
            <a:r>
              <a:rPr lang="en-US" sz="1400" dirty="0" smtClean="0"/>
              <a:t>Tenants</a:t>
            </a:r>
            <a:endParaRPr lang="en-US" sz="1400" kern="0" baseline="-25000" dirty="0" smtClean="0">
              <a:ea typeface="Arial Unicode MS" pitchFamily="34" charset="-128"/>
              <a:cs typeface="Arial Unicode MS" pitchFamily="34" charset="-128"/>
            </a:endParaRPr>
          </a:p>
          <a:p>
            <a:endParaRPr lang="en-US" sz="1400" dirty="0"/>
          </a:p>
        </p:txBody>
      </p:sp>
      <p:sp>
        <p:nvSpPr>
          <p:cNvPr id="56" name="TextBox 55"/>
          <p:cNvSpPr txBox="1"/>
          <p:nvPr/>
        </p:nvSpPr>
        <p:spPr>
          <a:xfrm>
            <a:off x="2319017" y="3557678"/>
            <a:ext cx="863559" cy="523220"/>
          </a:xfrm>
          <a:prstGeom prst="rect">
            <a:avLst/>
          </a:prstGeom>
          <a:noFill/>
        </p:spPr>
        <p:txBody>
          <a:bodyPr wrap="square" rtlCol="0">
            <a:spAutoFit/>
          </a:bodyPr>
          <a:lstStyle/>
          <a:p>
            <a:r>
              <a:rPr lang="en-US" sz="1400" dirty="0" smtClean="0"/>
              <a:t>Tenants</a:t>
            </a:r>
            <a:endParaRPr lang="en-US" sz="1400" kern="0" baseline="-25000" dirty="0" smtClean="0">
              <a:ea typeface="Arial Unicode MS" pitchFamily="34" charset="-128"/>
              <a:cs typeface="Arial Unicode MS" pitchFamily="34" charset="-128"/>
            </a:endParaRPr>
          </a:p>
          <a:p>
            <a:endParaRPr lang="en-US" sz="1400" dirty="0"/>
          </a:p>
        </p:txBody>
      </p:sp>
      <p:sp>
        <p:nvSpPr>
          <p:cNvPr id="57" name="TextBox 56"/>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grpSp>
        <p:nvGrpSpPr>
          <p:cNvPr id="5" name="Group 4"/>
          <p:cNvGrpSpPr/>
          <p:nvPr/>
        </p:nvGrpSpPr>
        <p:grpSpPr>
          <a:xfrm>
            <a:off x="2970861" y="1382443"/>
            <a:ext cx="3216579" cy="1474382"/>
            <a:chOff x="2970861" y="1382443"/>
            <a:chExt cx="3216579" cy="1474382"/>
          </a:xfrm>
        </p:grpSpPr>
        <p:sp>
          <p:nvSpPr>
            <p:cNvPr id="49" name="Left-Right Arrow 48"/>
            <p:cNvSpPr/>
            <p:nvPr/>
          </p:nvSpPr>
          <p:spPr bwMode="gray">
            <a:xfrm>
              <a:off x="2970861" y="1382443"/>
              <a:ext cx="3216579" cy="1474382"/>
            </a:xfrm>
            <a:prstGeom prst="leftRightArrow">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170" y="1772866"/>
              <a:ext cx="2052003" cy="69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7787" y="5529566"/>
            <a:ext cx="2459367" cy="66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4871318" y="4884727"/>
            <a:ext cx="938014" cy="307777"/>
          </a:xfrm>
          <a:prstGeom prst="rect">
            <a:avLst/>
          </a:prstGeom>
          <a:noFill/>
        </p:spPr>
        <p:txBody>
          <a:bodyPr wrap="none" rtlCol="0">
            <a:spAutoFit/>
          </a:bodyPr>
          <a:lstStyle/>
          <a:p>
            <a:r>
              <a:rPr lang="en-US" sz="1400" dirty="0" smtClean="0"/>
              <a:t>Workload</a:t>
            </a:r>
            <a:endParaRPr lang="en-US" sz="1400" dirty="0"/>
          </a:p>
        </p:txBody>
      </p:sp>
      <p:cxnSp>
        <p:nvCxnSpPr>
          <p:cNvPr id="10" name="Straight Connector 9"/>
          <p:cNvCxnSpPr/>
          <p:nvPr/>
        </p:nvCxnSpPr>
        <p:spPr>
          <a:xfrm>
            <a:off x="3615097" y="5029091"/>
            <a:ext cx="13283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5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355" grpId="0" animBg="1"/>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I: Based </a:t>
            </a:r>
            <a:r>
              <a:rPr lang="en-US" dirty="0"/>
              <a:t>on </a:t>
            </a:r>
            <a:r>
              <a:rPr lang="en-US" dirty="0" err="1"/>
              <a:t>QoS</a:t>
            </a:r>
            <a:r>
              <a:rPr lang="en-US" dirty="0"/>
              <a:t> Impact</a:t>
            </a:r>
          </a:p>
        </p:txBody>
      </p:sp>
      <p:sp>
        <p:nvSpPr>
          <p:cNvPr id="10" name="Line Callout 2 9"/>
          <p:cNvSpPr/>
          <p:nvPr/>
        </p:nvSpPr>
        <p:spPr bwMode="gray">
          <a:xfrm>
            <a:off x="3972097" y="3305529"/>
            <a:ext cx="2747622" cy="811396"/>
          </a:xfrm>
          <a:prstGeom prst="borderCallout2">
            <a:avLst>
              <a:gd name="adj1" fmla="val 45631"/>
              <a:gd name="adj2" fmla="val -7417"/>
              <a:gd name="adj3" fmla="val 45631"/>
              <a:gd name="adj4" fmla="val -16972"/>
              <a:gd name="adj5" fmla="val -9696"/>
              <a:gd name="adj6" fmla="val -33674"/>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Difference in Workload</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925" y="2430162"/>
            <a:ext cx="1787287" cy="76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8"/>
          <p:cNvSpPr/>
          <p:nvPr/>
        </p:nvSpPr>
        <p:spPr bwMode="gray">
          <a:xfrm>
            <a:off x="3973820" y="1700584"/>
            <a:ext cx="2747621" cy="782559"/>
          </a:xfrm>
          <a:prstGeom prst="borderCallout2">
            <a:avLst>
              <a:gd name="adj1" fmla="val 46622"/>
              <a:gd name="adj2" fmla="val -7722"/>
              <a:gd name="adj3" fmla="val 46622"/>
              <a:gd name="adj4" fmla="val -18194"/>
              <a:gd name="adj5" fmla="val 101375"/>
              <a:gd name="adj6" fmla="val -34542"/>
            </a:avLst>
          </a:prstGeom>
          <a:ln>
            <a:headEnd/>
            <a:tailEnd/>
          </a:ln>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Difference in Response Time</a:t>
            </a:r>
          </a:p>
        </p:txBody>
      </p:sp>
      <p:sp>
        <p:nvSpPr>
          <p:cNvPr id="11" name="Rectangle 10"/>
          <p:cNvSpPr/>
          <p:nvPr/>
        </p:nvSpPr>
        <p:spPr>
          <a:xfrm>
            <a:off x="1252151" y="4712043"/>
            <a:ext cx="6944498" cy="1688758"/>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72000" rIns="90000" bIns="72000" anchor="ctr"/>
          <a:lstStyle/>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Perfectly </a:t>
            </a:r>
            <a:r>
              <a:rPr lang="en-US" b="1" kern="0" dirty="0">
                <a:solidFill>
                  <a:schemeClr val="tx1"/>
                </a:solidFill>
                <a:ea typeface="Arial Unicode MS" pitchFamily="34" charset="-128"/>
                <a:cs typeface="Arial Unicode MS" pitchFamily="34" charset="-128"/>
              </a:rPr>
              <a:t>I</a:t>
            </a:r>
            <a:r>
              <a:rPr lang="en-US" b="1" kern="0" dirty="0" smtClean="0">
                <a:solidFill>
                  <a:schemeClr val="tx1"/>
                </a:solidFill>
                <a:ea typeface="Arial Unicode MS" pitchFamily="34" charset="-128"/>
                <a:cs typeface="Arial Unicode MS" pitchFamily="34" charset="-128"/>
              </a:rPr>
              <a:t>solated = 0</a:t>
            </a:r>
          </a:p>
          <a:p>
            <a:pPr>
              <a:spcBef>
                <a:spcPct val="50000"/>
              </a:spcBef>
              <a:buClr>
                <a:srgbClr val="F0AB00"/>
              </a:buClr>
              <a:buSzPct val="80000"/>
              <a:defRPr/>
            </a:pPr>
            <a:r>
              <a:rPr lang="en-US" b="1" kern="0" dirty="0">
                <a:solidFill>
                  <a:schemeClr val="tx1"/>
                </a:solidFill>
                <a:ea typeface="Arial Unicode MS" pitchFamily="34" charset="-128"/>
                <a:cs typeface="Arial Unicode MS" pitchFamily="34" charset="-128"/>
              </a:rPr>
              <a:t>Non-Isolated </a:t>
            </a:r>
            <a:r>
              <a:rPr lang="en-US" b="1" kern="0" dirty="0" smtClean="0">
                <a:solidFill>
                  <a:schemeClr val="tx1"/>
                </a:solidFill>
                <a:ea typeface="Arial Unicode MS" pitchFamily="34" charset="-128"/>
                <a:cs typeface="Arial Unicode MS" pitchFamily="34" charset="-128"/>
              </a:rPr>
              <a:t>	  = </a:t>
            </a:r>
            <a:r>
              <a:rPr lang="en-US" b="1" kern="0" dirty="0">
                <a:solidFill>
                  <a:schemeClr val="tx1"/>
                </a:solidFill>
                <a:ea typeface="Arial Unicode MS" pitchFamily="34" charset="-128"/>
                <a:cs typeface="Arial Unicode MS" pitchFamily="34" charset="-128"/>
              </a:rPr>
              <a:t>?</a:t>
            </a:r>
          </a:p>
          <a:p>
            <a:pPr>
              <a:spcBef>
                <a:spcPct val="50000"/>
              </a:spcBef>
              <a:buClr>
                <a:srgbClr val="F0AB00"/>
              </a:buClr>
              <a:buSzPct val="80000"/>
              <a:defRPr/>
            </a:pPr>
            <a:r>
              <a:rPr lang="en-US" b="1" kern="0" dirty="0" smtClean="0">
                <a:solidFill>
                  <a:schemeClr val="tx1"/>
                </a:solidFill>
                <a:ea typeface="Arial Unicode MS" pitchFamily="34" charset="-128"/>
                <a:cs typeface="Arial Unicode MS" pitchFamily="34" charset="-128"/>
              </a:rPr>
              <a:t>Answers Q1: 	     </a:t>
            </a:r>
            <a:r>
              <a:rPr lang="en-US" b="1" kern="0" dirty="0" smtClean="0">
                <a:ea typeface="Arial Unicode MS" pitchFamily="34" charset="-128"/>
                <a:cs typeface="Arial Unicode MS" pitchFamily="34" charset="-128"/>
              </a:rPr>
              <a:t>How </a:t>
            </a:r>
            <a:r>
              <a:rPr lang="en-US" b="1" kern="0" dirty="0">
                <a:ea typeface="Arial Unicode MS" pitchFamily="34" charset="-128"/>
                <a:cs typeface="Arial Unicode MS" pitchFamily="34" charset="-128"/>
              </a:rPr>
              <a:t>strong </a:t>
            </a:r>
            <a:r>
              <a:rPr lang="en-US" b="1" kern="0" dirty="0" smtClean="0">
                <a:ea typeface="Arial Unicode MS" pitchFamily="34" charset="-128"/>
                <a:cs typeface="Arial Unicode MS" pitchFamily="34" charset="-128"/>
              </a:rPr>
              <a:t>is a </a:t>
            </a:r>
            <a:r>
              <a:rPr lang="en-US" b="1" kern="0" dirty="0">
                <a:ea typeface="Arial Unicode MS" pitchFamily="34" charset="-128"/>
                <a:cs typeface="Arial Unicode MS" pitchFamily="34" charset="-128"/>
              </a:rPr>
              <a:t>tenant’s influence onto </a:t>
            </a:r>
            <a:r>
              <a:rPr lang="en-US" b="1" kern="0" dirty="0" smtClean="0">
                <a:ea typeface="Arial Unicode MS" pitchFamily="34" charset="-128"/>
                <a:cs typeface="Arial Unicode MS" pitchFamily="34" charset="-128"/>
              </a:rPr>
              <a:t> 		     the others?</a:t>
            </a:r>
            <a:endParaRPr lang="en-US" b="1" kern="0" dirty="0">
              <a:ea typeface="Arial Unicode MS" pitchFamily="34" charset="-128"/>
              <a:cs typeface="Arial Unicode MS" pitchFamily="34" charset="-128"/>
            </a:endParaRPr>
          </a:p>
        </p:txBody>
      </p:sp>
      <p:sp>
        <p:nvSpPr>
          <p:cNvPr id="13" name="TextBox 12"/>
          <p:cNvSpPr txBox="1"/>
          <p:nvPr/>
        </p:nvSpPr>
        <p:spPr>
          <a:xfrm>
            <a:off x="2331308" y="6598508"/>
            <a:ext cx="6409037"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dirty="0" smtClean="0">
                <a:solidFill>
                  <a:schemeClr val="bg1"/>
                </a:solidFill>
                <a:ea typeface="Arial Unicode MS" pitchFamily="34" charset="-128"/>
                <a:cs typeface="Arial Unicode MS" pitchFamily="34" charset="-128"/>
              </a:rPr>
              <a:t>Introduction</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       </a:t>
            </a:r>
            <a:r>
              <a:rPr lang="en-US" sz="1300" b="1" kern="0" dirty="0" smtClean="0">
                <a:solidFill>
                  <a:schemeClr val="bg1"/>
                </a:solidFill>
                <a:ea typeface="Arial Unicode MS" pitchFamily="34" charset="-128"/>
                <a:cs typeface="Arial Unicode MS" pitchFamily="34" charset="-128"/>
              </a:rPr>
              <a:t>Metrics</a:t>
            </a:r>
            <a:r>
              <a:rPr lang="en-US" sz="1300" kern="0" dirty="0" smtClean="0">
                <a:solidFill>
                  <a:schemeClr val="bg1"/>
                </a:solidFill>
                <a:ea typeface="Arial Unicode MS" pitchFamily="34" charset="-128"/>
                <a:cs typeface="Arial Unicode MS" pitchFamily="34" charset="-128"/>
              </a:rPr>
              <a:t>        Isolation Methods	</a:t>
            </a:r>
            <a:r>
              <a:rPr lang="en-US" sz="1300" kern="0" dirty="0">
                <a:solidFill>
                  <a:schemeClr val="bg1"/>
                </a:solidFill>
                <a:ea typeface="Arial Unicode MS" pitchFamily="34" charset="-128"/>
                <a:cs typeface="Arial Unicode MS" pitchFamily="34" charset="-128"/>
              </a:rPr>
              <a:t>     </a:t>
            </a:r>
            <a:r>
              <a:rPr lang="en-US" sz="1300" kern="0" dirty="0" smtClean="0">
                <a:solidFill>
                  <a:schemeClr val="bg1"/>
                </a:solidFill>
                <a:ea typeface="Arial Unicode MS" pitchFamily="34" charset="-128"/>
                <a:cs typeface="Arial Unicode MS" pitchFamily="34" charset="-128"/>
              </a:rPr>
              <a:t>Conclusion/Related Work</a:t>
            </a:r>
          </a:p>
        </p:txBody>
      </p:sp>
    </p:spTree>
    <p:extLst>
      <p:ext uri="{BB962C8B-B14F-4D97-AF65-F5344CB8AC3E}">
        <p14:creationId xmlns:p14="http://schemas.microsoft.com/office/powerpoint/2010/main" val="343969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2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SAP_2012_v1.1</Template>
  <TotalTime>3683</TotalTime>
  <Words>2112</Words>
  <Application>Microsoft Office PowerPoint</Application>
  <PresentationFormat>On-screen Show (4:3)</PresentationFormat>
  <Paragraphs>616</Paragraphs>
  <Slides>43</Slides>
  <Notes>40</Notes>
  <HiddenSlides>5</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SAP_2012_v1.1</vt:lpstr>
      <vt:lpstr>Metrics and Techniques for Quantifying Performance Isolation in Cloud Environments</vt:lpstr>
      <vt:lpstr>Isolation and Shared Resources</vt:lpstr>
      <vt:lpstr>Isolation and Shared Resources</vt:lpstr>
      <vt:lpstr>Questions</vt:lpstr>
      <vt:lpstr>Definition of Performance Isolation</vt:lpstr>
      <vt:lpstr>Contributions</vt:lpstr>
      <vt:lpstr>Performance Isolation Metrics: Basic Idea</vt:lpstr>
      <vt:lpstr>Metric I: Based on QoS Impact</vt:lpstr>
      <vt:lpstr>Metric I: Based on QoS Impact</vt:lpstr>
      <vt:lpstr>Metrics Based on Workload Ratio - Idea</vt:lpstr>
      <vt:lpstr>Metrics Based on Workload Ratio - Idea</vt:lpstr>
      <vt:lpstr>Metrics Based on Workload Ratio</vt:lpstr>
      <vt:lpstr>Metrics Based on Workload Ratio</vt:lpstr>
      <vt:lpstr>Metrics Based on Workload Ratio</vt:lpstr>
      <vt:lpstr>Metric II: Based on Workload Ratio Iend </vt:lpstr>
      <vt:lpstr>Metrics Based on Workload Ratio Integrals</vt:lpstr>
      <vt:lpstr>Metrics Based on Workload Ratio Integrals</vt:lpstr>
      <vt:lpstr>Metrics Based on Workload Ratio Integrals</vt:lpstr>
      <vt:lpstr>Metrics Based on Workload Ratio Integrals: Basic Idea</vt:lpstr>
      <vt:lpstr>Metrics Based on Workload Ratio Integrals: IintBase and IintFree </vt:lpstr>
      <vt:lpstr>Approaches for Performance Isolation in MT Applications</vt:lpstr>
      <vt:lpstr>Results: Workload QoS Based Metrics</vt:lpstr>
      <vt:lpstr>Results: Workload Ratio Based Metrics</vt:lpstr>
      <vt:lpstr>Discussion/Conclusion</vt:lpstr>
      <vt:lpstr>Discussion/Conclusion of Approaches</vt:lpstr>
      <vt:lpstr>Related Work Concerning Metrics</vt:lpstr>
      <vt:lpstr>Related Work Concerning Performance Isolation</vt:lpstr>
      <vt:lpstr>Recap</vt:lpstr>
      <vt:lpstr>Ongoing / Future Work</vt:lpstr>
      <vt:lpstr>References</vt:lpstr>
      <vt:lpstr>Thank you</vt:lpstr>
      <vt:lpstr>Scenario - Simulation</vt:lpstr>
      <vt:lpstr>Metrics based on Workload Ratio Relation of Significant Points: Ibase</vt:lpstr>
      <vt:lpstr>Performance in Cloud matters</vt:lpstr>
      <vt:lpstr>Results: QoS Impact Based Metrics</vt:lpstr>
      <vt:lpstr>Architectures for Performance Isolation</vt:lpstr>
      <vt:lpstr>Approach 1: Add Delay for Users Exceeding Quotas</vt:lpstr>
      <vt:lpstr>Approach 2: Request-Queueing per Tenant + Round-Robin</vt:lpstr>
      <vt:lpstr>Approach 3: Request-Queueing with Blacklist Queue</vt:lpstr>
      <vt:lpstr>Approach 4: Separate Thread Pools</vt:lpstr>
      <vt:lpstr>PowerPoint Presentation</vt:lpstr>
      <vt:lpstr>PowerPoint Presentation</vt:lpstr>
      <vt:lpstr>The Grid</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d041455</dc:creator>
  <cp:lastModifiedBy>d041455</cp:lastModifiedBy>
  <cp:revision>385</cp:revision>
  <dcterms:created xsi:type="dcterms:W3CDTF">2012-05-24T08:47:09Z</dcterms:created>
  <dcterms:modified xsi:type="dcterms:W3CDTF">2012-07-02T08:44:05Z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-1700089907</vt:i4>
  </property>
  <property fmtid="{D5CDD505-2E9C-101B-9397-08002B2CF9AE}" pid="3" name="_NewReviewCycle">
    <vt:lpwstr/>
  </property>
  <property fmtid="{D5CDD505-2E9C-101B-9397-08002B2CF9AE}" pid="4" name="_EmailSubject">
    <vt:lpwstr>(rgcloud-127) Paper: Metrics and Techniques for Quantifying Performance Isolation</vt:lpwstr>
  </property>
  <property fmtid="{D5CDD505-2E9C-101B-9397-08002B2CF9AE}" pid="5" name="_AuthorEmail">
    <vt:lpwstr>rouven.krebs@sap.com</vt:lpwstr>
  </property>
  <property fmtid="{D5CDD505-2E9C-101B-9397-08002B2CF9AE}" pid="6" name="_AuthorEmailDisplayName">
    <vt:lpwstr>Krebs, Rouven</vt:lpwstr>
  </property>
  <property fmtid="{D5CDD505-2E9C-101B-9397-08002B2CF9AE}" pid="7" name="_PreviousAdHocReviewCycleID">
    <vt:i4>1357826825</vt:i4>
  </property>
</Properties>
</file>