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3" r:id="rId2"/>
    <p:sldId id="331" r:id="rId3"/>
    <p:sldId id="290" r:id="rId4"/>
    <p:sldId id="335" r:id="rId5"/>
    <p:sldId id="332" r:id="rId6"/>
    <p:sldId id="333" r:id="rId7"/>
    <p:sldId id="336" r:id="rId8"/>
    <p:sldId id="334" r:id="rId9"/>
    <p:sldId id="321" r:id="rId10"/>
    <p:sldId id="322" r:id="rId11"/>
    <p:sldId id="330" r:id="rId12"/>
    <p:sldId id="291" r:id="rId13"/>
    <p:sldId id="323" r:id="rId1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7F14E6A-6E02-453B-8756-BBF1DD22AC68}">
          <p14:sldIdLst>
            <p14:sldId id="273"/>
            <p14:sldId id="331"/>
            <p14:sldId id="290"/>
            <p14:sldId id="335"/>
            <p14:sldId id="332"/>
            <p14:sldId id="333"/>
            <p14:sldId id="336"/>
            <p14:sldId id="334"/>
            <p14:sldId id="321"/>
            <p14:sldId id="322"/>
            <p14:sldId id="330"/>
            <p14:sldId id="291"/>
            <p14:sldId id="32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5CA"/>
    <a:srgbClr val="DCE1F0"/>
    <a:srgbClr val="FA8214"/>
    <a:srgbClr val="50AAE6"/>
    <a:srgbClr val="5A6EB4"/>
    <a:srgbClr val="A00078"/>
    <a:srgbClr val="A01E28"/>
    <a:srgbClr val="A08232"/>
    <a:srgbClr val="DCA01E"/>
    <a:srgbClr val="82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50" autoAdjust="0"/>
    <p:restoredTop sz="68712" autoAdjust="0"/>
  </p:normalViewPr>
  <p:slideViewPr>
    <p:cSldViewPr snapToGrid="0">
      <p:cViewPr>
        <p:scale>
          <a:sx n="50" d="100"/>
          <a:sy n="50" d="100"/>
        </p:scale>
        <p:origin x="-2261" y="-211"/>
      </p:cViewPr>
      <p:guideLst>
        <p:guide orient="horz" pos="214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0" d="100"/>
        <a:sy n="200" d="100"/>
      </p:scale>
      <p:origin x="0" y="8251"/>
    </p:cViewPr>
  </p:sorterViewPr>
  <p:notesViewPr>
    <p:cSldViewPr snapToGrid="0"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660775" y="468313"/>
            <a:ext cx="27590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Prof. Dr. Max Mustermann | Musterfakultät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41338" y="8532813"/>
            <a:ext cx="31035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">
                <a:latin typeface="Arial" pitchFamily="34" charset="0"/>
              </a:rPr>
              <a:t>KIT – University of the State of Baden-Wuerttemberg and </a:t>
            </a:r>
            <a:br>
              <a:rPr lang="en-US" sz="800">
                <a:latin typeface="Arial" pitchFamily="34" charset="0"/>
              </a:rPr>
            </a:br>
            <a:r>
              <a:rPr lang="en-US" sz="800">
                <a:latin typeface="Arial" pitchFamily="34" charset="0"/>
              </a:rPr>
              <a:t>National Laboratory of the Helmholtz Association</a:t>
            </a:r>
          </a:p>
        </p:txBody>
      </p:sp>
      <p:pic>
        <p:nvPicPr>
          <p:cNvPr id="6148" name="Picture 11" descr="KIT-Logo-rgb_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275" y="188913"/>
            <a:ext cx="1008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9632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Prof. Dr. Max Mustermann | </a:t>
            </a:r>
            <a:br>
              <a:rPr lang="de-DE"/>
            </a:br>
            <a:r>
              <a:rPr lang="de-DE"/>
              <a:t>Name of Faculty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2BDCDAC-DE62-4AD3-97B8-72AB655048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384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823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385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46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606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629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167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167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665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16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lum bright="14000" contrast="-4000"/>
            <a:grayscl/>
          </a:blip>
          <a:srcRect t="20958" b="21313"/>
          <a:stretch>
            <a:fillRect/>
          </a:stretch>
        </p:blipFill>
        <p:spPr bwMode="auto">
          <a:xfrm>
            <a:off x="87313" y="3479800"/>
            <a:ext cx="9056687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9" descr="II_rahmen_neu_tit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75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874" y="6426253"/>
            <a:ext cx="5620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5763" y="3289300"/>
            <a:ext cx="8532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SOFTWARE DESIGN AND QUALITY GROUP </a:t>
            </a:r>
            <a:br>
              <a:rPr lang="de-DE" sz="1000" dirty="0">
                <a:solidFill>
                  <a:schemeClr val="bg1"/>
                </a:solidFill>
                <a:latin typeface="Arial" pitchFamily="34" charset="0"/>
              </a:rPr>
            </a:b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INSTITUTE FOR </a:t>
            </a: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PROGRAM </a:t>
            </a: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STRUCTURES AND DATA </a:t>
            </a: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ORGANIZATION</a:t>
            </a: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, FACULTY OF INFORMATICS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7" name="Picture 13" descr="KIT-Logo-rgb_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57188" indent="-357188">
              <a:spcBef>
                <a:spcPts val="700"/>
              </a:spcBef>
              <a:defRPr/>
            </a:lvl1pPr>
            <a:lvl2pPr indent="-396000">
              <a:spcBef>
                <a:spcPts val="700"/>
              </a:spcBef>
              <a:defRPr/>
            </a:lvl2pPr>
            <a:lvl3pPr indent="-324000">
              <a:spcBef>
                <a:spcPts val="700"/>
              </a:spcBef>
              <a:defRPr/>
            </a:lvl3pPr>
            <a:lvl4pPr indent="-324000">
              <a:spcBef>
                <a:spcPts val="700"/>
              </a:spcBef>
              <a:defRPr/>
            </a:lvl4pPr>
            <a:lvl5pPr indent="-324000">
              <a:spcBef>
                <a:spcPts val="700"/>
              </a:spcBef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I_rahmen_neu_tite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37542" b="10490"/>
          <a:stretch/>
        </p:blipFill>
        <p:spPr bwMode="auto">
          <a:xfrm>
            <a:off x="0" y="2576285"/>
            <a:ext cx="9144000" cy="357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13424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697581"/>
            <a:ext cx="7772400" cy="931498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867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26538"/>
            <a:ext cx="4040188" cy="43057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867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826539"/>
            <a:ext cx="4041775" cy="43130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Michael Faber © - Taxonomy for Cloud Computing and Common Cloud Usage Patterns  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295" y="-277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91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850190" y="6433521"/>
            <a:ext cx="318365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50000"/>
              </a:spcBef>
              <a:defRPr/>
            </a:pPr>
            <a:r>
              <a:rPr lang="en-US" sz="1000" dirty="0">
                <a:latin typeface="Arial" pitchFamily="34" charset="0"/>
              </a:rPr>
              <a:t>Software Design and Quality </a:t>
            </a:r>
            <a:r>
              <a:rPr lang="en-US" sz="1000" dirty="0" smtClean="0">
                <a:latin typeface="Arial" pitchFamily="34" charset="0"/>
              </a:rPr>
              <a:t>Group</a:t>
            </a:r>
            <a:br>
              <a:rPr lang="en-US" sz="1000" dirty="0" smtClean="0">
                <a:latin typeface="Arial" pitchFamily="34" charset="0"/>
              </a:rPr>
            </a:br>
            <a:r>
              <a:rPr lang="en-US" sz="1000" dirty="0" smtClean="0">
                <a:latin typeface="Arial" pitchFamily="34" charset="0"/>
              </a:rPr>
              <a:t>Institute </a:t>
            </a:r>
            <a:r>
              <a:rPr lang="en-US" sz="1000" dirty="0">
                <a:latin typeface="Arial" pitchFamily="34" charset="0"/>
              </a:rPr>
              <a:t>for </a:t>
            </a:r>
            <a:r>
              <a:rPr lang="en-US" sz="1000" dirty="0" smtClean="0">
                <a:latin typeface="Arial" pitchFamily="34" charset="0"/>
              </a:rPr>
              <a:t>Program </a:t>
            </a:r>
            <a:r>
              <a:rPr lang="en-US" sz="1000" dirty="0">
                <a:latin typeface="Arial" pitchFamily="34" charset="0"/>
              </a:rPr>
              <a:t>Structures and Data </a:t>
            </a:r>
            <a:r>
              <a:rPr lang="en-US" sz="1000" dirty="0" smtClean="0">
                <a:latin typeface="Arial" pitchFamily="34" charset="0"/>
              </a:rPr>
              <a:t>Organization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42673" y="6445250"/>
            <a:ext cx="3254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8C0F9C85-1605-44FB-B89E-0505D1D630E7}" type="slidenum">
              <a:rPr lang="de-DE" sz="1000" b="1"/>
              <a:pPr>
                <a:spcBef>
                  <a:spcPct val="50000"/>
                </a:spcBef>
                <a:defRPr/>
              </a:pPr>
              <a:t>‹Nr.›</a:t>
            </a:fld>
            <a:endParaRPr lang="de-DE" sz="1000" b="1" dirty="0"/>
          </a:p>
        </p:txBody>
      </p:sp>
      <p:sp>
        <p:nvSpPr>
          <p:cNvPr id="2" name="Rectangle 11"/>
          <p:cNvSpPr>
            <a:spLocks noChangeArrowheads="1"/>
          </p:cNvSpPr>
          <p:nvPr userDrawn="1"/>
        </p:nvSpPr>
        <p:spPr bwMode="auto">
          <a:xfrm>
            <a:off x="504623" y="6445250"/>
            <a:ext cx="73377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de-DE" sz="1000" dirty="0" smtClean="0">
                <a:latin typeface="Arial" pitchFamily="34" charset="0"/>
              </a:rPr>
              <a:t>02.11.2011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88027" y="6445250"/>
            <a:ext cx="454250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Michael Faber - Taxonomy for Cloud Computing and Common Cloud Usage Patterns  </a:t>
            </a:r>
            <a:endParaRPr lang="en-US" dirty="0"/>
          </a:p>
        </p:txBody>
      </p:sp>
      <p:pic>
        <p:nvPicPr>
          <p:cNvPr id="1033" name="Picture 9" descr="KITlogo_4c_frutig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esearch.spec.org/" TargetMode="External"/><Relationship Id="rId5" Type="http://schemas.openxmlformats.org/officeDocument/2006/relationships/hyperlink" Target="http://descartes.ipd.kit.edu/" TargetMode="External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wmf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7826" y="1412874"/>
            <a:ext cx="83899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ct val="90000"/>
              </a:lnSpc>
            </a:pPr>
            <a:r>
              <a:rPr lang="de-DE" sz="2200" b="1" dirty="0" err="1" smtClean="0">
                <a:solidFill>
                  <a:schemeClr val="tx2"/>
                </a:solidFill>
              </a:rPr>
              <a:t>Taxonomy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for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Cloud</a:t>
            </a:r>
            <a:r>
              <a:rPr lang="de-DE" sz="2200" b="1" dirty="0" smtClean="0">
                <a:solidFill>
                  <a:schemeClr val="tx2"/>
                </a:solidFill>
              </a:rPr>
              <a:t> Computing </a:t>
            </a:r>
            <a:r>
              <a:rPr lang="de-DE" sz="2200" b="1" dirty="0" err="1" smtClean="0">
                <a:solidFill>
                  <a:schemeClr val="tx2"/>
                </a:solidFill>
              </a:rPr>
              <a:t>and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2200" b="1" dirty="0" smtClean="0">
                <a:solidFill>
                  <a:schemeClr val="tx2"/>
                </a:solidFill>
              </a:rPr>
              <a:t>Common </a:t>
            </a:r>
            <a:r>
              <a:rPr lang="de-DE" sz="2200" b="1" dirty="0" err="1" smtClean="0">
                <a:solidFill>
                  <a:schemeClr val="tx2"/>
                </a:solidFill>
              </a:rPr>
              <a:t>Cloud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Usage</a:t>
            </a:r>
            <a:r>
              <a:rPr lang="de-DE" sz="2200" b="1" dirty="0" smtClean="0">
                <a:solidFill>
                  <a:schemeClr val="tx2"/>
                </a:solidFill>
              </a:rPr>
              <a:t> Patterns</a:t>
            </a:r>
            <a:endParaRPr lang="en-GB" sz="2200" b="1" dirty="0">
              <a:solidFill>
                <a:schemeClr val="tx2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6875" y="2349500"/>
            <a:ext cx="837088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GB" sz="1600" b="1" dirty="0" smtClean="0">
                <a:solidFill>
                  <a:schemeClr val="tx2"/>
                </a:solidFill>
              </a:rPr>
              <a:t>Michael Faber 	</a:t>
            </a:r>
            <a:r>
              <a:rPr lang="en-GB" sz="1600" dirty="0" smtClean="0">
                <a:solidFill>
                  <a:schemeClr val="tx2"/>
                </a:solidFill>
              </a:rPr>
              <a:t>michael.faber@kit.edu</a:t>
            </a:r>
          </a:p>
          <a:p>
            <a:r>
              <a:rPr lang="en-GB" sz="1600" b="1" dirty="0" smtClean="0">
                <a:solidFill>
                  <a:schemeClr val="tx2"/>
                </a:solidFill>
              </a:rPr>
              <a:t>Samuel Kounev 	</a:t>
            </a:r>
            <a:r>
              <a:rPr lang="en-GB" sz="1600" dirty="0" smtClean="0">
                <a:solidFill>
                  <a:schemeClr val="tx2"/>
                </a:solidFill>
              </a:rPr>
              <a:t>kounev@kit.edu</a:t>
            </a:r>
            <a:endParaRPr lang="en-GB" sz="1600" dirty="0" smtClean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403"/>
          <a:stretch/>
        </p:blipFill>
        <p:spPr bwMode="auto">
          <a:xfrm>
            <a:off x="7975089" y="280722"/>
            <a:ext cx="756626" cy="121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D:\Promotion\05_Proposal\20110825 - Korrekturen von Samuel\logos\descarte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65123"/>
            <a:ext cx="1813518" cy="66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eck 1"/>
          <p:cNvSpPr/>
          <p:nvPr/>
        </p:nvSpPr>
        <p:spPr>
          <a:xfrm>
            <a:off x="4298687" y="2867222"/>
            <a:ext cx="23230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hlinkClick r:id="rId5"/>
              </a:rPr>
              <a:t>http://</a:t>
            </a:r>
            <a:r>
              <a:rPr lang="en-US" sz="1400" dirty="0" smtClean="0">
                <a:hlinkClick r:id="rId5"/>
              </a:rPr>
              <a:t>descartes.ipd.kit.edu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3" name="Rechteck 2"/>
          <p:cNvSpPr/>
          <p:nvPr/>
        </p:nvSpPr>
        <p:spPr>
          <a:xfrm>
            <a:off x="6717824" y="2867223"/>
            <a:ext cx="21130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hlinkClick r:id="rId6"/>
              </a:rPr>
              <a:t>http://</a:t>
            </a:r>
            <a:r>
              <a:rPr lang="en-US" sz="1400" dirty="0" smtClean="0">
                <a:hlinkClick r:id="rId6"/>
              </a:rPr>
              <a:t>research.spec.org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hteck 100"/>
          <p:cNvSpPr/>
          <p:nvPr/>
        </p:nvSpPr>
        <p:spPr>
          <a:xfrm>
            <a:off x="244704" y="5019820"/>
            <a:ext cx="7181706" cy="29817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 err="1" smtClean="0"/>
              <a:t>Virtualization</a:t>
            </a:r>
            <a:endParaRPr lang="en-US" sz="1400" b="1" dirty="0"/>
          </a:p>
        </p:txBody>
      </p:sp>
      <p:sp>
        <p:nvSpPr>
          <p:cNvPr id="56" name="Rechteck 55"/>
          <p:cNvSpPr/>
          <p:nvPr/>
        </p:nvSpPr>
        <p:spPr>
          <a:xfrm>
            <a:off x="244703" y="1170603"/>
            <a:ext cx="7181707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End-User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Common Patterns – </a:t>
            </a:r>
            <a:r>
              <a:rPr lang="de-DE" dirty="0" err="1" smtClean="0"/>
              <a:t>Examples</a:t>
            </a:r>
            <a:endParaRPr lang="en-US" dirty="0"/>
          </a:p>
        </p:txBody>
      </p:sp>
      <p:sp>
        <p:nvSpPr>
          <p:cNvPr id="5" name="Rechteck 4"/>
          <p:cNvSpPr/>
          <p:nvPr/>
        </p:nvSpPr>
        <p:spPr>
          <a:xfrm>
            <a:off x="244704" y="4349577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IaaS</a:t>
            </a:r>
            <a:endParaRPr lang="en-US" dirty="0"/>
          </a:p>
        </p:txBody>
      </p:sp>
      <p:sp>
        <p:nvSpPr>
          <p:cNvPr id="6" name="Rechteck 5"/>
          <p:cNvSpPr/>
          <p:nvPr/>
        </p:nvSpPr>
        <p:spPr>
          <a:xfrm>
            <a:off x="244704" y="3349286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PaaS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44704" y="2262428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/>
              <a:t>S</a:t>
            </a:r>
            <a:r>
              <a:rPr lang="de-DE" dirty="0" err="1" smtClean="0"/>
              <a:t>aaS</a:t>
            </a:r>
            <a:endParaRPr lang="en-US" dirty="0"/>
          </a:p>
        </p:txBody>
      </p:sp>
      <p:sp>
        <p:nvSpPr>
          <p:cNvPr id="8" name="Rechteck 7"/>
          <p:cNvSpPr/>
          <p:nvPr/>
        </p:nvSpPr>
        <p:spPr>
          <a:xfrm>
            <a:off x="244704" y="5317994"/>
            <a:ext cx="7181706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HW</a:t>
            </a:r>
            <a:endParaRPr lang="en-US" dirty="0"/>
          </a:p>
        </p:txBody>
      </p:sp>
      <p:sp>
        <p:nvSpPr>
          <p:cNvPr id="100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102" name="Gruppieren 101"/>
          <p:cNvGrpSpPr/>
          <p:nvPr/>
        </p:nvGrpSpPr>
        <p:grpSpPr>
          <a:xfrm>
            <a:off x="6780754" y="993933"/>
            <a:ext cx="480649" cy="5225921"/>
            <a:chOff x="6780754" y="993933"/>
            <a:chExt cx="480649" cy="5225921"/>
          </a:xfrm>
        </p:grpSpPr>
        <p:sp>
          <p:nvSpPr>
            <p:cNvPr id="103" name="Rechteck 102"/>
            <p:cNvSpPr/>
            <p:nvPr/>
          </p:nvSpPr>
          <p:spPr>
            <a:xfrm>
              <a:off x="6780755" y="4189118"/>
              <a:ext cx="480648" cy="1653608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hteck 103"/>
            <p:cNvSpPr/>
            <p:nvPr/>
          </p:nvSpPr>
          <p:spPr>
            <a:xfrm>
              <a:off x="6924838" y="1681688"/>
              <a:ext cx="193825" cy="2507429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hteck 104"/>
            <p:cNvSpPr/>
            <p:nvPr/>
          </p:nvSpPr>
          <p:spPr>
            <a:xfrm>
              <a:off x="6780754" y="993933"/>
              <a:ext cx="480649" cy="678330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feld 105"/>
            <p:cNvSpPr txBox="1"/>
            <p:nvPr/>
          </p:nvSpPr>
          <p:spPr>
            <a:xfrm>
              <a:off x="6851801" y="585052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G</a:t>
              </a:r>
              <a:endParaRPr lang="en-US" dirty="0"/>
            </a:p>
          </p:txBody>
        </p:sp>
        <p:sp>
          <p:nvSpPr>
            <p:cNvPr id="107" name="Rechteck 106"/>
            <p:cNvSpPr/>
            <p:nvPr/>
          </p:nvSpPr>
          <p:spPr>
            <a:xfrm>
              <a:off x="6948688" y="1666503"/>
              <a:ext cx="147437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hteck 107"/>
            <p:cNvSpPr/>
            <p:nvPr/>
          </p:nvSpPr>
          <p:spPr>
            <a:xfrm>
              <a:off x="6948688" y="4184615"/>
              <a:ext cx="147437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Gerade Verbindung 108"/>
            <p:cNvCxnSpPr/>
            <p:nvPr/>
          </p:nvCxnSpPr>
          <p:spPr>
            <a:xfrm flipV="1">
              <a:off x="7021751" y="1541306"/>
              <a:ext cx="0" cy="2808271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uppieren 109"/>
          <p:cNvGrpSpPr/>
          <p:nvPr/>
        </p:nvGrpSpPr>
        <p:grpSpPr>
          <a:xfrm>
            <a:off x="2232081" y="984782"/>
            <a:ext cx="603941" cy="5235072"/>
            <a:chOff x="2358433" y="984782"/>
            <a:chExt cx="603941" cy="5235072"/>
          </a:xfrm>
        </p:grpSpPr>
        <p:sp>
          <p:nvSpPr>
            <p:cNvPr id="111" name="Rechteck 110"/>
            <p:cNvSpPr/>
            <p:nvPr/>
          </p:nvSpPr>
          <p:spPr>
            <a:xfrm>
              <a:off x="2407845" y="98478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" name="Gruppieren 111"/>
            <p:cNvGrpSpPr/>
            <p:nvPr/>
          </p:nvGrpSpPr>
          <p:grpSpPr>
            <a:xfrm>
              <a:off x="2358433" y="990702"/>
              <a:ext cx="603941" cy="5229152"/>
              <a:chOff x="2074409" y="990702"/>
              <a:chExt cx="603941" cy="5229152"/>
            </a:xfrm>
          </p:grpSpPr>
          <p:sp>
            <p:nvSpPr>
              <p:cNvPr id="115" name="Rechteck 114"/>
              <p:cNvSpPr/>
              <p:nvPr/>
            </p:nvSpPr>
            <p:spPr>
              <a:xfrm>
                <a:off x="2133554" y="5148372"/>
                <a:ext cx="480648" cy="702150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hteck 115"/>
              <p:cNvSpPr/>
              <p:nvPr/>
            </p:nvSpPr>
            <p:spPr>
              <a:xfrm>
                <a:off x="2263084" y="2769316"/>
                <a:ext cx="221585" cy="2379780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hteck 116"/>
              <p:cNvSpPr/>
              <p:nvPr/>
            </p:nvSpPr>
            <p:spPr>
              <a:xfrm>
                <a:off x="2123822" y="2113092"/>
                <a:ext cx="480649" cy="656224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Gerade Verbindung 117"/>
              <p:cNvCxnSpPr>
                <a:stCxn id="117" idx="0"/>
                <a:endCxn id="119" idx="2"/>
              </p:cNvCxnSpPr>
              <p:nvPr/>
            </p:nvCxnSpPr>
            <p:spPr>
              <a:xfrm flipV="1">
                <a:off x="2364147" y="1563914"/>
                <a:ext cx="12233" cy="54917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9" name="Picture 2" descr="C:\Program Files (x86)\Microsoft Office\MEDIA\CAGCAT10\j0292020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74409" y="990702"/>
                <a:ext cx="603941" cy="5732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0" name="Textfeld 119"/>
              <p:cNvSpPr txBox="1"/>
              <p:nvPr/>
            </p:nvSpPr>
            <p:spPr>
              <a:xfrm>
                <a:off x="2207103" y="5850522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B</a:t>
                </a:r>
                <a:endParaRPr lang="en-US" dirty="0"/>
              </a:p>
            </p:txBody>
          </p:sp>
          <p:cxnSp>
            <p:nvCxnSpPr>
              <p:cNvPr id="121" name="Gerade Verbindung 120"/>
              <p:cNvCxnSpPr/>
              <p:nvPr/>
            </p:nvCxnSpPr>
            <p:spPr>
              <a:xfrm flipV="1">
                <a:off x="2373876" y="2633132"/>
                <a:ext cx="0" cy="2684862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ysDot"/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3" name="Rechteck 112"/>
            <p:cNvSpPr/>
            <p:nvPr/>
          </p:nvSpPr>
          <p:spPr>
            <a:xfrm>
              <a:off x="2571750" y="2745486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hteck 113"/>
            <p:cNvSpPr/>
            <p:nvPr/>
          </p:nvSpPr>
          <p:spPr>
            <a:xfrm>
              <a:off x="2571750" y="5136973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uppieren 121"/>
          <p:cNvGrpSpPr/>
          <p:nvPr/>
        </p:nvGrpSpPr>
        <p:grpSpPr>
          <a:xfrm>
            <a:off x="5264529" y="990702"/>
            <a:ext cx="603941" cy="5229152"/>
            <a:chOff x="5011825" y="990702"/>
            <a:chExt cx="603941" cy="5229152"/>
          </a:xfrm>
        </p:grpSpPr>
        <p:sp>
          <p:nvSpPr>
            <p:cNvPr id="125" name="Rechteck 124"/>
            <p:cNvSpPr/>
            <p:nvPr/>
          </p:nvSpPr>
          <p:spPr>
            <a:xfrm>
              <a:off x="5066777" y="99070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feld 125"/>
            <p:cNvSpPr txBox="1"/>
            <p:nvPr/>
          </p:nvSpPr>
          <p:spPr>
            <a:xfrm>
              <a:off x="5137825" y="585052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E</a:t>
              </a:r>
              <a:endParaRPr lang="en-US" dirty="0"/>
            </a:p>
          </p:txBody>
        </p:sp>
        <p:sp>
          <p:nvSpPr>
            <p:cNvPr id="127" name="Rechteck 126"/>
            <p:cNvSpPr/>
            <p:nvPr/>
          </p:nvSpPr>
          <p:spPr>
            <a:xfrm>
              <a:off x="5070970" y="5148372"/>
              <a:ext cx="480648" cy="694353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hteck 127"/>
            <p:cNvSpPr/>
            <p:nvPr/>
          </p:nvSpPr>
          <p:spPr>
            <a:xfrm>
              <a:off x="5200500" y="3875947"/>
              <a:ext cx="221585" cy="1273149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hteck 128"/>
            <p:cNvSpPr/>
            <p:nvPr/>
          </p:nvSpPr>
          <p:spPr>
            <a:xfrm>
              <a:off x="5066778" y="3217368"/>
              <a:ext cx="480649" cy="670910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Gerade Verbindung 129"/>
            <p:cNvCxnSpPr>
              <a:endCxn id="131" idx="2"/>
            </p:cNvCxnSpPr>
            <p:nvPr/>
          </p:nvCxnSpPr>
          <p:spPr>
            <a:xfrm flipV="1">
              <a:off x="5313385" y="1563914"/>
              <a:ext cx="411" cy="1630014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1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1825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2" name="Rechteck 131"/>
            <p:cNvSpPr/>
            <p:nvPr/>
          </p:nvSpPr>
          <p:spPr>
            <a:xfrm>
              <a:off x="5229976" y="3871444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hteck 132"/>
            <p:cNvSpPr/>
            <p:nvPr/>
          </p:nvSpPr>
          <p:spPr>
            <a:xfrm>
              <a:off x="5227436" y="5133924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Gerade Verbindung 133"/>
            <p:cNvCxnSpPr/>
            <p:nvPr/>
          </p:nvCxnSpPr>
          <p:spPr>
            <a:xfrm flipV="1">
              <a:off x="5311293" y="3719989"/>
              <a:ext cx="1" cy="1552678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uppieren 134"/>
          <p:cNvGrpSpPr/>
          <p:nvPr/>
        </p:nvGrpSpPr>
        <p:grpSpPr>
          <a:xfrm>
            <a:off x="6022641" y="990702"/>
            <a:ext cx="603941" cy="5229152"/>
            <a:chOff x="5896289" y="990702"/>
            <a:chExt cx="603941" cy="5229152"/>
          </a:xfrm>
        </p:grpSpPr>
        <p:sp>
          <p:nvSpPr>
            <p:cNvPr id="136" name="Rechteck 135"/>
            <p:cNvSpPr/>
            <p:nvPr/>
          </p:nvSpPr>
          <p:spPr>
            <a:xfrm>
              <a:off x="5958241" y="1003359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hteck 136"/>
            <p:cNvSpPr/>
            <p:nvPr/>
          </p:nvSpPr>
          <p:spPr>
            <a:xfrm>
              <a:off x="6097321" y="3888278"/>
              <a:ext cx="221585" cy="1260817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hteck 137"/>
            <p:cNvSpPr/>
            <p:nvPr/>
          </p:nvSpPr>
          <p:spPr>
            <a:xfrm>
              <a:off x="5963599" y="2113092"/>
              <a:ext cx="480649" cy="1762855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Gerade Verbindung 138"/>
            <p:cNvCxnSpPr>
              <a:stCxn id="138" idx="0"/>
              <a:endCxn id="140" idx="2"/>
            </p:cNvCxnSpPr>
            <p:nvPr/>
          </p:nvCxnSpPr>
          <p:spPr>
            <a:xfrm flipH="1" flipV="1">
              <a:off x="6198260" y="1563914"/>
              <a:ext cx="5664" cy="549178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0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6289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1" name="Rechteck 140"/>
            <p:cNvSpPr/>
            <p:nvPr/>
          </p:nvSpPr>
          <p:spPr>
            <a:xfrm>
              <a:off x="5965695" y="5148372"/>
              <a:ext cx="480648" cy="694353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Gerade Verbindung 141"/>
            <p:cNvCxnSpPr/>
            <p:nvPr/>
          </p:nvCxnSpPr>
          <p:spPr>
            <a:xfrm flipH="1" flipV="1">
              <a:off x="6203924" y="2633132"/>
              <a:ext cx="4189" cy="716154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feld 142"/>
            <p:cNvSpPr txBox="1"/>
            <p:nvPr/>
          </p:nvSpPr>
          <p:spPr>
            <a:xfrm>
              <a:off x="6028982" y="585052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F</a:t>
              </a:r>
              <a:endParaRPr lang="en-US" dirty="0"/>
            </a:p>
          </p:txBody>
        </p:sp>
        <p:sp>
          <p:nvSpPr>
            <p:cNvPr id="144" name="Rechteck 143"/>
            <p:cNvSpPr/>
            <p:nvPr/>
          </p:nvSpPr>
          <p:spPr>
            <a:xfrm>
              <a:off x="6124293" y="3869597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6124905" y="5135749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Gerade Verbindung 145"/>
            <p:cNvCxnSpPr/>
            <p:nvPr/>
          </p:nvCxnSpPr>
          <p:spPr>
            <a:xfrm flipV="1">
              <a:off x="6203923" y="3718618"/>
              <a:ext cx="0" cy="1599377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75" name="Picture 3" descr="C:\Users\User\AppData\Local\Microsoft\Windows\Temporary Internet Files\Content.IE5\IMXMNVVY\MC900442136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451" y="880771"/>
            <a:ext cx="678558" cy="68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7" name="Gruppieren 146"/>
          <p:cNvGrpSpPr/>
          <p:nvPr/>
        </p:nvGrpSpPr>
        <p:grpSpPr>
          <a:xfrm>
            <a:off x="4506417" y="990702"/>
            <a:ext cx="603941" cy="5229152"/>
            <a:chOff x="4127361" y="990702"/>
            <a:chExt cx="603941" cy="5229152"/>
          </a:xfrm>
        </p:grpSpPr>
        <p:sp>
          <p:nvSpPr>
            <p:cNvPr id="148" name="Rechteck 147"/>
            <p:cNvSpPr/>
            <p:nvPr/>
          </p:nvSpPr>
          <p:spPr>
            <a:xfrm>
              <a:off x="4170384" y="99070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hteck 148"/>
            <p:cNvSpPr/>
            <p:nvPr/>
          </p:nvSpPr>
          <p:spPr>
            <a:xfrm>
              <a:off x="4180280" y="3217368"/>
              <a:ext cx="480649" cy="2633154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150" name="Gerade Verbindung 149"/>
            <p:cNvCxnSpPr/>
            <p:nvPr/>
          </p:nvCxnSpPr>
          <p:spPr>
            <a:xfrm flipV="1">
              <a:off x="4416974" y="4720280"/>
              <a:ext cx="0" cy="597715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echteck 150"/>
            <p:cNvSpPr/>
            <p:nvPr/>
          </p:nvSpPr>
          <p:spPr>
            <a:xfrm>
              <a:off x="4180279" y="2113092"/>
              <a:ext cx="480649" cy="671816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152" name="Gerade Verbindung 151"/>
            <p:cNvCxnSpPr>
              <a:stCxn id="149" idx="0"/>
              <a:endCxn id="151" idx="2"/>
            </p:cNvCxnSpPr>
            <p:nvPr/>
          </p:nvCxnSpPr>
          <p:spPr>
            <a:xfrm flipH="1" flipV="1">
              <a:off x="4420604" y="2784908"/>
              <a:ext cx="1" cy="432460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Gerade Verbindung 152"/>
            <p:cNvCxnSpPr>
              <a:stCxn id="151" idx="0"/>
              <a:endCxn id="154" idx="2"/>
            </p:cNvCxnSpPr>
            <p:nvPr/>
          </p:nvCxnSpPr>
          <p:spPr>
            <a:xfrm flipV="1">
              <a:off x="4420604" y="1563914"/>
              <a:ext cx="8728" cy="549178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4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7361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5" name="Gerade Verbindung 154"/>
            <p:cNvCxnSpPr/>
            <p:nvPr/>
          </p:nvCxnSpPr>
          <p:spPr>
            <a:xfrm flipV="1">
              <a:off x="4423705" y="3718618"/>
              <a:ext cx="4648" cy="630960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Textfeld 155"/>
            <p:cNvSpPr txBox="1"/>
            <p:nvPr/>
          </p:nvSpPr>
          <p:spPr>
            <a:xfrm>
              <a:off x="4241285" y="5850522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D2</a:t>
              </a:r>
              <a:endParaRPr lang="en-US" dirty="0"/>
            </a:p>
          </p:txBody>
        </p:sp>
      </p:grpSp>
      <p:grpSp>
        <p:nvGrpSpPr>
          <p:cNvPr id="157" name="Gruppieren 156"/>
          <p:cNvGrpSpPr/>
          <p:nvPr/>
        </p:nvGrpSpPr>
        <p:grpSpPr>
          <a:xfrm>
            <a:off x="2990193" y="990701"/>
            <a:ext cx="603941" cy="5221356"/>
            <a:chOff x="3242897" y="990701"/>
            <a:chExt cx="603941" cy="5221356"/>
          </a:xfrm>
        </p:grpSpPr>
        <p:sp>
          <p:nvSpPr>
            <p:cNvPr id="158" name="Rechteck 157"/>
            <p:cNvSpPr/>
            <p:nvPr/>
          </p:nvSpPr>
          <p:spPr>
            <a:xfrm>
              <a:off x="3308173" y="990701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hteck 158"/>
            <p:cNvSpPr/>
            <p:nvPr/>
          </p:nvSpPr>
          <p:spPr>
            <a:xfrm>
              <a:off x="3308173" y="4189117"/>
              <a:ext cx="480649" cy="1654331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Gerade Verbindung 159"/>
            <p:cNvCxnSpPr/>
            <p:nvPr/>
          </p:nvCxnSpPr>
          <p:spPr>
            <a:xfrm flipV="1">
              <a:off x="3548497" y="4720280"/>
              <a:ext cx="0" cy="597715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Rechteck 160"/>
            <p:cNvSpPr/>
            <p:nvPr/>
          </p:nvSpPr>
          <p:spPr>
            <a:xfrm>
              <a:off x="3308172" y="2113091"/>
              <a:ext cx="480649" cy="656225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2" name="Gerade Verbindung 161"/>
            <p:cNvCxnSpPr>
              <a:stCxn id="159" idx="0"/>
              <a:endCxn id="161" idx="2"/>
            </p:cNvCxnSpPr>
            <p:nvPr/>
          </p:nvCxnSpPr>
          <p:spPr>
            <a:xfrm flipH="1" flipV="1">
              <a:off x="3548497" y="2769316"/>
              <a:ext cx="1" cy="1419801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Gerade Verbindung 162"/>
            <p:cNvCxnSpPr>
              <a:stCxn id="161" idx="0"/>
              <a:endCxn id="164" idx="2"/>
            </p:cNvCxnSpPr>
            <p:nvPr/>
          </p:nvCxnSpPr>
          <p:spPr>
            <a:xfrm flipH="1" flipV="1">
              <a:off x="3544868" y="1563914"/>
              <a:ext cx="3629" cy="549177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4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2897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5" name="Textfeld 164"/>
            <p:cNvSpPr txBox="1"/>
            <p:nvPr/>
          </p:nvSpPr>
          <p:spPr>
            <a:xfrm>
              <a:off x="3372809" y="5842725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C</a:t>
              </a:r>
              <a:endParaRPr lang="en-US" dirty="0"/>
            </a:p>
          </p:txBody>
        </p:sp>
      </p:grpSp>
      <p:grpSp>
        <p:nvGrpSpPr>
          <p:cNvPr id="166" name="Gruppieren 165"/>
          <p:cNvGrpSpPr/>
          <p:nvPr/>
        </p:nvGrpSpPr>
        <p:grpSpPr>
          <a:xfrm>
            <a:off x="1473969" y="983039"/>
            <a:ext cx="603941" cy="5234797"/>
            <a:chOff x="1473969" y="985057"/>
            <a:chExt cx="603941" cy="5234797"/>
          </a:xfrm>
        </p:grpSpPr>
        <p:sp>
          <p:nvSpPr>
            <p:cNvPr id="167" name="Rechteck 166"/>
            <p:cNvSpPr/>
            <p:nvPr/>
          </p:nvSpPr>
          <p:spPr>
            <a:xfrm>
              <a:off x="1535614" y="985057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hteck 167"/>
            <p:cNvSpPr/>
            <p:nvPr/>
          </p:nvSpPr>
          <p:spPr>
            <a:xfrm>
              <a:off x="1540729" y="4189118"/>
              <a:ext cx="480649" cy="1661404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9" name="Gerade Verbindung 168"/>
            <p:cNvCxnSpPr/>
            <p:nvPr/>
          </p:nvCxnSpPr>
          <p:spPr>
            <a:xfrm flipV="1">
              <a:off x="1794776" y="4720281"/>
              <a:ext cx="0" cy="597714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Gerade Verbindung 169"/>
            <p:cNvCxnSpPr>
              <a:stCxn id="168" idx="0"/>
              <a:endCxn id="172" idx="2"/>
            </p:cNvCxnSpPr>
            <p:nvPr/>
          </p:nvCxnSpPr>
          <p:spPr>
            <a:xfrm flipH="1" flipV="1">
              <a:off x="1775940" y="1563914"/>
              <a:ext cx="5114" cy="2625204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feld 170"/>
            <p:cNvSpPr txBox="1"/>
            <p:nvPr/>
          </p:nvSpPr>
          <p:spPr>
            <a:xfrm>
              <a:off x="1611777" y="585052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A</a:t>
              </a:r>
              <a:endParaRPr lang="en-US" dirty="0"/>
            </a:p>
          </p:txBody>
        </p:sp>
        <p:pic>
          <p:nvPicPr>
            <p:cNvPr id="172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3969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3" name="Gruppieren 172"/>
          <p:cNvGrpSpPr/>
          <p:nvPr/>
        </p:nvGrpSpPr>
        <p:grpSpPr>
          <a:xfrm>
            <a:off x="3748305" y="990513"/>
            <a:ext cx="603941" cy="5229152"/>
            <a:chOff x="4127361" y="990702"/>
            <a:chExt cx="603941" cy="5229152"/>
          </a:xfrm>
        </p:grpSpPr>
        <p:sp>
          <p:nvSpPr>
            <p:cNvPr id="174" name="Rechteck 173"/>
            <p:cNvSpPr/>
            <p:nvPr/>
          </p:nvSpPr>
          <p:spPr>
            <a:xfrm>
              <a:off x="4170384" y="99070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hteck 174"/>
            <p:cNvSpPr/>
            <p:nvPr/>
          </p:nvSpPr>
          <p:spPr>
            <a:xfrm>
              <a:off x="4180280" y="3553012"/>
              <a:ext cx="480649" cy="2297510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176" name="Gerade Verbindung 175"/>
            <p:cNvCxnSpPr/>
            <p:nvPr/>
          </p:nvCxnSpPr>
          <p:spPr>
            <a:xfrm flipV="1">
              <a:off x="4416974" y="4720280"/>
              <a:ext cx="0" cy="597715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Rechteck 176"/>
            <p:cNvSpPr/>
            <p:nvPr/>
          </p:nvSpPr>
          <p:spPr>
            <a:xfrm>
              <a:off x="4180279" y="2113092"/>
              <a:ext cx="480649" cy="671816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178" name="Gerade Verbindung 177"/>
            <p:cNvCxnSpPr>
              <a:stCxn id="175" idx="0"/>
              <a:endCxn id="177" idx="2"/>
            </p:cNvCxnSpPr>
            <p:nvPr/>
          </p:nvCxnSpPr>
          <p:spPr>
            <a:xfrm flipH="1" flipV="1">
              <a:off x="4420604" y="2784908"/>
              <a:ext cx="1" cy="768104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Gerade Verbindung 178"/>
            <p:cNvCxnSpPr>
              <a:stCxn id="177" idx="0"/>
              <a:endCxn id="180" idx="2"/>
            </p:cNvCxnSpPr>
            <p:nvPr/>
          </p:nvCxnSpPr>
          <p:spPr>
            <a:xfrm flipV="1">
              <a:off x="4420604" y="1563914"/>
              <a:ext cx="8728" cy="549178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0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7361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81" name="Gerade Verbindung 180"/>
            <p:cNvCxnSpPr/>
            <p:nvPr/>
          </p:nvCxnSpPr>
          <p:spPr>
            <a:xfrm flipV="1">
              <a:off x="4423705" y="3718618"/>
              <a:ext cx="4648" cy="630960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Textfeld 181"/>
            <p:cNvSpPr txBox="1"/>
            <p:nvPr/>
          </p:nvSpPr>
          <p:spPr>
            <a:xfrm>
              <a:off x="4241285" y="5850522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D1</a:t>
              </a:r>
              <a:endParaRPr lang="en-US" dirty="0"/>
            </a:p>
          </p:txBody>
        </p:sp>
      </p:grpSp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313" y="3788976"/>
            <a:ext cx="817195" cy="29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749" y="3833434"/>
            <a:ext cx="817195" cy="29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008" y="1846712"/>
            <a:ext cx="722676" cy="14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962" y="1846032"/>
            <a:ext cx="707464" cy="17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611" y="1790371"/>
            <a:ext cx="683746" cy="25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529"/>
          <a:stretch/>
        </p:blipFill>
        <p:spPr bwMode="auto">
          <a:xfrm>
            <a:off x="5873050" y="1790371"/>
            <a:ext cx="990000" cy="30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5" name="Picture 7"/>
          <p:cNvPicPr>
            <a:picLocks noChangeAspect="1" noChangeArrowheads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71" b="33265"/>
          <a:stretch/>
        </p:blipFill>
        <p:spPr bwMode="auto">
          <a:xfrm>
            <a:off x="5094593" y="2935235"/>
            <a:ext cx="990000" cy="303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71" b="33265"/>
          <a:stretch/>
        </p:blipFill>
        <p:spPr bwMode="auto">
          <a:xfrm>
            <a:off x="5861801" y="2945441"/>
            <a:ext cx="990000" cy="303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287" y="1847194"/>
            <a:ext cx="702590" cy="17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115" y="3765356"/>
            <a:ext cx="420888" cy="346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671" y="3119173"/>
            <a:ext cx="561176" cy="3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uppieren 10"/>
          <p:cNvGrpSpPr/>
          <p:nvPr/>
        </p:nvGrpSpPr>
        <p:grpSpPr>
          <a:xfrm>
            <a:off x="4549440" y="2997855"/>
            <a:ext cx="603262" cy="646665"/>
            <a:chOff x="7727939" y="4571880"/>
            <a:chExt cx="603262" cy="64666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20360" b="68526"/>
            <a:stretch/>
          </p:blipFill>
          <p:spPr bwMode="auto">
            <a:xfrm>
              <a:off x="7727939" y="4571880"/>
              <a:ext cx="603262" cy="233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3" name="Picture 3"/>
            <p:cNvPicPr>
              <a:picLocks noChangeAspect="1" noChangeArrowheads="1"/>
            </p:cNvPicPr>
            <p:nvPr/>
          </p:nvPicPr>
          <p:blipFill rotWithShape="1"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953" t="32925"/>
            <a:stretch/>
          </p:blipFill>
          <p:spPr bwMode="auto">
            <a:xfrm>
              <a:off x="7727939" y="4720280"/>
              <a:ext cx="515447" cy="498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4" name="Textfeld 183"/>
          <p:cNvSpPr txBox="1"/>
          <p:nvPr/>
        </p:nvSpPr>
        <p:spPr>
          <a:xfrm>
            <a:off x="7531845" y="2455264"/>
            <a:ext cx="10599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Roles</a:t>
            </a:r>
            <a:r>
              <a:rPr lang="de-DE" sz="1400" u="sng" dirty="0" smtClean="0"/>
              <a:t>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Consumer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Provider</a:t>
            </a:r>
            <a:endParaRPr lang="en-US" sz="1400" dirty="0"/>
          </a:p>
        </p:txBody>
      </p:sp>
      <p:sp>
        <p:nvSpPr>
          <p:cNvPr id="185" name="Textfeld 184"/>
          <p:cNvSpPr txBox="1"/>
          <p:nvPr/>
        </p:nvSpPr>
        <p:spPr>
          <a:xfrm>
            <a:off x="7531845" y="1747679"/>
            <a:ext cx="12490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Actor</a:t>
            </a:r>
            <a:r>
              <a:rPr lang="de-DE" sz="1400" u="sng" dirty="0" smtClean="0"/>
              <a:t>: 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Organization</a:t>
            </a:r>
            <a:endParaRPr lang="de-DE" sz="1400" dirty="0" smtClean="0"/>
          </a:p>
          <a:p>
            <a:r>
              <a:rPr lang="de-DE" sz="1400" dirty="0" smtClean="0"/>
              <a:t> End-User</a:t>
            </a:r>
            <a:endParaRPr lang="en-US" sz="1400" dirty="0"/>
          </a:p>
        </p:txBody>
      </p:sp>
      <p:sp>
        <p:nvSpPr>
          <p:cNvPr id="186" name="Textfeld 185"/>
          <p:cNvSpPr txBox="1"/>
          <p:nvPr/>
        </p:nvSpPr>
        <p:spPr>
          <a:xfrm>
            <a:off x="7531845" y="3349286"/>
            <a:ext cx="8915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smtClean="0"/>
              <a:t>SLAs: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Internal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External</a:t>
            </a:r>
            <a:endParaRPr lang="en-US" sz="1400" dirty="0"/>
          </a:p>
        </p:txBody>
      </p:sp>
      <p:sp>
        <p:nvSpPr>
          <p:cNvPr id="187" name="Rechteck 186"/>
          <p:cNvSpPr/>
          <p:nvPr/>
        </p:nvSpPr>
        <p:spPr>
          <a:xfrm>
            <a:off x="8797571" y="2053045"/>
            <a:ext cx="171285" cy="12625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Gerade Verbindung 187"/>
          <p:cNvCxnSpPr/>
          <p:nvPr/>
        </p:nvCxnSpPr>
        <p:spPr>
          <a:xfrm>
            <a:off x="8418429" y="3719989"/>
            <a:ext cx="542612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Gerade Verbindung 188"/>
          <p:cNvCxnSpPr/>
          <p:nvPr/>
        </p:nvCxnSpPr>
        <p:spPr>
          <a:xfrm>
            <a:off x="8418429" y="3982921"/>
            <a:ext cx="5426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 Verbindung 189"/>
          <p:cNvCxnSpPr/>
          <p:nvPr/>
        </p:nvCxnSpPr>
        <p:spPr>
          <a:xfrm>
            <a:off x="8857207" y="2930840"/>
            <a:ext cx="10513" cy="120737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Gerade Verbindung 190"/>
          <p:cNvCxnSpPr/>
          <p:nvPr/>
        </p:nvCxnSpPr>
        <p:spPr>
          <a:xfrm flipV="1">
            <a:off x="8857207" y="2681650"/>
            <a:ext cx="1" cy="188822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295" y="2253448"/>
            <a:ext cx="212656" cy="20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0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Target Groups </a:t>
            </a:r>
            <a:r>
              <a:rPr lang="de-DE" dirty="0" err="1" smtClean="0"/>
              <a:t>for</a:t>
            </a:r>
            <a:r>
              <a:rPr lang="de-DE" dirty="0" smtClean="0"/>
              <a:t> Benchmarks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sz="3400" dirty="0" err="1"/>
              <a:t>Cloud</a:t>
            </a:r>
            <a:r>
              <a:rPr lang="de-DE" sz="3400" dirty="0"/>
              <a:t> </a:t>
            </a:r>
            <a:r>
              <a:rPr lang="de-DE" sz="3400" dirty="0" err="1" smtClean="0"/>
              <a:t>user</a:t>
            </a:r>
            <a:r>
              <a:rPr lang="de-DE" sz="3400" dirty="0" smtClean="0"/>
              <a:t> (</a:t>
            </a:r>
            <a:r>
              <a:rPr lang="de-DE" sz="3400" dirty="0" err="1" smtClean="0"/>
              <a:t>public</a:t>
            </a:r>
            <a:r>
              <a:rPr lang="de-DE" sz="3400" dirty="0" smtClean="0"/>
              <a:t> </a:t>
            </a:r>
            <a:r>
              <a:rPr lang="de-DE" sz="3400" dirty="0" err="1" smtClean="0"/>
              <a:t>clouds</a:t>
            </a:r>
            <a:r>
              <a:rPr lang="de-DE" sz="3400" dirty="0" smtClean="0"/>
              <a:t>)</a:t>
            </a:r>
          </a:p>
          <a:p>
            <a:pPr lvl="1"/>
            <a:r>
              <a:rPr lang="de-DE" sz="2900" dirty="0" smtClean="0"/>
              <a:t>Public </a:t>
            </a:r>
            <a:r>
              <a:rPr lang="de-DE" sz="2900" dirty="0" err="1" smtClean="0"/>
              <a:t>IaaS</a:t>
            </a:r>
            <a:r>
              <a:rPr lang="de-DE" sz="2900" dirty="0" smtClean="0"/>
              <a:t> </a:t>
            </a:r>
            <a:r>
              <a:rPr lang="de-DE" sz="2900" dirty="0"/>
              <a:t>/ </a:t>
            </a:r>
            <a:r>
              <a:rPr lang="de-DE" sz="2900" dirty="0" err="1"/>
              <a:t>PaaS</a:t>
            </a:r>
            <a:r>
              <a:rPr lang="de-DE" sz="2900" dirty="0"/>
              <a:t> / </a:t>
            </a:r>
            <a:r>
              <a:rPr lang="de-DE" sz="2900" dirty="0" err="1" smtClean="0"/>
              <a:t>SaaS</a:t>
            </a:r>
            <a:r>
              <a:rPr lang="de-DE" sz="2900" dirty="0" smtClean="0"/>
              <a:t> </a:t>
            </a:r>
            <a:r>
              <a:rPr lang="de-DE" sz="2900" dirty="0" err="1" smtClean="0"/>
              <a:t>offerings</a:t>
            </a:r>
            <a:endParaRPr lang="de-DE" sz="2900" dirty="0" smtClean="0"/>
          </a:p>
          <a:p>
            <a:pPr lvl="1"/>
            <a:r>
              <a:rPr lang="de-DE" sz="2900" dirty="0" err="1" smtClean="0"/>
              <a:t>Is</a:t>
            </a:r>
            <a:r>
              <a:rPr lang="de-DE" sz="2900" dirty="0" smtClean="0"/>
              <a:t> </a:t>
            </a:r>
            <a:r>
              <a:rPr lang="de-DE" sz="2900" dirty="0" err="1" smtClean="0"/>
              <a:t>it</a:t>
            </a:r>
            <a:r>
              <a:rPr lang="de-DE" sz="2900" dirty="0" smtClean="0"/>
              <a:t> </a:t>
            </a:r>
            <a:r>
              <a:rPr lang="de-DE" sz="2900" dirty="0" err="1" smtClean="0"/>
              <a:t>worth</a:t>
            </a:r>
            <a:r>
              <a:rPr lang="de-DE" sz="2900" dirty="0" smtClean="0"/>
              <a:t> </a:t>
            </a:r>
            <a:r>
              <a:rPr lang="de-DE" sz="2900" dirty="0" err="1" smtClean="0"/>
              <a:t>to</a:t>
            </a:r>
            <a:r>
              <a:rPr lang="de-DE" sz="2900" dirty="0" smtClean="0"/>
              <a:t> </a:t>
            </a:r>
            <a:r>
              <a:rPr lang="de-DE" sz="2900" dirty="0" err="1" smtClean="0"/>
              <a:t>use</a:t>
            </a:r>
            <a:r>
              <a:rPr lang="de-DE" sz="2900" dirty="0" smtClean="0"/>
              <a:t> </a:t>
            </a:r>
            <a:r>
              <a:rPr lang="de-DE" sz="2900" dirty="0" err="1" smtClean="0"/>
              <a:t>cloud</a:t>
            </a:r>
            <a:r>
              <a:rPr lang="de-DE" sz="2900" dirty="0" smtClean="0"/>
              <a:t> </a:t>
            </a:r>
            <a:r>
              <a:rPr lang="de-DE" sz="2900" dirty="0" err="1" smtClean="0"/>
              <a:t>offering</a:t>
            </a:r>
            <a:r>
              <a:rPr lang="de-DE" sz="2900" dirty="0" smtClean="0"/>
              <a:t>? (e.g., </a:t>
            </a:r>
            <a:r>
              <a:rPr lang="de-DE" sz="2900" dirty="0" err="1" smtClean="0"/>
              <a:t>price</a:t>
            </a:r>
            <a:r>
              <a:rPr lang="de-DE" sz="2900" dirty="0" smtClean="0"/>
              <a:t>)</a:t>
            </a:r>
          </a:p>
          <a:p>
            <a:pPr lvl="1"/>
            <a:r>
              <a:rPr lang="de-DE" sz="2900" dirty="0" err="1" smtClean="0"/>
              <a:t>Which</a:t>
            </a:r>
            <a:r>
              <a:rPr lang="de-DE" sz="2900" dirty="0" smtClean="0"/>
              <a:t> </a:t>
            </a:r>
            <a:r>
              <a:rPr lang="de-DE" sz="2900" dirty="0" err="1" smtClean="0"/>
              <a:t>offering</a:t>
            </a:r>
            <a:r>
              <a:rPr lang="de-DE" sz="2900" dirty="0" smtClean="0"/>
              <a:t>? (e.g., </a:t>
            </a:r>
            <a:r>
              <a:rPr lang="de-DE" sz="2900" dirty="0" err="1" smtClean="0"/>
              <a:t>price</a:t>
            </a:r>
            <a:r>
              <a:rPr lang="de-DE" sz="2900" dirty="0" smtClean="0"/>
              <a:t>, </a:t>
            </a:r>
            <a:r>
              <a:rPr lang="de-DE" sz="2900" dirty="0" err="1" smtClean="0"/>
              <a:t>reliability</a:t>
            </a:r>
            <a:r>
              <a:rPr lang="de-DE" sz="2900" dirty="0" smtClean="0"/>
              <a:t>, </a:t>
            </a:r>
            <a:r>
              <a:rPr lang="de-DE" sz="2900" dirty="0" err="1" smtClean="0"/>
              <a:t>scalability</a:t>
            </a:r>
            <a:r>
              <a:rPr lang="de-DE" sz="2900" dirty="0" smtClean="0"/>
              <a:t>)</a:t>
            </a:r>
          </a:p>
          <a:p>
            <a:r>
              <a:rPr lang="de-DE" sz="3400" dirty="0" err="1" smtClean="0"/>
              <a:t>Intermediary</a:t>
            </a:r>
            <a:r>
              <a:rPr lang="de-DE" sz="3400" dirty="0" smtClean="0"/>
              <a:t> </a:t>
            </a:r>
            <a:r>
              <a:rPr lang="de-DE" sz="3400" dirty="0" err="1" smtClean="0"/>
              <a:t>provider</a:t>
            </a:r>
            <a:endParaRPr lang="de-DE" sz="3400" dirty="0" smtClean="0"/>
          </a:p>
          <a:p>
            <a:pPr marL="776288" lvl="2" indent="-357188">
              <a:buBlip>
                <a:blip r:embed="rId3"/>
              </a:buBlip>
            </a:pPr>
            <a:r>
              <a:rPr lang="de-DE" sz="2900" dirty="0" err="1" smtClean="0"/>
              <a:t>Which</a:t>
            </a:r>
            <a:r>
              <a:rPr lang="de-DE" sz="2900" dirty="0" smtClean="0"/>
              <a:t> </a:t>
            </a:r>
            <a:r>
              <a:rPr lang="de-DE" sz="2900" dirty="0" err="1" smtClean="0"/>
              <a:t>IaaS</a:t>
            </a:r>
            <a:r>
              <a:rPr lang="de-DE" sz="2900" dirty="0" smtClean="0"/>
              <a:t> </a:t>
            </a:r>
            <a:r>
              <a:rPr lang="de-DE" sz="2900" dirty="0" err="1" smtClean="0"/>
              <a:t>provider</a:t>
            </a:r>
            <a:r>
              <a:rPr lang="de-DE" sz="2900" dirty="0" smtClean="0"/>
              <a:t> </a:t>
            </a:r>
            <a:r>
              <a:rPr lang="de-DE" sz="2900" dirty="0" err="1" smtClean="0"/>
              <a:t>fits</a:t>
            </a:r>
            <a:r>
              <a:rPr lang="de-DE" sz="2900" dirty="0" smtClean="0"/>
              <a:t> </a:t>
            </a:r>
            <a:r>
              <a:rPr lang="de-DE" sz="2900" dirty="0" err="1" smtClean="0"/>
              <a:t>best</a:t>
            </a:r>
            <a:r>
              <a:rPr lang="de-DE" sz="2900" dirty="0" smtClean="0"/>
              <a:t>? (e.g., </a:t>
            </a:r>
            <a:r>
              <a:rPr lang="de-DE" sz="2900" dirty="0" err="1" smtClean="0"/>
              <a:t>price</a:t>
            </a:r>
            <a:r>
              <a:rPr lang="de-DE" sz="2900" dirty="0" smtClean="0"/>
              <a:t>, </a:t>
            </a:r>
            <a:r>
              <a:rPr lang="de-DE" sz="2900" dirty="0" err="1" smtClean="0"/>
              <a:t>scalability</a:t>
            </a:r>
            <a:r>
              <a:rPr lang="de-DE" sz="2900" dirty="0" smtClean="0"/>
              <a:t>)</a:t>
            </a:r>
            <a:endParaRPr lang="de-DE" sz="2900" dirty="0"/>
          </a:p>
          <a:p>
            <a:r>
              <a:rPr lang="de-DE" sz="3400" dirty="0" err="1" smtClean="0"/>
              <a:t>Cloud</a:t>
            </a:r>
            <a:r>
              <a:rPr lang="de-DE" sz="3400" dirty="0" smtClean="0"/>
              <a:t> </a:t>
            </a:r>
            <a:r>
              <a:rPr lang="de-DE" sz="3400" dirty="0" err="1" smtClean="0"/>
              <a:t>provider</a:t>
            </a:r>
            <a:endParaRPr lang="de-DE" sz="3400" dirty="0" smtClean="0"/>
          </a:p>
          <a:p>
            <a:pPr lvl="1"/>
            <a:r>
              <a:rPr lang="de-DE" sz="2900" dirty="0" err="1"/>
              <a:t>How</a:t>
            </a:r>
            <a:r>
              <a:rPr lang="de-DE" sz="2900" dirty="0"/>
              <a:t> </a:t>
            </a:r>
            <a:r>
              <a:rPr lang="de-DE" sz="2900" dirty="0" err="1"/>
              <a:t>efficient</a:t>
            </a:r>
            <a:r>
              <a:rPr lang="de-DE" sz="2900" dirty="0"/>
              <a:t> </a:t>
            </a:r>
            <a:r>
              <a:rPr lang="de-DE" sz="2900" dirty="0" err="1"/>
              <a:t>is</a:t>
            </a:r>
            <a:r>
              <a:rPr lang="de-DE" sz="2900" dirty="0"/>
              <a:t> </a:t>
            </a:r>
            <a:r>
              <a:rPr lang="de-DE" sz="2900" dirty="0" err="1"/>
              <a:t>the</a:t>
            </a:r>
            <a:r>
              <a:rPr lang="de-DE" sz="2900" dirty="0"/>
              <a:t> </a:t>
            </a:r>
            <a:r>
              <a:rPr lang="de-DE" sz="2900" dirty="0" err="1"/>
              <a:t>cloud</a:t>
            </a:r>
            <a:r>
              <a:rPr lang="de-DE" sz="2900" dirty="0"/>
              <a:t>? </a:t>
            </a:r>
            <a:r>
              <a:rPr lang="de-DE" sz="2900" dirty="0" smtClean="0"/>
              <a:t>(e.g., </a:t>
            </a:r>
            <a:r>
              <a:rPr lang="de-DE" sz="2900" dirty="0" err="1" smtClean="0"/>
              <a:t>resource</a:t>
            </a:r>
            <a:r>
              <a:rPr lang="de-DE" sz="2900" dirty="0" smtClean="0"/>
              <a:t> </a:t>
            </a:r>
            <a:r>
              <a:rPr lang="de-DE" sz="2900" dirty="0" err="1" smtClean="0"/>
              <a:t>utilization</a:t>
            </a:r>
            <a:r>
              <a:rPr lang="de-DE" sz="2900" dirty="0"/>
              <a:t>, power </a:t>
            </a:r>
            <a:r>
              <a:rPr lang="de-DE" sz="2900" dirty="0" err="1" smtClean="0"/>
              <a:t>consumption</a:t>
            </a:r>
            <a:r>
              <a:rPr lang="de-DE" sz="2900" dirty="0" smtClean="0"/>
              <a:t>)</a:t>
            </a:r>
          </a:p>
          <a:p>
            <a:pPr lvl="1"/>
            <a:r>
              <a:rPr lang="de-DE" sz="2900" dirty="0" smtClean="0"/>
              <a:t>Find a </a:t>
            </a:r>
            <a:r>
              <a:rPr lang="de-DE" sz="2900" dirty="0" err="1" smtClean="0"/>
              <a:t>good</a:t>
            </a:r>
            <a:r>
              <a:rPr lang="de-DE" sz="2900" dirty="0" smtClean="0"/>
              <a:t> </a:t>
            </a:r>
            <a:r>
              <a:rPr lang="de-DE" sz="2900" dirty="0" err="1"/>
              <a:t>cost</a:t>
            </a:r>
            <a:r>
              <a:rPr lang="de-DE" sz="2900" dirty="0"/>
              <a:t>/</a:t>
            </a:r>
            <a:r>
              <a:rPr lang="de-DE" sz="2900" dirty="0" err="1"/>
              <a:t>efficiency</a:t>
            </a:r>
            <a:r>
              <a:rPr lang="de-DE" sz="2900" dirty="0"/>
              <a:t>/</a:t>
            </a:r>
            <a:r>
              <a:rPr lang="de-DE" sz="2900" dirty="0" err="1"/>
              <a:t>QoS</a:t>
            </a:r>
            <a:r>
              <a:rPr lang="de-DE" sz="2900" dirty="0"/>
              <a:t> </a:t>
            </a:r>
            <a:r>
              <a:rPr lang="de-DE" sz="2900" dirty="0" err="1"/>
              <a:t>tradeoff</a:t>
            </a:r>
            <a:endParaRPr lang="de-DE" sz="2900" dirty="0" smtClean="0"/>
          </a:p>
          <a:p>
            <a:pPr lvl="1"/>
            <a:r>
              <a:rPr lang="de-DE" sz="2900" dirty="0" err="1" smtClean="0"/>
              <a:t>Which</a:t>
            </a:r>
            <a:r>
              <a:rPr lang="de-DE" sz="2900" dirty="0" smtClean="0"/>
              <a:t> </a:t>
            </a:r>
            <a:r>
              <a:rPr lang="de-DE" sz="2900" dirty="0" err="1" smtClean="0"/>
              <a:t>cloud</a:t>
            </a:r>
            <a:r>
              <a:rPr lang="de-DE" sz="2900" dirty="0" smtClean="0"/>
              <a:t> </a:t>
            </a:r>
            <a:r>
              <a:rPr lang="de-DE" sz="2900" dirty="0" err="1" smtClean="0"/>
              <a:t>software</a:t>
            </a:r>
            <a:r>
              <a:rPr lang="de-DE" sz="2900" dirty="0" smtClean="0"/>
              <a:t> </a:t>
            </a:r>
            <a:r>
              <a:rPr lang="de-DE" sz="2900" dirty="0" err="1" smtClean="0"/>
              <a:t>fits</a:t>
            </a:r>
            <a:r>
              <a:rPr lang="de-DE" sz="2900" dirty="0" smtClean="0"/>
              <a:t> </a:t>
            </a:r>
            <a:r>
              <a:rPr lang="de-DE" sz="2900" dirty="0" err="1" smtClean="0"/>
              <a:t>best</a:t>
            </a:r>
            <a:r>
              <a:rPr lang="de-DE" sz="2900" dirty="0" smtClean="0"/>
              <a:t>?</a:t>
            </a:r>
          </a:p>
          <a:p>
            <a:r>
              <a:rPr lang="de-DE" sz="3400" dirty="0" smtClean="0"/>
              <a:t>Hardware </a:t>
            </a:r>
            <a:r>
              <a:rPr lang="de-DE" sz="3400" dirty="0" err="1" smtClean="0"/>
              <a:t>vendors</a:t>
            </a:r>
            <a:endParaRPr lang="de-DE" sz="3400" dirty="0" smtClean="0"/>
          </a:p>
          <a:p>
            <a:pPr lvl="1"/>
            <a:r>
              <a:rPr lang="de-DE" sz="2900" dirty="0" err="1" smtClean="0"/>
              <a:t>How</a:t>
            </a:r>
            <a:r>
              <a:rPr lang="de-DE" sz="2900" dirty="0" smtClean="0"/>
              <a:t> </a:t>
            </a:r>
            <a:r>
              <a:rPr lang="de-DE" sz="2900" dirty="0" err="1" smtClean="0"/>
              <a:t>can</a:t>
            </a:r>
            <a:r>
              <a:rPr lang="de-DE" sz="2900" dirty="0" smtClean="0"/>
              <a:t> </a:t>
            </a:r>
            <a:r>
              <a:rPr lang="de-DE" sz="2900" dirty="0" err="1" smtClean="0"/>
              <a:t>we</a:t>
            </a:r>
            <a:r>
              <a:rPr lang="de-DE" sz="2900" dirty="0" smtClean="0"/>
              <a:t> </a:t>
            </a:r>
            <a:r>
              <a:rPr lang="de-DE" sz="2900" dirty="0" err="1" smtClean="0"/>
              <a:t>optimize</a:t>
            </a:r>
            <a:r>
              <a:rPr lang="de-DE" sz="2900" dirty="0" smtClean="0"/>
              <a:t> </a:t>
            </a:r>
            <a:r>
              <a:rPr lang="de-DE" sz="2900" dirty="0" err="1" smtClean="0"/>
              <a:t>and</a:t>
            </a:r>
            <a:r>
              <a:rPr lang="de-DE" sz="2900" dirty="0" smtClean="0"/>
              <a:t> </a:t>
            </a:r>
            <a:r>
              <a:rPr lang="de-DE" sz="2900" dirty="0" err="1" smtClean="0"/>
              <a:t>combine</a:t>
            </a:r>
            <a:r>
              <a:rPr lang="de-DE" sz="2900" dirty="0" smtClean="0"/>
              <a:t> HW </a:t>
            </a:r>
            <a:r>
              <a:rPr lang="de-DE" sz="2900" dirty="0" err="1" smtClean="0"/>
              <a:t>for</a:t>
            </a:r>
            <a:r>
              <a:rPr lang="de-DE" sz="2900" dirty="0" smtClean="0"/>
              <a:t> </a:t>
            </a:r>
            <a:r>
              <a:rPr lang="de-DE" sz="2900" dirty="0" err="1" smtClean="0"/>
              <a:t>usage</a:t>
            </a:r>
            <a:r>
              <a:rPr lang="de-DE" sz="2900" dirty="0" smtClean="0"/>
              <a:t> in </a:t>
            </a:r>
            <a:r>
              <a:rPr lang="de-DE" sz="2900" dirty="0" err="1" smtClean="0"/>
              <a:t>cloud</a:t>
            </a:r>
            <a:r>
              <a:rPr lang="de-DE" sz="2900" dirty="0" smtClean="0"/>
              <a:t> </a:t>
            </a:r>
            <a:r>
              <a:rPr lang="de-DE" sz="2900" dirty="0" err="1" smtClean="0"/>
              <a:t>computing</a:t>
            </a:r>
            <a:r>
              <a:rPr lang="de-DE" sz="2900" dirty="0" smtClean="0"/>
              <a:t>?</a:t>
            </a:r>
          </a:p>
          <a:p>
            <a:r>
              <a:rPr lang="de-DE" sz="3400" dirty="0" err="1" smtClean="0"/>
              <a:t>Academics</a:t>
            </a:r>
            <a:endParaRPr lang="de-DE" sz="3400" dirty="0" smtClean="0"/>
          </a:p>
          <a:p>
            <a:pPr lvl="1"/>
            <a:r>
              <a:rPr lang="de-DE" sz="2900" dirty="0" smtClean="0"/>
              <a:t>Scenario </a:t>
            </a:r>
            <a:r>
              <a:rPr lang="de-DE" sz="2900" dirty="0" err="1" smtClean="0"/>
              <a:t>to</a:t>
            </a:r>
            <a:r>
              <a:rPr lang="de-DE" sz="2900" dirty="0" smtClean="0"/>
              <a:t> </a:t>
            </a:r>
            <a:r>
              <a:rPr lang="de-DE" sz="2900" dirty="0" err="1" smtClean="0"/>
              <a:t>validate</a:t>
            </a:r>
            <a:r>
              <a:rPr lang="de-DE" sz="2900" dirty="0" smtClean="0"/>
              <a:t> </a:t>
            </a:r>
            <a:r>
              <a:rPr lang="de-DE" sz="2900" dirty="0" err="1" smtClean="0"/>
              <a:t>research</a:t>
            </a:r>
            <a:r>
              <a:rPr lang="de-DE" sz="2900" dirty="0" smtClean="0"/>
              <a:t> </a:t>
            </a:r>
            <a:r>
              <a:rPr lang="de-DE" sz="2900" dirty="0" err="1" smtClean="0"/>
              <a:t>results</a:t>
            </a:r>
            <a:endParaRPr lang="de-DE" sz="2900" dirty="0" smtClean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hteck 79"/>
          <p:cNvSpPr/>
          <p:nvPr/>
        </p:nvSpPr>
        <p:spPr>
          <a:xfrm>
            <a:off x="244704" y="5019820"/>
            <a:ext cx="5978576" cy="29817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 err="1" smtClean="0"/>
              <a:t>Virtualization</a:t>
            </a:r>
            <a:endParaRPr lang="en-US" sz="1400" b="1" dirty="0"/>
          </a:p>
        </p:txBody>
      </p:sp>
      <p:sp>
        <p:nvSpPr>
          <p:cNvPr id="56" name="Rechteck 55"/>
          <p:cNvSpPr/>
          <p:nvPr/>
        </p:nvSpPr>
        <p:spPr>
          <a:xfrm>
            <a:off x="244704" y="1170603"/>
            <a:ext cx="5975226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End-User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Different Benchmark Views </a:t>
            </a:r>
            <a:r>
              <a:rPr lang="de-DE" dirty="0" err="1" smtClean="0"/>
              <a:t>and</a:t>
            </a:r>
            <a:r>
              <a:rPr lang="de-DE" dirty="0" smtClean="0"/>
              <a:t> Goals</a:t>
            </a:r>
            <a:endParaRPr lang="en-US" dirty="0"/>
          </a:p>
        </p:txBody>
      </p:sp>
      <p:sp>
        <p:nvSpPr>
          <p:cNvPr id="5" name="Rechteck 4"/>
          <p:cNvSpPr/>
          <p:nvPr/>
        </p:nvSpPr>
        <p:spPr>
          <a:xfrm>
            <a:off x="244704" y="4349577"/>
            <a:ext cx="597522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IaaS</a:t>
            </a:r>
            <a:endParaRPr lang="en-US" dirty="0"/>
          </a:p>
        </p:txBody>
      </p:sp>
      <p:sp>
        <p:nvSpPr>
          <p:cNvPr id="6" name="Rechteck 5"/>
          <p:cNvSpPr/>
          <p:nvPr/>
        </p:nvSpPr>
        <p:spPr>
          <a:xfrm>
            <a:off x="244704" y="3349286"/>
            <a:ext cx="597522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PaaS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44704" y="2262428"/>
            <a:ext cx="597522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/>
              <a:t>S</a:t>
            </a:r>
            <a:r>
              <a:rPr lang="de-DE" dirty="0" err="1" smtClean="0"/>
              <a:t>aaS</a:t>
            </a:r>
            <a:endParaRPr lang="en-US" dirty="0"/>
          </a:p>
        </p:txBody>
      </p:sp>
      <p:sp>
        <p:nvSpPr>
          <p:cNvPr id="8" name="Rechteck 7"/>
          <p:cNvSpPr/>
          <p:nvPr/>
        </p:nvSpPr>
        <p:spPr>
          <a:xfrm>
            <a:off x="244704" y="5317994"/>
            <a:ext cx="5975226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HW</a:t>
            </a:r>
            <a:endParaRPr lang="en-US" dirty="0"/>
          </a:p>
        </p:txBody>
      </p:sp>
      <p:sp>
        <p:nvSpPr>
          <p:cNvPr id="44" name="Rechteck 43"/>
          <p:cNvSpPr/>
          <p:nvPr/>
        </p:nvSpPr>
        <p:spPr>
          <a:xfrm>
            <a:off x="2205387" y="4181321"/>
            <a:ext cx="480649" cy="1661404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Gerade Verbindung 44"/>
          <p:cNvCxnSpPr/>
          <p:nvPr/>
        </p:nvCxnSpPr>
        <p:spPr>
          <a:xfrm flipV="1">
            <a:off x="2445711" y="4744384"/>
            <a:ext cx="0" cy="496284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2205386" y="2105295"/>
            <a:ext cx="480649" cy="671816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Gerade Verbindung 47"/>
          <p:cNvCxnSpPr>
            <a:endCxn id="46" idx="2"/>
          </p:cNvCxnSpPr>
          <p:nvPr/>
        </p:nvCxnSpPr>
        <p:spPr>
          <a:xfrm flipV="1">
            <a:off x="2444780" y="2777111"/>
            <a:ext cx="931" cy="1359615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741" y="1159662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feld 77"/>
          <p:cNvSpPr txBox="1"/>
          <p:nvPr/>
        </p:nvSpPr>
        <p:spPr>
          <a:xfrm>
            <a:off x="2291290" y="58525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</a:p>
        </p:txBody>
      </p:sp>
      <p:sp>
        <p:nvSpPr>
          <p:cNvPr id="52" name="Rechteck 51"/>
          <p:cNvSpPr/>
          <p:nvPr/>
        </p:nvSpPr>
        <p:spPr>
          <a:xfrm>
            <a:off x="2845204" y="2111871"/>
            <a:ext cx="480649" cy="671816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hteck 52"/>
          <p:cNvSpPr/>
          <p:nvPr/>
        </p:nvSpPr>
        <p:spPr>
          <a:xfrm>
            <a:off x="1512590" y="2096763"/>
            <a:ext cx="480649" cy="671816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860" y="1084210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68" y="1050157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082" y="1121700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201" y="1046248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709" y="1012195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173" y="1125609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292" y="1050157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00" y="1016104"/>
            <a:ext cx="603941" cy="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Gerade Verbindung 83"/>
          <p:cNvCxnSpPr/>
          <p:nvPr/>
        </p:nvCxnSpPr>
        <p:spPr>
          <a:xfrm flipH="1" flipV="1">
            <a:off x="3020006" y="1720369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84"/>
          <p:cNvCxnSpPr/>
          <p:nvPr/>
        </p:nvCxnSpPr>
        <p:spPr>
          <a:xfrm flipH="1" flipV="1">
            <a:off x="3109339" y="1720368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85"/>
          <p:cNvCxnSpPr/>
          <p:nvPr/>
        </p:nvCxnSpPr>
        <p:spPr>
          <a:xfrm flipH="1" flipV="1">
            <a:off x="3201437" y="1722826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86"/>
          <p:cNvCxnSpPr/>
          <p:nvPr/>
        </p:nvCxnSpPr>
        <p:spPr>
          <a:xfrm flipH="1" flipV="1">
            <a:off x="1665070" y="1702566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87"/>
          <p:cNvCxnSpPr/>
          <p:nvPr/>
        </p:nvCxnSpPr>
        <p:spPr>
          <a:xfrm flipH="1" flipV="1">
            <a:off x="1754403" y="1702565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88"/>
          <p:cNvCxnSpPr/>
          <p:nvPr/>
        </p:nvCxnSpPr>
        <p:spPr>
          <a:xfrm flipH="1" flipV="1">
            <a:off x="1846501" y="1705023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89"/>
          <p:cNvCxnSpPr/>
          <p:nvPr/>
        </p:nvCxnSpPr>
        <p:spPr>
          <a:xfrm flipH="1" flipV="1">
            <a:off x="2347020" y="1722150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90"/>
          <p:cNvCxnSpPr/>
          <p:nvPr/>
        </p:nvCxnSpPr>
        <p:spPr>
          <a:xfrm flipH="1" flipV="1">
            <a:off x="2436353" y="1722149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rade Verbindung 91"/>
          <p:cNvCxnSpPr/>
          <p:nvPr/>
        </p:nvCxnSpPr>
        <p:spPr>
          <a:xfrm flipH="1" flipV="1">
            <a:off x="2528451" y="1724607"/>
            <a:ext cx="4562" cy="332739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 Verbindung 92"/>
          <p:cNvCxnSpPr>
            <a:endCxn id="52" idx="2"/>
          </p:cNvCxnSpPr>
          <p:nvPr/>
        </p:nvCxnSpPr>
        <p:spPr>
          <a:xfrm flipV="1">
            <a:off x="2628065" y="2783687"/>
            <a:ext cx="457464" cy="1344508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93"/>
          <p:cNvCxnSpPr>
            <a:endCxn id="53" idx="2"/>
          </p:cNvCxnSpPr>
          <p:nvPr/>
        </p:nvCxnSpPr>
        <p:spPr>
          <a:xfrm flipH="1" flipV="1">
            <a:off x="1752915" y="2768579"/>
            <a:ext cx="459773" cy="1359616"/>
          </a:xfrm>
          <a:prstGeom prst="line">
            <a:avLst/>
          </a:prstGeom>
          <a:ln w="25400">
            <a:solidFill>
              <a:schemeClr val="tx1"/>
            </a:solidFill>
            <a:prstDash val="solid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81" name="Textfeld 80"/>
          <p:cNvSpPr txBox="1"/>
          <p:nvPr/>
        </p:nvSpPr>
        <p:spPr>
          <a:xfrm>
            <a:off x="7531845" y="2455264"/>
            <a:ext cx="10599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Roles</a:t>
            </a:r>
            <a:r>
              <a:rPr lang="de-DE" sz="1400" u="sng" dirty="0" smtClean="0"/>
              <a:t>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Consumer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Provider</a:t>
            </a:r>
            <a:endParaRPr lang="en-US" sz="1400" dirty="0"/>
          </a:p>
        </p:txBody>
      </p:sp>
      <p:sp>
        <p:nvSpPr>
          <p:cNvPr id="95" name="Textfeld 94"/>
          <p:cNvSpPr txBox="1"/>
          <p:nvPr/>
        </p:nvSpPr>
        <p:spPr>
          <a:xfrm>
            <a:off x="7531845" y="1747679"/>
            <a:ext cx="12490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Actor</a:t>
            </a:r>
            <a:r>
              <a:rPr lang="de-DE" sz="1400" u="sng" dirty="0" smtClean="0"/>
              <a:t>: 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Organization</a:t>
            </a:r>
            <a:endParaRPr lang="de-DE" sz="1400" dirty="0" smtClean="0"/>
          </a:p>
          <a:p>
            <a:r>
              <a:rPr lang="de-DE" sz="1400" dirty="0" smtClean="0"/>
              <a:t> End-User</a:t>
            </a:r>
            <a:endParaRPr lang="en-US" sz="1400" dirty="0"/>
          </a:p>
        </p:txBody>
      </p:sp>
      <p:sp>
        <p:nvSpPr>
          <p:cNvPr id="98" name="Textfeld 97"/>
          <p:cNvSpPr txBox="1"/>
          <p:nvPr/>
        </p:nvSpPr>
        <p:spPr>
          <a:xfrm>
            <a:off x="7531845" y="3349286"/>
            <a:ext cx="8915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smtClean="0"/>
              <a:t>SLAs: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Internal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External</a:t>
            </a:r>
            <a:endParaRPr lang="en-US" sz="1400" dirty="0"/>
          </a:p>
        </p:txBody>
      </p:sp>
      <p:sp>
        <p:nvSpPr>
          <p:cNvPr id="99" name="Rechteck 98"/>
          <p:cNvSpPr/>
          <p:nvPr/>
        </p:nvSpPr>
        <p:spPr>
          <a:xfrm>
            <a:off x="8797571" y="2053045"/>
            <a:ext cx="171285" cy="12625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Gerade Verbindung 99"/>
          <p:cNvCxnSpPr/>
          <p:nvPr/>
        </p:nvCxnSpPr>
        <p:spPr>
          <a:xfrm>
            <a:off x="8418429" y="3719989"/>
            <a:ext cx="542612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100"/>
          <p:cNvCxnSpPr/>
          <p:nvPr/>
        </p:nvCxnSpPr>
        <p:spPr>
          <a:xfrm>
            <a:off x="8418429" y="3982921"/>
            <a:ext cx="5426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 Verbindung 101"/>
          <p:cNvCxnSpPr/>
          <p:nvPr/>
        </p:nvCxnSpPr>
        <p:spPr>
          <a:xfrm>
            <a:off x="8857207" y="2930840"/>
            <a:ext cx="10513" cy="120737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 Verbindung 102"/>
          <p:cNvCxnSpPr/>
          <p:nvPr/>
        </p:nvCxnSpPr>
        <p:spPr>
          <a:xfrm flipV="1">
            <a:off x="8857207" y="2681650"/>
            <a:ext cx="1" cy="188822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295" y="2253448"/>
            <a:ext cx="212656" cy="20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pieren 3"/>
          <p:cNvGrpSpPr/>
          <p:nvPr/>
        </p:nvGrpSpPr>
        <p:grpSpPr>
          <a:xfrm>
            <a:off x="3889290" y="1170603"/>
            <a:ext cx="3486705" cy="669138"/>
            <a:chOff x="3889290" y="1170603"/>
            <a:chExt cx="3486705" cy="669138"/>
          </a:xfrm>
        </p:grpSpPr>
        <p:sp>
          <p:nvSpPr>
            <p:cNvPr id="108" name="Legende mit Linie 1 107"/>
            <p:cNvSpPr/>
            <p:nvPr/>
          </p:nvSpPr>
          <p:spPr>
            <a:xfrm>
              <a:off x="3889290" y="1170603"/>
              <a:ext cx="1690055" cy="666431"/>
            </a:xfrm>
            <a:prstGeom prst="borderCallout1">
              <a:avLst>
                <a:gd name="adj1" fmla="val 47617"/>
                <a:gd name="adj2" fmla="val 155"/>
                <a:gd name="adj3" fmla="val 108177"/>
                <a:gd name="adj4" fmla="val -40934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e-DE" sz="1200" dirty="0" smtClean="0"/>
                <a:t>Response time</a:t>
              </a:r>
            </a:p>
            <a:p>
              <a:r>
                <a:rPr lang="de-DE" sz="1200" dirty="0" err="1" smtClean="0"/>
                <a:t>throughput</a:t>
              </a:r>
              <a:endParaRPr lang="de-DE" sz="1200" dirty="0" smtClean="0"/>
            </a:p>
            <a:p>
              <a:r>
                <a:rPr lang="de-DE" sz="1200" dirty="0" err="1" smtClean="0"/>
                <a:t>availability</a:t>
              </a:r>
              <a:endParaRPr lang="en-US" sz="1200" dirty="0"/>
            </a:p>
          </p:txBody>
        </p:sp>
        <p:sp>
          <p:nvSpPr>
            <p:cNvPr id="3" name="Rechteck 2"/>
            <p:cNvSpPr/>
            <p:nvPr/>
          </p:nvSpPr>
          <p:spPr>
            <a:xfrm>
              <a:off x="5579346" y="1170603"/>
              <a:ext cx="900000" cy="6664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Black-box</a:t>
              </a:r>
              <a:endParaRPr lang="en-US" sz="1200" dirty="0"/>
            </a:p>
          </p:txBody>
        </p:sp>
        <p:sp>
          <p:nvSpPr>
            <p:cNvPr id="105" name="Rechteck 104"/>
            <p:cNvSpPr/>
            <p:nvPr/>
          </p:nvSpPr>
          <p:spPr>
            <a:xfrm>
              <a:off x="6475995" y="1173310"/>
              <a:ext cx="900000" cy="6664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Service</a:t>
              </a:r>
              <a:endParaRPr lang="en-US" sz="1200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3889288" y="3034623"/>
            <a:ext cx="3486706" cy="680079"/>
            <a:chOff x="3889288" y="3034623"/>
            <a:chExt cx="3486706" cy="680079"/>
          </a:xfrm>
        </p:grpSpPr>
        <p:sp>
          <p:nvSpPr>
            <p:cNvPr id="97" name="Legende mit Linie 1 96"/>
            <p:cNvSpPr/>
            <p:nvPr/>
          </p:nvSpPr>
          <p:spPr>
            <a:xfrm>
              <a:off x="3889288" y="3034623"/>
              <a:ext cx="1690055" cy="676451"/>
            </a:xfrm>
            <a:prstGeom prst="borderCallout1">
              <a:avLst>
                <a:gd name="adj1" fmla="val 47617"/>
                <a:gd name="adj2" fmla="val 155"/>
                <a:gd name="adj3" fmla="val 26838"/>
                <a:gd name="adj4" fmla="val -61754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e-DE" sz="1200" dirty="0" err="1" smtClean="0"/>
                <a:t>Reserved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hardware</a:t>
              </a:r>
              <a:endParaRPr lang="de-DE" sz="1200" dirty="0" smtClean="0"/>
            </a:p>
            <a:p>
              <a:r>
                <a:rPr lang="de-DE" sz="1200" dirty="0" err="1" smtClean="0"/>
                <a:t>Elasticity</a:t>
              </a:r>
              <a:r>
                <a:rPr lang="de-DE" sz="1200" dirty="0" smtClean="0"/>
                <a:t>, </a:t>
              </a:r>
              <a:r>
                <a:rPr lang="de-DE" sz="1200" dirty="0" err="1" smtClean="0"/>
                <a:t>price</a:t>
              </a:r>
              <a:endParaRPr lang="de-DE" sz="1200" dirty="0" smtClean="0"/>
            </a:p>
            <a:p>
              <a:endParaRPr lang="de-DE" sz="1200" dirty="0" smtClean="0"/>
            </a:p>
            <a:p>
              <a:endParaRPr lang="en-US" sz="1200" dirty="0"/>
            </a:p>
          </p:txBody>
        </p:sp>
        <p:sp>
          <p:nvSpPr>
            <p:cNvPr id="58" name="Rechteck 57"/>
            <p:cNvSpPr/>
            <p:nvPr/>
          </p:nvSpPr>
          <p:spPr>
            <a:xfrm>
              <a:off x="5579345" y="3048271"/>
              <a:ext cx="900000" cy="6664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Black-box</a:t>
              </a:r>
              <a:endParaRPr lang="en-US" sz="1200" dirty="0"/>
            </a:p>
          </p:txBody>
        </p:sp>
        <p:sp>
          <p:nvSpPr>
            <p:cNvPr id="106" name="Rechteck 105"/>
            <p:cNvSpPr/>
            <p:nvPr/>
          </p:nvSpPr>
          <p:spPr>
            <a:xfrm>
              <a:off x="6475994" y="3037330"/>
              <a:ext cx="900000" cy="6664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Service</a:t>
              </a:r>
              <a:endParaRPr lang="en-US" sz="1200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3889289" y="3970987"/>
            <a:ext cx="3486705" cy="705696"/>
            <a:chOff x="3889289" y="3970987"/>
            <a:chExt cx="3486705" cy="705696"/>
          </a:xfrm>
        </p:grpSpPr>
        <p:sp>
          <p:nvSpPr>
            <p:cNvPr id="96" name="Legende mit Linie 1 95"/>
            <p:cNvSpPr/>
            <p:nvPr/>
          </p:nvSpPr>
          <p:spPr>
            <a:xfrm>
              <a:off x="3889289" y="3971643"/>
              <a:ext cx="1690055" cy="702989"/>
            </a:xfrm>
            <a:prstGeom prst="borderCallout1">
              <a:avLst>
                <a:gd name="adj1" fmla="val 47617"/>
                <a:gd name="adj2" fmla="val 155"/>
                <a:gd name="adj3" fmla="val 77583"/>
                <a:gd name="adj4" fmla="val -85767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e-DE" sz="1200" dirty="0" smtClean="0"/>
                <a:t>Different </a:t>
              </a:r>
              <a:r>
                <a:rPr lang="de-DE" sz="1200" dirty="0" err="1"/>
                <a:t>c</a:t>
              </a:r>
              <a:r>
                <a:rPr lang="de-DE" sz="1200" dirty="0" err="1" smtClean="0"/>
                <a:t>loud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software</a:t>
              </a:r>
              <a:r>
                <a:rPr lang="de-DE" sz="1200" dirty="0" smtClean="0"/>
                <a:t> (</a:t>
              </a:r>
              <a:r>
                <a:rPr lang="de-DE" sz="1200" dirty="0" err="1" smtClean="0"/>
                <a:t>Eucalyptus</a:t>
              </a:r>
              <a:r>
                <a:rPr lang="de-DE" sz="1200" dirty="0" smtClean="0"/>
                <a:t>, Nimbus)</a:t>
              </a:r>
            </a:p>
            <a:p>
              <a:endParaRPr lang="en-US" sz="1200" dirty="0"/>
            </a:p>
          </p:txBody>
        </p:sp>
        <p:sp>
          <p:nvSpPr>
            <p:cNvPr id="60" name="Rechteck 59"/>
            <p:cNvSpPr/>
            <p:nvPr/>
          </p:nvSpPr>
          <p:spPr>
            <a:xfrm>
              <a:off x="5579345" y="3970987"/>
              <a:ext cx="900000" cy="7029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White-box</a:t>
              </a:r>
              <a:endParaRPr lang="en-US" sz="1200" dirty="0"/>
            </a:p>
          </p:txBody>
        </p:sp>
        <p:sp>
          <p:nvSpPr>
            <p:cNvPr id="107" name="Rechteck 106"/>
            <p:cNvSpPr/>
            <p:nvPr/>
          </p:nvSpPr>
          <p:spPr>
            <a:xfrm>
              <a:off x="6475994" y="3973694"/>
              <a:ext cx="900000" cy="7029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err="1" smtClean="0"/>
                <a:t>Product</a:t>
              </a:r>
              <a:endParaRPr lang="en-US" sz="1200" dirty="0"/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3889286" y="4935200"/>
            <a:ext cx="3486708" cy="760228"/>
            <a:chOff x="3889286" y="4935200"/>
            <a:chExt cx="3486708" cy="760228"/>
          </a:xfrm>
        </p:grpSpPr>
        <p:sp>
          <p:nvSpPr>
            <p:cNvPr id="22" name="Legende mit Linie 1 21"/>
            <p:cNvSpPr/>
            <p:nvPr/>
          </p:nvSpPr>
          <p:spPr>
            <a:xfrm>
              <a:off x="3889286" y="4935200"/>
              <a:ext cx="1690055" cy="756422"/>
            </a:xfrm>
            <a:prstGeom prst="borderCallout1">
              <a:avLst>
                <a:gd name="adj1" fmla="val 47617"/>
                <a:gd name="adj2" fmla="val 155"/>
                <a:gd name="adj3" fmla="val 81614"/>
                <a:gd name="adj4" fmla="val -8441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e-DE" sz="1200" dirty="0" err="1" smtClean="0"/>
                <a:t>Appropriate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hardware</a:t>
              </a:r>
              <a:r>
                <a:rPr lang="de-DE" sz="1200" dirty="0" smtClean="0"/>
                <a:t>: CPU, </a:t>
              </a:r>
              <a:r>
                <a:rPr lang="de-DE" sz="1200" dirty="0" err="1" smtClean="0"/>
                <a:t>main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memory</a:t>
              </a:r>
              <a:r>
                <a:rPr lang="de-DE" sz="1200" dirty="0" smtClean="0"/>
                <a:t>, etc.</a:t>
              </a:r>
            </a:p>
            <a:p>
              <a:endParaRPr lang="en-US" sz="1200" dirty="0"/>
            </a:p>
          </p:txBody>
        </p:sp>
        <p:sp>
          <p:nvSpPr>
            <p:cNvPr id="62" name="Rechteck 61"/>
            <p:cNvSpPr/>
            <p:nvPr/>
          </p:nvSpPr>
          <p:spPr>
            <a:xfrm>
              <a:off x="5579345" y="4939554"/>
              <a:ext cx="900000" cy="73951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White-box</a:t>
              </a:r>
              <a:endParaRPr lang="en-US" sz="1200" dirty="0"/>
            </a:p>
          </p:txBody>
        </p:sp>
        <p:sp>
          <p:nvSpPr>
            <p:cNvPr id="109" name="Rechteck 108"/>
            <p:cNvSpPr/>
            <p:nvPr/>
          </p:nvSpPr>
          <p:spPr>
            <a:xfrm>
              <a:off x="6475994" y="4955909"/>
              <a:ext cx="900000" cy="73951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err="1" smtClean="0"/>
                <a:t>Product</a:t>
              </a:r>
              <a:endParaRPr lang="en-US" sz="1200" dirty="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85937" y="2096763"/>
            <a:ext cx="3486707" cy="677291"/>
            <a:chOff x="3885937" y="2096763"/>
            <a:chExt cx="3486707" cy="677291"/>
          </a:xfrm>
        </p:grpSpPr>
        <p:sp>
          <p:nvSpPr>
            <p:cNvPr id="74" name="Legende mit Linie 1 73"/>
            <p:cNvSpPr/>
            <p:nvPr/>
          </p:nvSpPr>
          <p:spPr>
            <a:xfrm>
              <a:off x="3885937" y="2097603"/>
              <a:ext cx="1690055" cy="676451"/>
            </a:xfrm>
            <a:prstGeom prst="borderCallout1">
              <a:avLst>
                <a:gd name="adj1" fmla="val 47617"/>
                <a:gd name="adj2" fmla="val 155"/>
                <a:gd name="adj3" fmla="val 58379"/>
                <a:gd name="adj4" fmla="val -51834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e-DE" sz="1200" dirty="0" err="1" smtClean="0"/>
                <a:t>Cost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efficient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usage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of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provided</a:t>
              </a:r>
              <a:r>
                <a:rPr lang="de-DE" sz="1200" dirty="0" smtClean="0"/>
                <a:t> </a:t>
              </a:r>
              <a:r>
                <a:rPr lang="de-DE" sz="1200" dirty="0" err="1" smtClean="0"/>
                <a:t>resources</a:t>
              </a:r>
              <a:endParaRPr lang="de-DE" sz="1200" dirty="0" smtClean="0"/>
            </a:p>
            <a:p>
              <a:endParaRPr lang="en-US" sz="1200" dirty="0"/>
            </a:p>
          </p:txBody>
        </p:sp>
        <p:sp>
          <p:nvSpPr>
            <p:cNvPr id="75" name="Rechteck 74"/>
            <p:cNvSpPr/>
            <p:nvPr/>
          </p:nvSpPr>
          <p:spPr>
            <a:xfrm>
              <a:off x="5575995" y="2096763"/>
              <a:ext cx="900000" cy="67228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smtClean="0"/>
                <a:t>Gray-box </a:t>
              </a:r>
            </a:p>
            <a:p>
              <a:pPr algn="ctr"/>
              <a:r>
                <a:rPr lang="de-DE" sz="1200" dirty="0" smtClean="0"/>
                <a:t>(VM </a:t>
              </a:r>
              <a:r>
                <a:rPr lang="de-DE" sz="1200" dirty="0" err="1" smtClean="0"/>
                <a:t>internal</a:t>
              </a:r>
              <a:r>
                <a:rPr lang="de-DE" sz="1200" dirty="0" smtClean="0"/>
                <a:t>)</a:t>
              </a:r>
              <a:endParaRPr lang="en-US" sz="1200" dirty="0"/>
            </a:p>
          </p:txBody>
        </p:sp>
        <p:sp>
          <p:nvSpPr>
            <p:cNvPr id="110" name="Rechteck 109"/>
            <p:cNvSpPr/>
            <p:nvPr/>
          </p:nvSpPr>
          <p:spPr>
            <a:xfrm>
              <a:off x="6472644" y="2099470"/>
              <a:ext cx="900000" cy="67228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dirty="0" err="1" smtClean="0"/>
                <a:t>Product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3254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Discussion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Questions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err="1" smtClean="0"/>
              <a:t>Identify</a:t>
            </a:r>
            <a:r>
              <a:rPr lang="de-DE" sz="2600" dirty="0" smtClean="0"/>
              <a:t> </a:t>
            </a:r>
            <a:r>
              <a:rPr lang="de-DE" sz="2600" dirty="0" err="1" smtClean="0"/>
              <a:t>most</a:t>
            </a:r>
            <a:r>
              <a:rPr lang="de-DE" sz="2600" dirty="0" smtClean="0"/>
              <a:t> </a:t>
            </a:r>
            <a:r>
              <a:rPr lang="de-DE" sz="2600" dirty="0" err="1" smtClean="0"/>
              <a:t>common</a:t>
            </a:r>
            <a:r>
              <a:rPr lang="de-DE" sz="2600" dirty="0" smtClean="0"/>
              <a:t> </a:t>
            </a:r>
            <a:r>
              <a:rPr lang="de-DE" sz="2600" dirty="0" err="1" smtClean="0"/>
              <a:t>patterns</a:t>
            </a:r>
            <a:endParaRPr lang="de-DE" sz="2600" dirty="0" smtClean="0"/>
          </a:p>
          <a:p>
            <a:r>
              <a:rPr lang="de-DE" sz="2600" dirty="0" err="1" smtClean="0"/>
              <a:t>Prioritize</a:t>
            </a:r>
            <a:r>
              <a:rPr lang="de-DE" sz="2600" dirty="0" smtClean="0"/>
              <a:t> </a:t>
            </a:r>
            <a:r>
              <a:rPr lang="de-DE" sz="2600" dirty="0" err="1" smtClean="0"/>
              <a:t>relevance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all </a:t>
            </a:r>
            <a:r>
              <a:rPr lang="de-DE" sz="2600" dirty="0" err="1" smtClean="0"/>
              <a:t>patterns</a:t>
            </a:r>
            <a:r>
              <a:rPr lang="de-DE" sz="2600" dirty="0" smtClean="0"/>
              <a:t> </a:t>
            </a:r>
            <a:r>
              <a:rPr lang="de-DE" sz="2600" dirty="0" err="1" smtClean="0"/>
              <a:t>for</a:t>
            </a:r>
            <a:r>
              <a:rPr lang="de-DE" sz="2600" dirty="0" smtClean="0"/>
              <a:t> </a:t>
            </a:r>
            <a:r>
              <a:rPr lang="de-DE" sz="2600" dirty="0" err="1" smtClean="0"/>
              <a:t>benchmarking</a:t>
            </a:r>
            <a:endParaRPr lang="de-DE" sz="2600" dirty="0" smtClean="0"/>
          </a:p>
          <a:p>
            <a:r>
              <a:rPr lang="de-DE" sz="2600" dirty="0" err="1" smtClean="0"/>
              <a:t>Prioritize</a:t>
            </a:r>
            <a:r>
              <a:rPr lang="de-DE" sz="2600" dirty="0" smtClean="0"/>
              <a:t> </a:t>
            </a:r>
            <a:r>
              <a:rPr lang="de-DE" sz="2600" dirty="0" err="1" smtClean="0"/>
              <a:t>importance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target</a:t>
            </a:r>
            <a:r>
              <a:rPr lang="de-DE" sz="2600" dirty="0" smtClean="0"/>
              <a:t> </a:t>
            </a:r>
            <a:r>
              <a:rPr lang="de-DE" sz="2600" dirty="0" err="1" smtClean="0"/>
              <a:t>groups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their</a:t>
            </a:r>
            <a:r>
              <a:rPr lang="de-DE" sz="2600" dirty="0" smtClean="0"/>
              <a:t> </a:t>
            </a:r>
            <a:r>
              <a:rPr lang="de-DE" sz="2600" dirty="0" err="1" smtClean="0"/>
              <a:t>goals</a:t>
            </a:r>
            <a:endParaRPr lang="de-DE" sz="2600" dirty="0" smtClean="0"/>
          </a:p>
          <a:p>
            <a:pPr marL="0" indent="0">
              <a:buNone/>
            </a:pPr>
            <a:endParaRPr lang="de-DE" sz="2600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1028" name="Picture 4" descr="C:\Users\User\AppData\Local\Microsoft\Windows\Temporary Internet Files\Content.IE5\IMXMNVVY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3472543"/>
            <a:ext cx="1017827" cy="246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10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Proposed</a:t>
            </a:r>
            <a:r>
              <a:rPr lang="de-DE" dirty="0" smtClean="0"/>
              <a:t> Next </a:t>
            </a:r>
            <a:r>
              <a:rPr lang="de-DE" dirty="0" err="1" smtClean="0"/>
              <a:t>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1. </a:t>
            </a:r>
            <a:r>
              <a:rPr lang="de-DE" dirty="0" err="1" smtClean="0"/>
              <a:t>Taxonomy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endParaRPr lang="de-DE" dirty="0" smtClean="0"/>
          </a:p>
          <a:p>
            <a:pPr lvl="1"/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offerings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usage</a:t>
            </a:r>
            <a:r>
              <a:rPr lang="de-DE" dirty="0" smtClean="0"/>
              <a:t> </a:t>
            </a:r>
            <a:r>
              <a:rPr lang="de-DE" dirty="0" err="1" smtClean="0"/>
              <a:t>patterns</a:t>
            </a:r>
            <a:endParaRPr lang="de-DE" dirty="0"/>
          </a:p>
          <a:p>
            <a:pPr lvl="1"/>
            <a:r>
              <a:rPr lang="de-DE" dirty="0" err="1" smtClean="0"/>
              <a:t>Consistent</a:t>
            </a:r>
            <a:r>
              <a:rPr lang="de-DE" dirty="0" smtClean="0"/>
              <a:t> </a:t>
            </a:r>
            <a:r>
              <a:rPr lang="de-DE" dirty="0" err="1" smtClean="0"/>
              <a:t>terminology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basis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discussions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2. </a:t>
            </a:r>
            <a:r>
              <a:rPr lang="de-DE" dirty="0" err="1" smtClean="0"/>
              <a:t>Systematic</a:t>
            </a:r>
            <a:r>
              <a:rPr lang="de-DE" dirty="0" smtClean="0"/>
              <a:t> </a:t>
            </a:r>
            <a:r>
              <a:rPr lang="de-DE" dirty="0" err="1" smtClean="0"/>
              <a:t>classification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r>
              <a:rPr lang="de-DE" dirty="0"/>
              <a:t> </a:t>
            </a:r>
            <a:endParaRPr lang="de-DE" dirty="0" smtClean="0"/>
          </a:p>
          <a:p>
            <a:pPr lvl="1"/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relevant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layer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party</a:t>
            </a:r>
            <a:r>
              <a:rPr lang="de-DE" dirty="0"/>
              <a:t>?</a:t>
            </a:r>
            <a:endParaRPr lang="de-DE" dirty="0" smtClean="0"/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measured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quantified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r>
              <a:rPr lang="de-DE" dirty="0" smtClean="0"/>
              <a:t>3. </a:t>
            </a:r>
            <a:r>
              <a:rPr lang="de-DE" dirty="0" err="1"/>
              <a:t>A</a:t>
            </a:r>
            <a:r>
              <a:rPr lang="de-DE" dirty="0" err="1" smtClean="0"/>
              <a:t>ppropriate</a:t>
            </a:r>
            <a:r>
              <a:rPr lang="de-DE" dirty="0" smtClean="0"/>
              <a:t> </a:t>
            </a:r>
            <a:r>
              <a:rPr lang="de-DE" dirty="0" err="1" smtClean="0"/>
              <a:t>scenarios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pPr lvl="1"/>
            <a:r>
              <a:rPr lang="de-DE" dirty="0" smtClean="0"/>
              <a:t>Promising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pPr lvl="1"/>
            <a:r>
              <a:rPr lang="de-DE" dirty="0" smtClean="0"/>
              <a:t>Simple </a:t>
            </a:r>
            <a:r>
              <a:rPr lang="de-DE" dirty="0" err="1" smtClean="0"/>
              <a:t>and</a:t>
            </a:r>
            <a:r>
              <a:rPr lang="de-DE" dirty="0" smtClean="0"/>
              <a:t> easy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understand</a:t>
            </a:r>
            <a:endParaRPr lang="de-DE" dirty="0" smtClean="0"/>
          </a:p>
          <a:p>
            <a:pPr lvl="1"/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usage</a:t>
            </a:r>
            <a:r>
              <a:rPr lang="de-DE" dirty="0" smtClean="0"/>
              <a:t> </a:t>
            </a:r>
            <a:r>
              <a:rPr lang="de-DE" dirty="0" err="1" smtClean="0"/>
              <a:t>pattern</a:t>
            </a:r>
            <a:endParaRPr lang="de-DE" dirty="0"/>
          </a:p>
          <a:p>
            <a:endParaRPr lang="de-DE" sz="1200" dirty="0" smtClean="0"/>
          </a:p>
          <a:p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close</a:t>
            </a:r>
            <a:r>
              <a:rPr lang="de-DE" dirty="0" smtClean="0"/>
              <a:t> </a:t>
            </a:r>
            <a:r>
              <a:rPr lang="de-DE" dirty="0" err="1" smtClean="0"/>
              <a:t>collaborations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OSG </a:t>
            </a:r>
            <a:r>
              <a:rPr lang="de-DE" dirty="0" err="1" smtClean="0"/>
              <a:t>Cloud</a:t>
            </a:r>
            <a:endParaRPr lang="de-DE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403"/>
          <a:stretch/>
        </p:blipFill>
        <p:spPr bwMode="auto">
          <a:xfrm>
            <a:off x="6588249" y="250241"/>
            <a:ext cx="756626" cy="121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49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Motivation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err="1" smtClean="0"/>
              <a:t>Cloud</a:t>
            </a:r>
            <a:r>
              <a:rPr lang="de-DE" sz="2600" dirty="0" smtClean="0"/>
              <a:t> </a:t>
            </a:r>
            <a:r>
              <a:rPr lang="de-DE" sz="2600" dirty="0" err="1"/>
              <a:t>computing</a:t>
            </a:r>
            <a:r>
              <a:rPr lang="de-DE" sz="2600" dirty="0"/>
              <a:t> </a:t>
            </a:r>
            <a:r>
              <a:rPr lang="de-DE" sz="2600" dirty="0" err="1"/>
              <a:t>is</a:t>
            </a:r>
            <a:r>
              <a:rPr lang="de-DE" sz="2600" dirty="0"/>
              <a:t> still a </a:t>
            </a:r>
            <a:r>
              <a:rPr lang="de-DE" sz="2600" dirty="0" err="1" smtClean="0"/>
              <a:t>very</a:t>
            </a:r>
            <a:r>
              <a:rPr lang="de-DE" sz="2600" dirty="0" smtClean="0"/>
              <a:t> </a:t>
            </a:r>
            <a:r>
              <a:rPr lang="de-DE" sz="2600" dirty="0" err="1" smtClean="0"/>
              <a:t>developing</a:t>
            </a:r>
            <a:r>
              <a:rPr lang="de-DE" sz="2600" dirty="0" smtClean="0"/>
              <a:t> </a:t>
            </a:r>
            <a:r>
              <a:rPr lang="de-DE" sz="2600" dirty="0" err="1" smtClean="0"/>
              <a:t>trend</a:t>
            </a:r>
            <a:endParaRPr lang="de-DE" sz="2600" dirty="0" smtClean="0"/>
          </a:p>
          <a:p>
            <a:r>
              <a:rPr lang="de-DE" sz="2600" dirty="0" err="1" smtClean="0"/>
              <a:t>Important</a:t>
            </a:r>
            <a:r>
              <a:rPr lang="de-DE" sz="2600" dirty="0" smtClean="0"/>
              <a:t>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err="1" smtClean="0"/>
              <a:t>identify</a:t>
            </a:r>
            <a:r>
              <a:rPr lang="de-DE" sz="2600" dirty="0" smtClean="0"/>
              <a:t> </a:t>
            </a:r>
          </a:p>
          <a:p>
            <a:pPr lvl="1"/>
            <a:r>
              <a:rPr lang="de-DE" b="1" dirty="0" err="1"/>
              <a:t>C</a:t>
            </a:r>
            <a:r>
              <a:rPr lang="de-DE" b="1" dirty="0" err="1" smtClean="0"/>
              <a:t>haracteristics</a:t>
            </a:r>
            <a:r>
              <a:rPr lang="de-DE" dirty="0" smtClean="0"/>
              <a:t> (</a:t>
            </a:r>
            <a:r>
              <a:rPr lang="de-DE" dirty="0" err="1" smtClean="0"/>
              <a:t>taxonomy</a:t>
            </a:r>
            <a:r>
              <a:rPr lang="de-DE" dirty="0" smtClean="0"/>
              <a:t>) </a:t>
            </a:r>
          </a:p>
          <a:p>
            <a:pPr lvl="1"/>
            <a:r>
              <a:rPr lang="de-DE" b="1" dirty="0" err="1" smtClean="0"/>
              <a:t>Cloud</a:t>
            </a:r>
            <a:r>
              <a:rPr lang="de-DE" b="1" dirty="0" smtClean="0"/>
              <a:t> </a:t>
            </a:r>
            <a:r>
              <a:rPr lang="de-DE" b="1" dirty="0" err="1" smtClean="0"/>
              <a:t>usage</a:t>
            </a:r>
            <a:r>
              <a:rPr lang="de-DE" b="1" dirty="0" smtClean="0"/>
              <a:t> </a:t>
            </a:r>
            <a:r>
              <a:rPr lang="de-DE" b="1" dirty="0" err="1" smtClean="0"/>
              <a:t>patterns</a:t>
            </a:r>
            <a:endParaRPr lang="de-DE" b="1" dirty="0" smtClean="0"/>
          </a:p>
          <a:p>
            <a:r>
              <a:rPr lang="de-DE" sz="2600" dirty="0" err="1" smtClean="0"/>
              <a:t>Benefits</a:t>
            </a:r>
            <a:endParaRPr lang="de-DE" sz="2600" dirty="0" smtClean="0"/>
          </a:p>
          <a:p>
            <a:pPr lvl="1"/>
            <a:r>
              <a:rPr lang="de-DE" dirty="0" smtClean="0"/>
              <a:t>Common </a:t>
            </a:r>
            <a:r>
              <a:rPr lang="de-DE" dirty="0" err="1" smtClean="0"/>
              <a:t>terminology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endParaRPr lang="de-DE" dirty="0" smtClean="0"/>
          </a:p>
          <a:p>
            <a:pPr lvl="1"/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endParaRPr lang="de-DE" dirty="0" smtClean="0"/>
          </a:p>
          <a:p>
            <a:pPr lvl="2"/>
            <a:r>
              <a:rPr lang="de-DE" sz="2200" dirty="0" smtClean="0"/>
              <a:t>Benchmark </a:t>
            </a:r>
            <a:r>
              <a:rPr lang="de-DE" sz="2200" dirty="0" err="1" smtClean="0"/>
              <a:t>scenarios</a:t>
            </a:r>
            <a:endParaRPr lang="de-DE" sz="2200" dirty="0" smtClean="0"/>
          </a:p>
          <a:p>
            <a:pPr lvl="2"/>
            <a:r>
              <a:rPr lang="de-DE" sz="2200" dirty="0"/>
              <a:t>T</a:t>
            </a:r>
            <a:r>
              <a:rPr lang="de-DE" sz="2200" dirty="0" smtClean="0"/>
              <a:t>arget </a:t>
            </a:r>
            <a:r>
              <a:rPr lang="de-DE" sz="2200" dirty="0" err="1" smtClean="0"/>
              <a:t>groups</a:t>
            </a:r>
            <a:endParaRPr lang="de-DE" sz="2200" dirty="0" smtClean="0"/>
          </a:p>
          <a:p>
            <a:pPr lvl="2"/>
            <a:r>
              <a:rPr lang="de-DE" sz="2200" dirty="0" smtClean="0"/>
              <a:t>Benchmarking </a:t>
            </a:r>
            <a:r>
              <a:rPr lang="de-DE" sz="2200" dirty="0" err="1" smtClean="0"/>
              <a:t>approaches</a:t>
            </a:r>
            <a:r>
              <a:rPr lang="de-DE" sz="2200" dirty="0" smtClean="0"/>
              <a:t> (</a:t>
            </a:r>
            <a:r>
              <a:rPr lang="de-DE" sz="2200" dirty="0" err="1" smtClean="0"/>
              <a:t>black</a:t>
            </a:r>
            <a:r>
              <a:rPr lang="de-DE" sz="2200" dirty="0" smtClean="0"/>
              <a:t>-box, </a:t>
            </a:r>
            <a:r>
              <a:rPr lang="de-DE" sz="2200" dirty="0" err="1" smtClean="0"/>
              <a:t>white</a:t>
            </a:r>
            <a:r>
              <a:rPr lang="de-DE" sz="2200" dirty="0" smtClean="0"/>
              <a:t>-box)</a:t>
            </a:r>
          </a:p>
          <a:p>
            <a:pPr marL="0" indent="0">
              <a:buNone/>
            </a:pPr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endParaRPr lang="de-DE" baseline="0" dirty="0" smtClean="0"/>
          </a:p>
          <a:p>
            <a:endParaRPr lang="en-US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6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taxonomies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8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Characteristics</a:t>
            </a:r>
            <a:r>
              <a:rPr lang="de-DE" dirty="0" smtClean="0"/>
              <a:t> I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Different </a:t>
            </a:r>
            <a:r>
              <a:rPr lang="de-DE" dirty="0" err="1" smtClean="0"/>
              <a:t>approaches</a:t>
            </a:r>
            <a:r>
              <a:rPr lang="de-DE" dirty="0" smtClean="0"/>
              <a:t> in </a:t>
            </a:r>
            <a:r>
              <a:rPr lang="de-DE" dirty="0" err="1" smtClean="0"/>
              <a:t>literature</a:t>
            </a:r>
            <a:r>
              <a:rPr lang="de-DE" dirty="0" smtClean="0"/>
              <a:t> </a:t>
            </a:r>
          </a:p>
          <a:p>
            <a:pPr lvl="1"/>
            <a:r>
              <a:rPr lang="de-DE" dirty="0"/>
              <a:t>Overall </a:t>
            </a:r>
            <a:r>
              <a:rPr lang="de-DE" dirty="0" err="1"/>
              <a:t>taxonomies</a:t>
            </a:r>
            <a:r>
              <a:rPr lang="de-DE" dirty="0"/>
              <a:t> </a:t>
            </a:r>
            <a:r>
              <a:rPr lang="de-DE" sz="1800" dirty="0"/>
              <a:t>[OliveiraBaiaoMattoso2010] [RimalChoiLumb2010</a:t>
            </a:r>
            <a:r>
              <a:rPr lang="de-DE" dirty="0" smtClean="0"/>
              <a:t>]</a:t>
            </a:r>
          </a:p>
          <a:p>
            <a:pPr lvl="1"/>
            <a:r>
              <a:rPr lang="de-DE" dirty="0" err="1" smtClean="0"/>
              <a:t>IaaS</a:t>
            </a:r>
            <a:r>
              <a:rPr lang="de-DE" dirty="0" smtClean="0"/>
              <a:t> </a:t>
            </a:r>
            <a:r>
              <a:rPr lang="de-DE" dirty="0" err="1"/>
              <a:t>o</a:t>
            </a:r>
            <a:r>
              <a:rPr lang="de-DE" dirty="0" err="1" smtClean="0"/>
              <a:t>fferings</a:t>
            </a:r>
            <a:r>
              <a:rPr lang="de-DE" dirty="0" smtClean="0"/>
              <a:t> </a:t>
            </a:r>
            <a:r>
              <a:rPr lang="de-DE" sz="1800" dirty="0" smtClean="0"/>
              <a:t>[Abbadi2011] </a:t>
            </a:r>
            <a:r>
              <a:rPr lang="de-DE" sz="1800" dirty="0"/>
              <a:t>[</a:t>
            </a:r>
            <a:r>
              <a:rPr lang="de-DE" sz="1800" dirty="0" smtClean="0"/>
              <a:t>ProdanOstermann2009</a:t>
            </a:r>
            <a:r>
              <a:rPr lang="de-DE" sz="1800" dirty="0"/>
              <a:t>]</a:t>
            </a:r>
          </a:p>
          <a:p>
            <a:pPr lvl="1"/>
            <a:r>
              <a:rPr lang="de-DE" dirty="0" smtClean="0"/>
              <a:t>…</a:t>
            </a:r>
          </a:p>
          <a:p>
            <a:endParaRPr lang="de-DE" dirty="0" smtClean="0"/>
          </a:p>
          <a:p>
            <a:r>
              <a:rPr lang="de-DE" dirty="0" err="1" smtClean="0"/>
              <a:t>Identified</a:t>
            </a:r>
            <a:r>
              <a:rPr lang="de-DE" dirty="0" smtClean="0"/>
              <a:t> </a:t>
            </a:r>
            <a:r>
              <a:rPr lang="de-DE" dirty="0" err="1" smtClean="0"/>
              <a:t>characteristics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layer</a:t>
            </a:r>
            <a:endParaRPr lang="de-DE" dirty="0"/>
          </a:p>
          <a:p>
            <a:pPr lvl="2"/>
            <a:r>
              <a:rPr lang="de-DE" dirty="0" smtClean="0"/>
              <a:t>Client (</a:t>
            </a:r>
            <a:r>
              <a:rPr lang="de-DE" dirty="0" err="1" smtClean="0"/>
              <a:t>security</a:t>
            </a:r>
            <a:r>
              <a:rPr lang="de-DE" dirty="0" smtClean="0"/>
              <a:t>, </a:t>
            </a:r>
            <a:r>
              <a:rPr lang="de-DE" dirty="0" err="1" smtClean="0"/>
              <a:t>identity</a:t>
            </a:r>
            <a:r>
              <a:rPr lang="de-DE" dirty="0" smtClean="0"/>
              <a:t>, etc.)</a:t>
            </a:r>
          </a:p>
          <a:p>
            <a:pPr lvl="2"/>
            <a:r>
              <a:rPr lang="de-DE" dirty="0" smtClean="0"/>
              <a:t>Server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storage</a:t>
            </a:r>
            <a:r>
              <a:rPr lang="de-DE" dirty="0" smtClean="0"/>
              <a:t> (</a:t>
            </a:r>
            <a:r>
              <a:rPr lang="de-DE" dirty="0" err="1" smtClean="0"/>
              <a:t>processing</a:t>
            </a:r>
            <a:r>
              <a:rPr lang="de-DE" dirty="0" smtClean="0"/>
              <a:t> power, </a:t>
            </a:r>
            <a:r>
              <a:rPr lang="de-DE" dirty="0" err="1" smtClean="0"/>
              <a:t>memory</a:t>
            </a:r>
            <a:r>
              <a:rPr lang="de-DE" dirty="0" smtClean="0"/>
              <a:t>, etc.)</a:t>
            </a:r>
          </a:p>
          <a:p>
            <a:pPr lvl="2"/>
            <a:r>
              <a:rPr lang="de-DE" dirty="0" smtClean="0"/>
              <a:t>Internet (</a:t>
            </a:r>
            <a:r>
              <a:rPr lang="de-DE" dirty="0" err="1" smtClean="0"/>
              <a:t>speed</a:t>
            </a:r>
            <a:r>
              <a:rPr lang="de-DE" dirty="0" smtClean="0"/>
              <a:t>, </a:t>
            </a:r>
            <a:r>
              <a:rPr lang="de-DE" dirty="0" err="1" smtClean="0"/>
              <a:t>reliability</a:t>
            </a:r>
            <a:r>
              <a:rPr lang="de-DE" dirty="0" smtClean="0"/>
              <a:t>, </a:t>
            </a:r>
            <a:r>
              <a:rPr lang="de-DE" dirty="0" err="1" smtClean="0"/>
              <a:t>availability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Offering</a:t>
            </a:r>
            <a:endParaRPr lang="de-DE" dirty="0" smtClean="0"/>
          </a:p>
          <a:p>
            <a:pPr lvl="2"/>
            <a:r>
              <a:rPr lang="de-DE" dirty="0" err="1" smtClean="0"/>
              <a:t>SaaS</a:t>
            </a:r>
            <a:r>
              <a:rPr lang="de-DE" dirty="0" smtClean="0"/>
              <a:t> (</a:t>
            </a:r>
            <a:r>
              <a:rPr lang="de-DE" dirty="0" err="1" smtClean="0"/>
              <a:t>service</a:t>
            </a:r>
            <a:r>
              <a:rPr lang="de-DE" dirty="0" smtClean="0"/>
              <a:t> </a:t>
            </a:r>
            <a:r>
              <a:rPr lang="de-DE" dirty="0" err="1" smtClean="0"/>
              <a:t>quality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, </a:t>
            </a:r>
            <a:r>
              <a:rPr lang="de-DE" dirty="0" err="1" smtClean="0"/>
              <a:t>elasticity</a:t>
            </a:r>
            <a:r>
              <a:rPr lang="de-DE" dirty="0" smtClean="0"/>
              <a:t>, etc.)</a:t>
            </a:r>
          </a:p>
          <a:p>
            <a:pPr lvl="2"/>
            <a:r>
              <a:rPr lang="de-DE" dirty="0" err="1" smtClean="0"/>
              <a:t>PaaS</a:t>
            </a:r>
            <a:r>
              <a:rPr lang="de-DE" dirty="0" smtClean="0"/>
              <a:t> (</a:t>
            </a:r>
            <a:r>
              <a:rPr lang="de-DE" dirty="0" err="1" smtClean="0"/>
              <a:t>tools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support</a:t>
            </a:r>
            <a:r>
              <a:rPr lang="de-DE" dirty="0" smtClean="0"/>
              <a:t>, etc.)</a:t>
            </a:r>
          </a:p>
          <a:p>
            <a:pPr lvl="2"/>
            <a:r>
              <a:rPr lang="de-DE" dirty="0" err="1" smtClean="0"/>
              <a:t>IaaS</a:t>
            </a:r>
            <a:r>
              <a:rPr lang="de-DE" dirty="0" smtClean="0"/>
              <a:t> (</a:t>
            </a:r>
            <a:r>
              <a:rPr lang="de-DE" dirty="0" err="1" smtClean="0"/>
              <a:t>security</a:t>
            </a:r>
            <a:r>
              <a:rPr lang="de-DE" dirty="0" smtClean="0"/>
              <a:t>, </a:t>
            </a:r>
            <a:r>
              <a:rPr lang="de-DE" dirty="0" err="1" smtClean="0"/>
              <a:t>provision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deployment</a:t>
            </a:r>
            <a:r>
              <a:rPr lang="de-DE" dirty="0" smtClean="0"/>
              <a:t> </a:t>
            </a:r>
            <a:r>
              <a:rPr lang="de-DE" dirty="0" err="1" smtClean="0"/>
              <a:t>logic</a:t>
            </a:r>
            <a:r>
              <a:rPr lang="de-DE" dirty="0" smtClean="0"/>
              <a:t>, etc.)	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540034" y="2972080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Source: OSG </a:t>
            </a:r>
            <a:r>
              <a:rPr lang="de-DE" i="1" dirty="0" err="1" smtClean="0"/>
              <a:t>Cloud</a:t>
            </a:r>
            <a:endParaRPr lang="en-US" i="1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67"/>
          <a:stretch/>
        </p:blipFill>
        <p:spPr bwMode="auto">
          <a:xfrm>
            <a:off x="418018" y="966651"/>
            <a:ext cx="5291149" cy="5317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/>
          <a:lstStyle/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Characteristics</a:t>
            </a:r>
            <a:r>
              <a:rPr lang="de-DE" dirty="0" smtClean="0"/>
              <a:t> II</a:t>
            </a:r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5836919" y="3352076"/>
            <a:ext cx="330708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i="1" dirty="0"/>
          </a:p>
          <a:p>
            <a:r>
              <a:rPr lang="de-DE" i="1" dirty="0" smtClean="0"/>
              <a:t>Source: </a:t>
            </a:r>
            <a:endParaRPr lang="en-US" i="1" dirty="0" smtClean="0"/>
          </a:p>
          <a:p>
            <a:r>
              <a:rPr lang="en-US" i="1" dirty="0" smtClean="0"/>
              <a:t>D.D</a:t>
            </a:r>
            <a:r>
              <a:rPr lang="en-US" i="1" dirty="0"/>
              <a:t>. Oliveira, F.A. </a:t>
            </a:r>
            <a:r>
              <a:rPr lang="en-US" i="1" dirty="0" err="1"/>
              <a:t>Baião</a:t>
            </a:r>
            <a:r>
              <a:rPr lang="en-US" i="1" dirty="0"/>
              <a:t>, and M. </a:t>
            </a:r>
            <a:r>
              <a:rPr lang="en-US" i="1" dirty="0" err="1"/>
              <a:t>Mattoso</a:t>
            </a:r>
            <a:r>
              <a:rPr lang="en-US" i="1" dirty="0"/>
              <a:t>, “Cloud Computing,” Computer Communications, 2010, pp. 47-62</a:t>
            </a:r>
            <a:r>
              <a:rPr lang="en-US" i="1" dirty="0" smtClean="0"/>
              <a:t>.</a:t>
            </a:r>
          </a:p>
          <a:p>
            <a:r>
              <a:rPr lang="de-DE" b="1" i="1" dirty="0" smtClean="0"/>
              <a:t>„</a:t>
            </a:r>
            <a:r>
              <a:rPr lang="de-DE" b="1" i="1" dirty="0" err="1" smtClean="0"/>
              <a:t>Towards</a:t>
            </a:r>
            <a:r>
              <a:rPr lang="de-DE" b="1" i="1" dirty="0" smtClean="0"/>
              <a:t> a </a:t>
            </a:r>
            <a:r>
              <a:rPr lang="de-DE" b="1" i="1" dirty="0" err="1" smtClean="0"/>
              <a:t>Taxonomy</a:t>
            </a:r>
            <a:r>
              <a:rPr lang="de-DE" b="1" i="1" dirty="0" smtClean="0"/>
              <a:t> </a:t>
            </a:r>
            <a:r>
              <a:rPr lang="de-DE" b="1" i="1" dirty="0" err="1" smtClean="0"/>
              <a:t>for</a:t>
            </a:r>
            <a:r>
              <a:rPr lang="de-DE" b="1" i="1" dirty="0" smtClean="0"/>
              <a:t> </a:t>
            </a:r>
            <a:r>
              <a:rPr lang="de-DE" b="1" i="1" dirty="0" err="1" smtClean="0"/>
              <a:t>Cloud</a:t>
            </a:r>
            <a:r>
              <a:rPr lang="de-DE" b="1" i="1" dirty="0" smtClean="0"/>
              <a:t> Computing </a:t>
            </a:r>
            <a:r>
              <a:rPr lang="de-DE" b="1" i="1" dirty="0" err="1" smtClean="0"/>
              <a:t>from</a:t>
            </a:r>
            <a:r>
              <a:rPr lang="de-DE" b="1" i="1" dirty="0" smtClean="0"/>
              <a:t> an e-Science </a:t>
            </a:r>
            <a:r>
              <a:rPr lang="de-DE" b="1" i="1" dirty="0" err="1" smtClean="0"/>
              <a:t>Perspective</a:t>
            </a:r>
            <a:r>
              <a:rPr lang="de-DE" b="1" i="1" dirty="0" smtClean="0"/>
              <a:t>“</a:t>
            </a:r>
            <a:endParaRPr lang="en-US" b="1" i="1" dirty="0" smtClean="0"/>
          </a:p>
          <a:p>
            <a:endParaRPr lang="de-DE" i="1" dirty="0"/>
          </a:p>
          <a:p>
            <a:endParaRPr lang="en-US" i="1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56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usage</a:t>
            </a:r>
            <a:r>
              <a:rPr lang="de-DE" dirty="0" smtClean="0"/>
              <a:t> </a:t>
            </a:r>
            <a:r>
              <a:rPr lang="de-DE" dirty="0" err="1" smtClean="0"/>
              <a:t>pattern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6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Usage</a:t>
            </a:r>
            <a:r>
              <a:rPr lang="de-DE" dirty="0" smtClean="0"/>
              <a:t> Patterns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err="1" smtClean="0"/>
              <a:t>IaaS</a:t>
            </a:r>
            <a:r>
              <a:rPr lang="de-DE" sz="2600" dirty="0" smtClean="0"/>
              <a:t> / </a:t>
            </a:r>
            <a:r>
              <a:rPr lang="de-DE" sz="2600" dirty="0" err="1" smtClean="0"/>
              <a:t>PaaS</a:t>
            </a:r>
            <a:r>
              <a:rPr lang="de-DE" sz="2600" dirty="0" smtClean="0"/>
              <a:t> / </a:t>
            </a:r>
            <a:r>
              <a:rPr lang="de-DE" sz="2600" dirty="0" err="1" smtClean="0"/>
              <a:t>SaaS</a:t>
            </a:r>
            <a:r>
              <a:rPr lang="de-DE" sz="1500" dirty="0" smtClean="0"/>
              <a:t> </a:t>
            </a:r>
            <a:r>
              <a:rPr lang="de-DE" sz="2600" dirty="0" err="1" smtClean="0"/>
              <a:t>abstraction</a:t>
            </a:r>
            <a:r>
              <a:rPr lang="de-DE" sz="2600" dirty="0" smtClean="0"/>
              <a:t> </a:t>
            </a:r>
            <a:r>
              <a:rPr lang="de-DE" sz="2600" dirty="0" err="1" smtClean="0"/>
              <a:t>layers</a:t>
            </a:r>
            <a:r>
              <a:rPr lang="de-DE" sz="2600" dirty="0" smtClean="0"/>
              <a:t> </a:t>
            </a:r>
            <a:r>
              <a:rPr lang="de-DE" sz="1500" dirty="0"/>
              <a:t>[Armbrust et al. </a:t>
            </a:r>
            <a:r>
              <a:rPr lang="de-DE" sz="1500" dirty="0" smtClean="0"/>
              <a:t>2010]</a:t>
            </a:r>
          </a:p>
          <a:p>
            <a:pPr lvl="1"/>
            <a:r>
              <a:rPr lang="de-DE" dirty="0" err="1" smtClean="0"/>
              <a:t>Too</a:t>
            </a:r>
            <a:r>
              <a:rPr lang="de-DE" dirty="0" smtClean="0"/>
              <a:t> </a:t>
            </a:r>
            <a:r>
              <a:rPr lang="de-DE" dirty="0" err="1" smtClean="0"/>
              <a:t>generic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coarse-grained</a:t>
            </a:r>
            <a:endParaRPr lang="de-DE" dirty="0" smtClean="0"/>
          </a:p>
          <a:p>
            <a:r>
              <a:rPr lang="de-DE" sz="2600" dirty="0" err="1" smtClean="0"/>
              <a:t>Identification</a:t>
            </a:r>
            <a:r>
              <a:rPr lang="de-DE" sz="2600" dirty="0" smtClean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common</a:t>
            </a:r>
            <a:r>
              <a:rPr lang="de-DE" sz="2600" dirty="0"/>
              <a:t> </a:t>
            </a:r>
            <a:r>
              <a:rPr lang="de-DE" sz="2600" dirty="0" err="1" smtClean="0"/>
              <a:t>patterns</a:t>
            </a:r>
            <a:r>
              <a:rPr lang="de-DE" sz="2600" dirty="0" smtClean="0"/>
              <a:t> </a:t>
            </a:r>
            <a:r>
              <a:rPr lang="de-DE" sz="1500" dirty="0" smtClean="0"/>
              <a:t>[Petcu2010]</a:t>
            </a:r>
          </a:p>
          <a:p>
            <a:r>
              <a:rPr lang="de-DE" sz="2600" dirty="0" smtClean="0"/>
              <a:t>Fine-</a:t>
            </a:r>
            <a:r>
              <a:rPr lang="de-DE" sz="2600" dirty="0" err="1" smtClean="0"/>
              <a:t>grained</a:t>
            </a:r>
            <a:r>
              <a:rPr lang="de-DE" sz="2600" dirty="0" smtClean="0"/>
              <a:t> </a:t>
            </a:r>
            <a:r>
              <a:rPr lang="de-DE" sz="2600" dirty="0" err="1" smtClean="0"/>
              <a:t>usage</a:t>
            </a:r>
            <a:r>
              <a:rPr lang="de-DE" sz="2600" dirty="0" smtClean="0"/>
              <a:t> </a:t>
            </a:r>
            <a:r>
              <a:rPr lang="de-DE" sz="2600" dirty="0" err="1" smtClean="0"/>
              <a:t>scenarios</a:t>
            </a:r>
            <a:endParaRPr lang="de-DE" sz="2600" dirty="0" smtClean="0"/>
          </a:p>
          <a:p>
            <a:endParaRPr lang="de-DE" sz="2600" dirty="0" smtClean="0"/>
          </a:p>
          <a:p>
            <a:r>
              <a:rPr lang="de-DE" sz="2600" dirty="0" err="1"/>
              <a:t>Dimensions</a:t>
            </a:r>
            <a:endParaRPr lang="de-DE" sz="2600" dirty="0"/>
          </a:p>
          <a:p>
            <a:pPr lvl="1"/>
            <a:r>
              <a:rPr lang="de-DE" dirty="0" err="1" smtClean="0"/>
              <a:t>Actor</a:t>
            </a:r>
            <a:r>
              <a:rPr lang="de-DE" dirty="0" smtClean="0"/>
              <a:t> (</a:t>
            </a:r>
            <a:r>
              <a:rPr lang="de-DE" dirty="0" err="1" smtClean="0"/>
              <a:t>organizations</a:t>
            </a:r>
            <a:r>
              <a:rPr lang="de-DE" dirty="0" smtClean="0"/>
              <a:t>, end-user)</a:t>
            </a:r>
            <a:endParaRPr lang="de-DE" dirty="0"/>
          </a:p>
          <a:p>
            <a:pPr lvl="1"/>
            <a:r>
              <a:rPr lang="de-DE" dirty="0" err="1"/>
              <a:t>Roles</a:t>
            </a:r>
            <a:r>
              <a:rPr lang="de-DE" dirty="0"/>
              <a:t> (</a:t>
            </a:r>
            <a:r>
              <a:rPr lang="de-DE" dirty="0" err="1"/>
              <a:t>consumer</a:t>
            </a:r>
            <a:r>
              <a:rPr lang="de-DE" dirty="0"/>
              <a:t>, </a:t>
            </a:r>
            <a:r>
              <a:rPr lang="de-DE" dirty="0" err="1"/>
              <a:t>provider</a:t>
            </a:r>
            <a:r>
              <a:rPr lang="de-DE" dirty="0"/>
              <a:t>, </a:t>
            </a:r>
            <a:r>
              <a:rPr lang="de-DE" dirty="0" err="1" smtClean="0"/>
              <a:t>intermediary</a:t>
            </a:r>
            <a:r>
              <a:rPr lang="de-DE" dirty="0"/>
              <a:t>)</a:t>
            </a:r>
            <a:endParaRPr lang="de-DE" dirty="0" smtClean="0"/>
          </a:p>
          <a:p>
            <a:pPr lvl="1"/>
            <a:r>
              <a:rPr lang="de-DE" dirty="0" smtClean="0"/>
              <a:t>Privacy (</a:t>
            </a:r>
            <a:r>
              <a:rPr lang="de-DE" dirty="0" err="1" smtClean="0"/>
              <a:t>public</a:t>
            </a:r>
            <a:r>
              <a:rPr lang="de-DE" dirty="0" smtClean="0"/>
              <a:t>, private, </a:t>
            </a:r>
            <a:r>
              <a:rPr lang="de-DE" dirty="0" err="1" smtClean="0"/>
              <a:t>mixed</a:t>
            </a:r>
            <a:r>
              <a:rPr lang="de-DE" dirty="0" smtClean="0"/>
              <a:t>)</a:t>
            </a:r>
            <a:endParaRPr lang="de-DE" dirty="0"/>
          </a:p>
          <a:p>
            <a:pPr lvl="1"/>
            <a:r>
              <a:rPr lang="de-DE" dirty="0" err="1" smtClean="0"/>
              <a:t>Abstraction</a:t>
            </a:r>
            <a:r>
              <a:rPr lang="de-DE" dirty="0" smtClean="0"/>
              <a:t>-Level (HW, </a:t>
            </a:r>
            <a:r>
              <a:rPr lang="de-DE" dirty="0" err="1" smtClean="0"/>
              <a:t>IaaS</a:t>
            </a:r>
            <a:r>
              <a:rPr lang="de-DE" dirty="0" smtClean="0"/>
              <a:t>, </a:t>
            </a:r>
            <a:r>
              <a:rPr lang="de-DE" dirty="0" err="1" smtClean="0"/>
              <a:t>SaaS</a:t>
            </a:r>
            <a:r>
              <a:rPr lang="de-DE" dirty="0" smtClean="0"/>
              <a:t>, </a:t>
            </a:r>
            <a:r>
              <a:rPr lang="de-DE" dirty="0" err="1" smtClean="0"/>
              <a:t>PaaS</a:t>
            </a:r>
            <a:r>
              <a:rPr lang="de-DE" dirty="0" smtClean="0"/>
              <a:t>)</a:t>
            </a:r>
            <a:endParaRPr lang="de-DE" dirty="0"/>
          </a:p>
          <a:p>
            <a:endParaRPr lang="en-US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0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hteck 94"/>
          <p:cNvSpPr/>
          <p:nvPr/>
        </p:nvSpPr>
        <p:spPr>
          <a:xfrm>
            <a:off x="244704" y="5019820"/>
            <a:ext cx="7181706" cy="29817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 err="1" smtClean="0"/>
              <a:t>Virtualization</a:t>
            </a:r>
            <a:endParaRPr lang="en-US" sz="1400" b="1" dirty="0"/>
          </a:p>
        </p:txBody>
      </p:sp>
      <p:sp>
        <p:nvSpPr>
          <p:cNvPr id="56" name="Rechteck 55"/>
          <p:cNvSpPr/>
          <p:nvPr/>
        </p:nvSpPr>
        <p:spPr>
          <a:xfrm>
            <a:off x="244703" y="1170603"/>
            <a:ext cx="7181707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End-User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Common Patterns in </a:t>
            </a:r>
            <a:r>
              <a:rPr lang="de-DE" dirty="0" err="1" smtClean="0"/>
              <a:t>Cloud</a:t>
            </a:r>
            <a:r>
              <a:rPr lang="de-DE" dirty="0" smtClean="0"/>
              <a:t> Computing</a:t>
            </a:r>
            <a:endParaRPr lang="en-US" dirty="0"/>
          </a:p>
        </p:txBody>
      </p:sp>
      <p:sp>
        <p:nvSpPr>
          <p:cNvPr id="5" name="Rechteck 4"/>
          <p:cNvSpPr/>
          <p:nvPr/>
        </p:nvSpPr>
        <p:spPr>
          <a:xfrm>
            <a:off x="244704" y="4349577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IaaS</a:t>
            </a:r>
            <a:endParaRPr lang="en-US" dirty="0"/>
          </a:p>
        </p:txBody>
      </p:sp>
      <p:sp>
        <p:nvSpPr>
          <p:cNvPr id="6" name="Rechteck 5"/>
          <p:cNvSpPr/>
          <p:nvPr/>
        </p:nvSpPr>
        <p:spPr>
          <a:xfrm>
            <a:off x="244704" y="3349286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 smtClean="0"/>
              <a:t>PaaS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44704" y="2262428"/>
            <a:ext cx="7181706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/>
              <a:t>S</a:t>
            </a:r>
            <a:r>
              <a:rPr lang="de-DE" dirty="0" err="1" smtClean="0"/>
              <a:t>aaS</a:t>
            </a:r>
            <a:endParaRPr lang="en-US" dirty="0"/>
          </a:p>
        </p:txBody>
      </p:sp>
      <p:sp>
        <p:nvSpPr>
          <p:cNvPr id="8" name="Rechteck 7"/>
          <p:cNvSpPr/>
          <p:nvPr/>
        </p:nvSpPr>
        <p:spPr>
          <a:xfrm>
            <a:off x="244704" y="5317994"/>
            <a:ext cx="7181706" cy="3707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HW</a:t>
            </a:r>
            <a:endParaRPr lang="en-US" dirty="0"/>
          </a:p>
        </p:txBody>
      </p:sp>
      <p:sp>
        <p:nvSpPr>
          <p:cNvPr id="13" name="Textfeld 12"/>
          <p:cNvSpPr txBox="1"/>
          <p:nvPr/>
        </p:nvSpPr>
        <p:spPr>
          <a:xfrm>
            <a:off x="7531845" y="2455264"/>
            <a:ext cx="10599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Roles</a:t>
            </a:r>
            <a:r>
              <a:rPr lang="de-DE" sz="1400" u="sng" dirty="0" smtClean="0"/>
              <a:t>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Consumer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Provider</a:t>
            </a:r>
            <a:endParaRPr lang="en-US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7531845" y="1747679"/>
            <a:ext cx="12490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err="1" smtClean="0"/>
              <a:t>Actor</a:t>
            </a:r>
            <a:r>
              <a:rPr lang="de-DE" sz="1400" u="sng" dirty="0" smtClean="0"/>
              <a:t>: 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Organization</a:t>
            </a:r>
            <a:endParaRPr lang="de-DE" sz="1400" dirty="0" smtClean="0"/>
          </a:p>
          <a:p>
            <a:r>
              <a:rPr lang="de-DE" sz="1400" dirty="0" smtClean="0"/>
              <a:t> End-User</a:t>
            </a:r>
            <a:endParaRPr lang="en-US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7531845" y="3349286"/>
            <a:ext cx="8915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 smtClean="0"/>
              <a:t>SLAs: </a:t>
            </a:r>
          </a:p>
          <a:p>
            <a:r>
              <a:rPr lang="de-DE" sz="1400" dirty="0"/>
              <a:t> </a:t>
            </a:r>
            <a:r>
              <a:rPr lang="de-DE" sz="1400" dirty="0" smtClean="0"/>
              <a:t>Internal</a:t>
            </a:r>
          </a:p>
          <a:p>
            <a:r>
              <a:rPr lang="de-DE" sz="1400" dirty="0" smtClean="0"/>
              <a:t> </a:t>
            </a:r>
            <a:r>
              <a:rPr lang="de-DE" sz="1400" dirty="0" err="1" smtClean="0"/>
              <a:t>External</a:t>
            </a:r>
            <a:endParaRPr lang="en-US" sz="1400" dirty="0"/>
          </a:p>
        </p:txBody>
      </p:sp>
      <p:sp>
        <p:nvSpPr>
          <p:cNvPr id="17" name="Rechteck 16"/>
          <p:cNvSpPr/>
          <p:nvPr/>
        </p:nvSpPr>
        <p:spPr>
          <a:xfrm>
            <a:off x="8797571" y="2053045"/>
            <a:ext cx="171285" cy="12625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Gerade Verbindung 18"/>
          <p:cNvCxnSpPr/>
          <p:nvPr/>
        </p:nvCxnSpPr>
        <p:spPr>
          <a:xfrm>
            <a:off x="8418429" y="3719989"/>
            <a:ext cx="542612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8418429" y="3982921"/>
            <a:ext cx="5426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8857207" y="2930840"/>
            <a:ext cx="10513" cy="120737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V="1">
            <a:off x="8857207" y="2681650"/>
            <a:ext cx="1" cy="188822"/>
          </a:xfrm>
          <a:prstGeom prst="line">
            <a:avLst/>
          </a:prstGeom>
          <a:ln w="635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295" y="2253448"/>
            <a:ext cx="212656" cy="20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© Michael Faber</a:t>
            </a:r>
          </a:p>
          <a:p>
            <a:pPr>
              <a:defRPr/>
            </a:pPr>
            <a:r>
              <a:rPr lang="en-US" dirty="0" smtClean="0"/>
              <a:t>Taxonomy </a:t>
            </a:r>
            <a:r>
              <a:rPr lang="en-US" dirty="0"/>
              <a:t>for Cloud Computing and </a:t>
            </a:r>
            <a:r>
              <a:rPr lang="en-US" dirty="0" smtClean="0"/>
              <a:t>Common </a:t>
            </a:r>
            <a:r>
              <a:rPr lang="en-US" dirty="0"/>
              <a:t>Cloud Usage Patterns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26" name="Gruppieren 25"/>
          <p:cNvGrpSpPr/>
          <p:nvPr/>
        </p:nvGrpSpPr>
        <p:grpSpPr>
          <a:xfrm>
            <a:off x="4127361" y="990702"/>
            <a:ext cx="603941" cy="5229152"/>
            <a:chOff x="4127361" y="990702"/>
            <a:chExt cx="603941" cy="5229152"/>
          </a:xfrm>
        </p:grpSpPr>
        <p:sp>
          <p:nvSpPr>
            <p:cNvPr id="102" name="Rechteck 101"/>
            <p:cNvSpPr/>
            <p:nvPr/>
          </p:nvSpPr>
          <p:spPr>
            <a:xfrm>
              <a:off x="4170384" y="99070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hteck 59"/>
            <p:cNvSpPr/>
            <p:nvPr/>
          </p:nvSpPr>
          <p:spPr>
            <a:xfrm>
              <a:off x="4180280" y="3217368"/>
              <a:ext cx="480649" cy="2633154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61" name="Gerade Verbindung 60"/>
            <p:cNvCxnSpPr/>
            <p:nvPr/>
          </p:nvCxnSpPr>
          <p:spPr>
            <a:xfrm flipV="1">
              <a:off x="4416974" y="4720280"/>
              <a:ext cx="0" cy="597715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hteck 61"/>
            <p:cNvSpPr/>
            <p:nvPr/>
          </p:nvSpPr>
          <p:spPr>
            <a:xfrm>
              <a:off x="4180279" y="2113092"/>
              <a:ext cx="480649" cy="671816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cxnSp>
          <p:nvCxnSpPr>
            <p:cNvPr id="63" name="Gerade Verbindung 62"/>
            <p:cNvCxnSpPr>
              <a:stCxn id="60" idx="0"/>
              <a:endCxn id="62" idx="2"/>
            </p:cNvCxnSpPr>
            <p:nvPr/>
          </p:nvCxnSpPr>
          <p:spPr>
            <a:xfrm flipH="1" flipV="1">
              <a:off x="4420604" y="2784908"/>
              <a:ext cx="1" cy="432460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Gerade Verbindung 63"/>
            <p:cNvCxnSpPr>
              <a:stCxn id="62" idx="0"/>
              <a:endCxn id="65" idx="2"/>
            </p:cNvCxnSpPr>
            <p:nvPr/>
          </p:nvCxnSpPr>
          <p:spPr>
            <a:xfrm flipV="1">
              <a:off x="4420604" y="1563914"/>
              <a:ext cx="8728" cy="549178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5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7361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7" name="Gerade Verbindung 66"/>
            <p:cNvCxnSpPr/>
            <p:nvPr/>
          </p:nvCxnSpPr>
          <p:spPr>
            <a:xfrm flipV="1">
              <a:off x="4423705" y="3718618"/>
              <a:ext cx="4648" cy="630960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/>
            <p:cNvSpPr txBox="1"/>
            <p:nvPr/>
          </p:nvSpPr>
          <p:spPr>
            <a:xfrm>
              <a:off x="4241285" y="5850522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</a:t>
              </a:r>
              <a:endParaRPr lang="en-US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3242897" y="990701"/>
            <a:ext cx="603941" cy="5221356"/>
            <a:chOff x="3242897" y="990701"/>
            <a:chExt cx="603941" cy="5221356"/>
          </a:xfrm>
        </p:grpSpPr>
        <p:sp>
          <p:nvSpPr>
            <p:cNvPr id="103" name="Rechteck 102"/>
            <p:cNvSpPr/>
            <p:nvPr/>
          </p:nvSpPr>
          <p:spPr>
            <a:xfrm>
              <a:off x="3308173" y="990701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hteck 43"/>
            <p:cNvSpPr/>
            <p:nvPr/>
          </p:nvSpPr>
          <p:spPr>
            <a:xfrm>
              <a:off x="3308173" y="4189117"/>
              <a:ext cx="480649" cy="1654331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/>
            <p:nvPr/>
          </p:nvCxnSpPr>
          <p:spPr>
            <a:xfrm flipV="1">
              <a:off x="3548497" y="4720280"/>
              <a:ext cx="0" cy="597715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hteck 45"/>
            <p:cNvSpPr/>
            <p:nvPr/>
          </p:nvSpPr>
          <p:spPr>
            <a:xfrm>
              <a:off x="3308172" y="2113091"/>
              <a:ext cx="480649" cy="656225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Gerade Verbindung 47"/>
            <p:cNvCxnSpPr>
              <a:stCxn id="44" idx="0"/>
              <a:endCxn id="46" idx="2"/>
            </p:cNvCxnSpPr>
            <p:nvPr/>
          </p:nvCxnSpPr>
          <p:spPr>
            <a:xfrm flipH="1" flipV="1">
              <a:off x="3548497" y="2769316"/>
              <a:ext cx="1" cy="1419801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46" idx="0"/>
              <a:endCxn id="54" idx="2"/>
            </p:cNvCxnSpPr>
            <p:nvPr/>
          </p:nvCxnSpPr>
          <p:spPr>
            <a:xfrm flipH="1" flipV="1">
              <a:off x="3544868" y="1563914"/>
              <a:ext cx="3629" cy="549177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4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2897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9" name="Textfeld 78"/>
            <p:cNvSpPr txBox="1"/>
            <p:nvPr/>
          </p:nvSpPr>
          <p:spPr>
            <a:xfrm>
              <a:off x="3372809" y="5842725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C</a:t>
              </a:r>
              <a:endParaRPr lang="en-US" dirty="0"/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1473969" y="985057"/>
            <a:ext cx="603941" cy="5234797"/>
            <a:chOff x="1473969" y="985057"/>
            <a:chExt cx="603941" cy="5234797"/>
          </a:xfrm>
        </p:grpSpPr>
        <p:sp>
          <p:nvSpPr>
            <p:cNvPr id="105" name="Rechteck 104"/>
            <p:cNvSpPr/>
            <p:nvPr/>
          </p:nvSpPr>
          <p:spPr>
            <a:xfrm>
              <a:off x="1535614" y="985057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1540729" y="4189118"/>
              <a:ext cx="480649" cy="1661404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Gerade Verbindung 38"/>
            <p:cNvCxnSpPr/>
            <p:nvPr/>
          </p:nvCxnSpPr>
          <p:spPr>
            <a:xfrm flipV="1">
              <a:off x="1794776" y="4720281"/>
              <a:ext cx="0" cy="597714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>
              <a:stCxn id="37" idx="0"/>
              <a:endCxn id="1026" idx="2"/>
            </p:cNvCxnSpPr>
            <p:nvPr/>
          </p:nvCxnSpPr>
          <p:spPr>
            <a:xfrm flipH="1" flipV="1">
              <a:off x="1775940" y="1563914"/>
              <a:ext cx="5114" cy="2625204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feld 80"/>
            <p:cNvSpPr txBox="1"/>
            <p:nvPr/>
          </p:nvSpPr>
          <p:spPr>
            <a:xfrm>
              <a:off x="1611777" y="585052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A</a:t>
              </a:r>
              <a:endParaRPr lang="en-US" dirty="0"/>
            </a:p>
          </p:txBody>
        </p:sp>
        <p:pic>
          <p:nvPicPr>
            <p:cNvPr id="1026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3969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uppieren 21"/>
          <p:cNvGrpSpPr/>
          <p:nvPr/>
        </p:nvGrpSpPr>
        <p:grpSpPr>
          <a:xfrm>
            <a:off x="6780754" y="993933"/>
            <a:ext cx="480649" cy="5225921"/>
            <a:chOff x="6780754" y="993933"/>
            <a:chExt cx="480649" cy="5225921"/>
          </a:xfrm>
        </p:grpSpPr>
        <p:sp>
          <p:nvSpPr>
            <p:cNvPr id="9" name="Rechteck 8"/>
            <p:cNvSpPr/>
            <p:nvPr/>
          </p:nvSpPr>
          <p:spPr>
            <a:xfrm>
              <a:off x="6780755" y="4189118"/>
              <a:ext cx="480648" cy="1653608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hteck 9"/>
            <p:cNvSpPr/>
            <p:nvPr/>
          </p:nvSpPr>
          <p:spPr>
            <a:xfrm>
              <a:off x="6924838" y="1681688"/>
              <a:ext cx="193825" cy="2507429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6780754" y="993933"/>
              <a:ext cx="480649" cy="678330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feld 123"/>
            <p:cNvSpPr txBox="1"/>
            <p:nvPr/>
          </p:nvSpPr>
          <p:spPr>
            <a:xfrm>
              <a:off x="6851801" y="585052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G</a:t>
              </a:r>
              <a:endParaRPr lang="en-US" dirty="0"/>
            </a:p>
          </p:txBody>
        </p:sp>
        <p:sp>
          <p:nvSpPr>
            <p:cNvPr id="108" name="Rechteck 107"/>
            <p:cNvSpPr/>
            <p:nvPr/>
          </p:nvSpPr>
          <p:spPr>
            <a:xfrm>
              <a:off x="6948688" y="1666503"/>
              <a:ext cx="147437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hteck 108"/>
            <p:cNvSpPr/>
            <p:nvPr/>
          </p:nvSpPr>
          <p:spPr>
            <a:xfrm>
              <a:off x="6948688" y="4184615"/>
              <a:ext cx="147437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Gerade Verbindung 57"/>
            <p:cNvCxnSpPr/>
            <p:nvPr/>
          </p:nvCxnSpPr>
          <p:spPr>
            <a:xfrm flipV="1">
              <a:off x="7021751" y="1541306"/>
              <a:ext cx="0" cy="2808271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uppieren 27"/>
          <p:cNvGrpSpPr/>
          <p:nvPr/>
        </p:nvGrpSpPr>
        <p:grpSpPr>
          <a:xfrm>
            <a:off x="2358433" y="984782"/>
            <a:ext cx="603941" cy="5235072"/>
            <a:chOff x="2358433" y="984782"/>
            <a:chExt cx="603941" cy="5235072"/>
          </a:xfrm>
        </p:grpSpPr>
        <p:sp>
          <p:nvSpPr>
            <p:cNvPr id="104" name="Rechteck 103"/>
            <p:cNvSpPr/>
            <p:nvPr/>
          </p:nvSpPr>
          <p:spPr>
            <a:xfrm>
              <a:off x="2407845" y="98478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54" name="Gruppieren 1053"/>
            <p:cNvGrpSpPr/>
            <p:nvPr/>
          </p:nvGrpSpPr>
          <p:grpSpPr>
            <a:xfrm>
              <a:off x="2358433" y="990702"/>
              <a:ext cx="603941" cy="5229152"/>
              <a:chOff x="2074409" y="990702"/>
              <a:chExt cx="603941" cy="5229152"/>
            </a:xfrm>
          </p:grpSpPr>
          <p:sp>
            <p:nvSpPr>
              <p:cNvPr id="68" name="Rechteck 67"/>
              <p:cNvSpPr/>
              <p:nvPr/>
            </p:nvSpPr>
            <p:spPr>
              <a:xfrm>
                <a:off x="2133554" y="5148372"/>
                <a:ext cx="480648" cy="702150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hteck 68"/>
              <p:cNvSpPr/>
              <p:nvPr/>
            </p:nvSpPr>
            <p:spPr>
              <a:xfrm>
                <a:off x="2263084" y="2769316"/>
                <a:ext cx="221585" cy="2379780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hteck 69"/>
              <p:cNvSpPr/>
              <p:nvPr/>
            </p:nvSpPr>
            <p:spPr>
              <a:xfrm>
                <a:off x="2123822" y="2113092"/>
                <a:ext cx="480649" cy="656224"/>
              </a:xfrm>
              <a:prstGeom prst="rect">
                <a:avLst/>
              </a:prstGeom>
              <a:solidFill>
                <a:schemeClr val="bg1">
                  <a:alpha val="59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3" name="Gerade Verbindung 72"/>
              <p:cNvCxnSpPr>
                <a:stCxn id="70" idx="0"/>
                <a:endCxn id="74" idx="2"/>
              </p:cNvCxnSpPr>
              <p:nvPr/>
            </p:nvCxnSpPr>
            <p:spPr>
              <a:xfrm flipV="1">
                <a:off x="2364147" y="1563914"/>
                <a:ext cx="12233" cy="54917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4" name="Picture 2" descr="C:\Program Files (x86)\Microsoft Office\MEDIA\CAGCAT10\j0292020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74409" y="990702"/>
                <a:ext cx="603941" cy="5732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8" name="Textfeld 77"/>
              <p:cNvSpPr txBox="1"/>
              <p:nvPr/>
            </p:nvSpPr>
            <p:spPr>
              <a:xfrm>
                <a:off x="2207103" y="5850522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B</a:t>
                </a:r>
                <a:endParaRPr lang="en-US" dirty="0"/>
              </a:p>
            </p:txBody>
          </p:sp>
          <p:cxnSp>
            <p:nvCxnSpPr>
              <p:cNvPr id="72" name="Gerade Verbindung 71"/>
              <p:cNvCxnSpPr/>
              <p:nvPr/>
            </p:nvCxnSpPr>
            <p:spPr>
              <a:xfrm flipV="1">
                <a:off x="2373876" y="2633132"/>
                <a:ext cx="0" cy="2684862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ysDot"/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Rechteck 10"/>
            <p:cNvSpPr/>
            <p:nvPr/>
          </p:nvSpPr>
          <p:spPr>
            <a:xfrm>
              <a:off x="2571750" y="2745486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hteck 110"/>
            <p:cNvSpPr/>
            <p:nvPr/>
          </p:nvSpPr>
          <p:spPr>
            <a:xfrm>
              <a:off x="2571750" y="5136973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5011825" y="990702"/>
            <a:ext cx="603941" cy="5229152"/>
            <a:chOff x="5011825" y="990702"/>
            <a:chExt cx="603941" cy="5229152"/>
          </a:xfrm>
        </p:grpSpPr>
        <p:sp>
          <p:nvSpPr>
            <p:cNvPr id="101" name="Rechteck 100"/>
            <p:cNvSpPr/>
            <p:nvPr/>
          </p:nvSpPr>
          <p:spPr>
            <a:xfrm>
              <a:off x="5066777" y="990702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feld 74"/>
            <p:cNvSpPr txBox="1"/>
            <p:nvPr/>
          </p:nvSpPr>
          <p:spPr>
            <a:xfrm>
              <a:off x="5137825" y="585052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E</a:t>
              </a:r>
              <a:endParaRPr lang="en-US" dirty="0"/>
            </a:p>
          </p:txBody>
        </p:sp>
        <p:sp>
          <p:nvSpPr>
            <p:cNvPr id="77" name="Rechteck 76"/>
            <p:cNvSpPr/>
            <p:nvPr/>
          </p:nvSpPr>
          <p:spPr>
            <a:xfrm>
              <a:off x="5070970" y="5148372"/>
              <a:ext cx="480648" cy="694353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hteck 81"/>
            <p:cNvSpPr/>
            <p:nvPr/>
          </p:nvSpPr>
          <p:spPr>
            <a:xfrm>
              <a:off x="5200500" y="3875947"/>
              <a:ext cx="221585" cy="1273149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hteck 82"/>
            <p:cNvSpPr/>
            <p:nvPr/>
          </p:nvSpPr>
          <p:spPr>
            <a:xfrm>
              <a:off x="5066778" y="3217368"/>
              <a:ext cx="480649" cy="670910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Gerade Verbindung 84"/>
            <p:cNvCxnSpPr>
              <a:endCxn id="86" idx="2"/>
            </p:cNvCxnSpPr>
            <p:nvPr/>
          </p:nvCxnSpPr>
          <p:spPr>
            <a:xfrm flipV="1">
              <a:off x="5313385" y="1563914"/>
              <a:ext cx="411" cy="1630014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6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1825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" name="Rechteck 105"/>
            <p:cNvSpPr/>
            <p:nvPr/>
          </p:nvSpPr>
          <p:spPr>
            <a:xfrm>
              <a:off x="5229976" y="3871444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hteck 111"/>
            <p:cNvSpPr/>
            <p:nvPr/>
          </p:nvSpPr>
          <p:spPr>
            <a:xfrm>
              <a:off x="5227436" y="5133924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Gerade Verbindung 83"/>
            <p:cNvCxnSpPr/>
            <p:nvPr/>
          </p:nvCxnSpPr>
          <p:spPr>
            <a:xfrm flipV="1">
              <a:off x="5311293" y="3719989"/>
              <a:ext cx="1" cy="1552678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22"/>
          <p:cNvGrpSpPr/>
          <p:nvPr/>
        </p:nvGrpSpPr>
        <p:grpSpPr>
          <a:xfrm>
            <a:off x="5896289" y="990702"/>
            <a:ext cx="603941" cy="5229152"/>
            <a:chOff x="5896289" y="990702"/>
            <a:chExt cx="603941" cy="5229152"/>
          </a:xfrm>
        </p:grpSpPr>
        <p:sp>
          <p:nvSpPr>
            <p:cNvPr id="100" name="Rechteck 99"/>
            <p:cNvSpPr/>
            <p:nvPr/>
          </p:nvSpPr>
          <p:spPr>
            <a:xfrm>
              <a:off x="5958241" y="1003359"/>
              <a:ext cx="480649" cy="6783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hteck 65"/>
            <p:cNvSpPr/>
            <p:nvPr/>
          </p:nvSpPr>
          <p:spPr>
            <a:xfrm>
              <a:off x="6097321" y="3888278"/>
              <a:ext cx="221585" cy="1260817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hteck 75"/>
            <p:cNvSpPr/>
            <p:nvPr/>
          </p:nvSpPr>
          <p:spPr>
            <a:xfrm>
              <a:off x="5963599" y="2113092"/>
              <a:ext cx="480649" cy="1762855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Gerade Verbindung 87"/>
            <p:cNvCxnSpPr>
              <a:stCxn id="76" idx="0"/>
              <a:endCxn id="89" idx="2"/>
            </p:cNvCxnSpPr>
            <p:nvPr/>
          </p:nvCxnSpPr>
          <p:spPr>
            <a:xfrm flipH="1" flipV="1">
              <a:off x="6198260" y="1563914"/>
              <a:ext cx="5664" cy="549178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9" name="Picture 2" descr="C:\Program Files (x86)\Microsoft Office\MEDIA\CAGCAT10\j0292020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6289" y="990702"/>
              <a:ext cx="603941" cy="57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0" name="Rechteck 89"/>
            <p:cNvSpPr/>
            <p:nvPr/>
          </p:nvSpPr>
          <p:spPr>
            <a:xfrm>
              <a:off x="5965695" y="5148372"/>
              <a:ext cx="480648" cy="694353"/>
            </a:xfrm>
            <a:prstGeom prst="rect">
              <a:avLst/>
            </a:prstGeom>
            <a:solidFill>
              <a:schemeClr val="bg1">
                <a:alpha val="5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Gerade Verbindung 92"/>
            <p:cNvCxnSpPr/>
            <p:nvPr/>
          </p:nvCxnSpPr>
          <p:spPr>
            <a:xfrm flipH="1" flipV="1">
              <a:off x="6203924" y="2633132"/>
              <a:ext cx="4189" cy="716154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feld 122"/>
            <p:cNvSpPr txBox="1"/>
            <p:nvPr/>
          </p:nvSpPr>
          <p:spPr>
            <a:xfrm>
              <a:off x="6028982" y="585052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F</a:t>
              </a:r>
              <a:endParaRPr lang="en-US" dirty="0"/>
            </a:p>
          </p:txBody>
        </p:sp>
        <p:sp>
          <p:nvSpPr>
            <p:cNvPr id="107" name="Rechteck 106"/>
            <p:cNvSpPr/>
            <p:nvPr/>
          </p:nvSpPr>
          <p:spPr>
            <a:xfrm>
              <a:off x="6124293" y="3869597"/>
              <a:ext cx="16764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hteck 112"/>
            <p:cNvSpPr/>
            <p:nvPr/>
          </p:nvSpPr>
          <p:spPr>
            <a:xfrm>
              <a:off x="6124905" y="5135749"/>
              <a:ext cx="167640" cy="28800"/>
            </a:xfrm>
            <a:prstGeom prst="rect">
              <a:avLst/>
            </a:prstGeom>
            <a:solidFill>
              <a:srgbClr val="ACB5CA"/>
            </a:solidFill>
            <a:ln>
              <a:solidFill>
                <a:srgbClr val="ACB5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Gerade Verbindung 86"/>
            <p:cNvCxnSpPr/>
            <p:nvPr/>
          </p:nvCxnSpPr>
          <p:spPr>
            <a:xfrm flipV="1">
              <a:off x="6203923" y="3718618"/>
              <a:ext cx="0" cy="1599377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895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-Masterslides-EN-SDQ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808080"/>
      </a:hlink>
      <a:folHlink>
        <a:srgbClr val="7D92C3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KIT-Masterslides-EN-SDQ</Template>
  <TotalTime>0</TotalTime>
  <Words>836</Words>
  <Application>Microsoft Office PowerPoint</Application>
  <PresentationFormat>Bildschirmpräsentation (4:3)</PresentationFormat>
  <Paragraphs>212</Paragraphs>
  <Slides>13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KIT-Masterslides-EN-SDQ</vt:lpstr>
      <vt:lpstr>PowerPoint-Präsentation</vt:lpstr>
      <vt:lpstr>Proposed Next Steps</vt:lpstr>
      <vt:lpstr>Motivation</vt:lpstr>
      <vt:lpstr>taxonomies</vt:lpstr>
      <vt:lpstr>Taxonomy – Cloud Characteristics I</vt:lpstr>
      <vt:lpstr>Taxonomy – Cloud Characteristics II</vt:lpstr>
      <vt:lpstr>Cloud usage pattern</vt:lpstr>
      <vt:lpstr>Cloud Usage Patterns</vt:lpstr>
      <vt:lpstr>Common Patterns in Cloud Computing</vt:lpstr>
      <vt:lpstr>Common Patterns – Examples</vt:lpstr>
      <vt:lpstr>Target Groups for Benchmarks</vt:lpstr>
      <vt:lpstr>Different Benchmark Views and Goals</vt:lpstr>
      <vt:lpstr>Discussion and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martens</dc:creator>
  <cp:lastModifiedBy>Michael Faber</cp:lastModifiedBy>
  <cp:revision>702</cp:revision>
  <dcterms:created xsi:type="dcterms:W3CDTF">2010-10-20T15:21:04Z</dcterms:created>
  <dcterms:modified xsi:type="dcterms:W3CDTF">2011-10-28T13:05:42Z</dcterms:modified>
</cp:coreProperties>
</file>