
<file path=[Content_Types].xml><?xml version="1.0" encoding="utf-8"?>
<Types xmlns="http://schemas.openxmlformats.org/package/2006/content-types">
  <Override PartName="/ppt/slideLayouts/slideLayout8.xml" ContentType="application/vnd.openxmlformats-officedocument.presentationml.slideLayout+xml"/>
  <Override PartName="/ppt/slideLayouts/slideLayout4.xml" ContentType="application/vnd.openxmlformats-officedocument.presentationml.slideLayout+xml"/>
  <Override PartName="/ppt/slideLayouts/slideLayout2.xml" ContentType="application/vnd.openxmlformats-officedocument.presentationml.slideLayout+xml"/>
  <Override PartName="/ppt/slideLayouts/slideLayout1.xml" ContentType="application/vnd.openxmlformats-officedocument.presentationml.slideLayout+xml"/>
  <Override PartName="/ppt/slides/slide2.xml" ContentType="application/vnd.openxmlformats-officedocument.presentationml.slide+xml"/>
  <Override PartName="/ppt/theme/theme1.xml" ContentType="application/vnd.openxmlformats-officedocument.theme+xml"/>
  <Override PartName="/ppt/slideLayouts/slideLayout6.xml" ContentType="application/vnd.openxmlformats-officedocument.presentationml.slideLayout+xml"/>
  <Override PartName="/ppt/presentation.xml" ContentType="application/vnd.openxmlformats-officedocument.presentationml.presentation.main+xml"/>
  <Override PartName="/docProps/app.xml" ContentType="application/vnd.openxmlformats-officedocument.extended-properties+xml"/>
  <Override PartName="/ppt/slides/slide5.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Layouts/slideLayout7.xml" ContentType="application/vnd.openxmlformats-officedocument.presentationml.slideLayout+xml"/>
  <Override PartName="/ppt/presProps.xml" ContentType="application/vnd.openxmlformats-officedocument.presentationml.presProps+xml"/>
  <Default Extension="jpeg" ContentType="image/jpeg"/>
  <Override PartName="/ppt/slideLayouts/slideLayout3.xml" ContentType="application/vnd.openxmlformats-officedocument.presentationml.slideLayout+xml"/>
  <Override PartName="/ppt/slides/slide3.xml" ContentType="application/vnd.openxmlformats-officedocument.presentationml.slide+xml"/>
  <Override PartName="/ppt/slides/slide4.xml" ContentType="application/vnd.openxmlformats-officedocument.presentationml.slide+xml"/>
  <Override PartName="/ppt/slideLayouts/slideLayout5.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ppt/slides/slide1.xml" ContentType="application/vnd.openxmlformats-officedocument.presentationml.slide+xml"/>
  <Override PartName="/ppt/tableStyles.xml" ContentType="application/vnd.openxmlformats-officedocument.presentationml.tableStyles+xml"/>
  <Default Extension="xml" ContentType="application/xml"/>
  <Override PartName="/ppt/slides/slide7.xml" ContentType="application/vnd.openxmlformats-officedocument.presentationml.slide+xml"/>
  <Override PartName="/ppt/slides/slide8.xml" ContentType="application/vnd.openxmlformats-officedocument.presentationml.slide+xml"/>
  <Override PartName="/ppt/slideMasters/slideMaster1.xml" ContentType="application/vnd.openxmlformats-officedocument.presentationml.slideMaster+xml"/>
  <Override PartName="/ppt/slides/slide15.xml" ContentType="application/vnd.openxmlformats-officedocument.presentationml.slide+xml"/>
  <Override PartName="/ppt/viewProps.xml" ContentType="application/vnd.openxmlformats-officedocument.presentationml.viewProps+xml"/>
  <Default Extension="bin" ContentType="application/vnd.openxmlformats-officedocument.presentationml.printerSettings"/>
  <Default Extension="rels" ContentType="application/vnd.openxmlformats-package.relationships+xml"/>
  <Override PartName="/ppt/slides/slide9.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6.xml" ContentType="application/vnd.openxmlformats-officedocument.presentationml.slide+xml"/>
  <Override PartName="/ppt/slides/slide12.xml" ContentType="application/vnd.openxmlformats-officedocument.presentationml.slide+xml"/>
</Types>
</file>

<file path=_rels/.rels><?xml version="1.0" encoding="UTF-8" standalone="yes"?>
<Relationships xmlns="http://schemas.openxmlformats.org/package/2006/relationships"><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aveSubsetFonts="1">
  <p:sldMasterIdLst>
    <p:sldMasterId id="2147483648" r:id="rId1"/>
  </p:sldMasterIdLst>
  <p:sldIdLst>
    <p:sldId id="256" r:id="rId2"/>
    <p:sldId id="266" r:id="rId3"/>
    <p:sldId id="264" r:id="rId4"/>
    <p:sldId id="269" r:id="rId5"/>
    <p:sldId id="265" r:id="rId6"/>
    <p:sldId id="267" r:id="rId7"/>
    <p:sldId id="257" r:id="rId8"/>
    <p:sldId id="263" r:id="rId9"/>
    <p:sldId id="262" r:id="rId10"/>
    <p:sldId id="270" r:id="rId11"/>
    <p:sldId id="259" r:id="rId12"/>
    <p:sldId id="258" r:id="rId13"/>
    <p:sldId id="268" r:id="rId14"/>
    <p:sldId id="260" r:id="rId15"/>
    <p:sldId id="261" r:id="rId1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extLst>
    <p:ext uri="{E76CE94A-603C-4142-B9EB-6D1370010A27}">
      <p14:discardImageEditData xmlns:p14="http://schemas.microsoft.com/office/powerpoint/2010/main" xmlns:p="http://schemas.openxmlformats.org/presentationml/2006/main" xmlns:r="http://schemas.openxmlformats.org/officeDocument/2006/relationships" xmlns:a="http://schemas.openxmlformats.org/drawingml/2006/main" xmlns="" val="0"/>
    </p:ext>
    <p:ext uri="{D31A062A-798A-4329-ABDD-BBA856620510}">
      <p14:defaultImageDpi xmlns:p14="http://schemas.microsoft.com/office/powerpoint/2010/main" xmlns:p="http://schemas.openxmlformats.org/presentationml/2006/main" xmlns:r="http://schemas.openxmlformats.org/officeDocument/2006/relationships" xmlns:a="http://schemas.openxmlformats.org/drawingml/2006/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lastView="sldThumbnailView">
  <p:normalViewPr>
    <p:restoredLeft sz="15620"/>
    <p:restoredTop sz="94660"/>
  </p:normalViewPr>
  <p:slideViewPr>
    <p:cSldViewPr>
      <p:cViewPr varScale="1">
        <p:scale>
          <a:sx n="131" d="100"/>
          <a:sy n="131" d="100"/>
        </p:scale>
        <p:origin x="-776" y="-112"/>
      </p:cViewPr>
      <p:guideLst>
        <p:guide orient="horz" pos="2160"/>
        <p:guide pos="2880"/>
      </p:guideLst>
    </p:cSldViewPr>
  </p:slideViewPr>
  <p:notesTextViewPr>
    <p:cViewPr>
      <p:scale>
        <a:sx n="1" d="1"/>
        <a:sy n="1" d="1"/>
      </p:scale>
      <p:origin x="0" y="0"/>
    </p:cViewPr>
  </p:notesTextViewPr>
  <p:gridSpacing cx="78028800" cy="78028800"/>
</p:viewPr>
</file>

<file path=ppt/_rels/presentation.xml.rels><?xml version="1.0" encoding="UTF-8" standalone="yes"?>
<Relationships xmlns="http://schemas.openxmlformats.org/package/2006/relationships"><Relationship Id="rId14" Type="http://schemas.openxmlformats.org/officeDocument/2006/relationships/slide" Target="slides/slide13.xml"/><Relationship Id="rId20" Type="http://schemas.openxmlformats.org/officeDocument/2006/relationships/theme" Target="theme/theme1.xml"/><Relationship Id="rId4" Type="http://schemas.openxmlformats.org/officeDocument/2006/relationships/slide" Target="slides/slide3.xml"/><Relationship Id="rId21" Type="http://schemas.openxmlformats.org/officeDocument/2006/relationships/tableStyles" Target="tableStyles.xml"/><Relationship Id="rId7" Type="http://schemas.openxmlformats.org/officeDocument/2006/relationships/slide" Target="slides/slide6.xml"/><Relationship Id="rId11" Type="http://schemas.openxmlformats.org/officeDocument/2006/relationships/slide" Target="slides/slide10.xml"/><Relationship Id="rId1" Type="http://schemas.openxmlformats.org/officeDocument/2006/relationships/slideMaster" Target="slideMasters/slideMaster1.xml"/><Relationship Id="rId6" Type="http://schemas.openxmlformats.org/officeDocument/2006/relationships/slide" Target="slides/slide5.xml"/><Relationship Id="rId16" Type="http://schemas.openxmlformats.org/officeDocument/2006/relationships/slide" Target="slides/slide15.xml"/><Relationship Id="rId8" Type="http://schemas.openxmlformats.org/officeDocument/2006/relationships/slide" Target="slides/slide7.xml"/><Relationship Id="rId13" Type="http://schemas.openxmlformats.org/officeDocument/2006/relationships/slide" Target="slides/slide12.xml"/><Relationship Id="rId10" Type="http://schemas.openxmlformats.org/officeDocument/2006/relationships/slide" Target="slides/slide9.xml"/><Relationship Id="rId5" Type="http://schemas.openxmlformats.org/officeDocument/2006/relationships/slide" Target="slides/slide4.xml"/><Relationship Id="rId15" Type="http://schemas.openxmlformats.org/officeDocument/2006/relationships/slide" Target="slides/slide14.xml"/><Relationship Id="rId12" Type="http://schemas.openxmlformats.org/officeDocument/2006/relationships/slide" Target="slides/slide11.xml"/><Relationship Id="rId17" Type="http://schemas.openxmlformats.org/officeDocument/2006/relationships/printerSettings" Target="printerSettings/printerSettings1.bin"/><Relationship Id="rId19" Type="http://schemas.openxmlformats.org/officeDocument/2006/relationships/viewProps" Target="viewProps.xml"/><Relationship Id="rId2" Type="http://schemas.openxmlformats.org/officeDocument/2006/relationships/slide" Target="slides/slide1.xml"/><Relationship Id="rId9" Type="http://schemas.openxmlformats.org/officeDocument/2006/relationships/slide" Target="slides/slide8.xml"/><Relationship Id="rId3" Type="http://schemas.openxmlformats.org/officeDocument/2006/relationships/slide" Target="slides/slide2.xml"/><Relationship Id="rId18"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7DC64DB4-08D0-4269-AE1B-B83310D961E1}" type="datetimeFigureOut">
              <a:rPr lang="en-US" smtClean="0"/>
              <a:pPr/>
              <a:t>9/20/11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49F08BF-75B6-45FB-A3B8-5F13A23DE61A}" type="slidenum">
              <a:rPr lang="en-US" smtClean="0"/>
              <a:pPr/>
              <a:t>‹#›</a:t>
            </a:fld>
            <a:endParaRPr lang="en-US"/>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3254648152"/>
      </p:ext>
    </p:extLst>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DC64DB4-08D0-4269-AE1B-B83310D961E1}" type="datetimeFigureOut">
              <a:rPr lang="en-US" smtClean="0"/>
              <a:pPr/>
              <a:t>9/20/11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49F08BF-75B6-45FB-A3B8-5F13A23DE61A}" type="slidenum">
              <a:rPr lang="en-US" smtClean="0"/>
              <a:pPr/>
              <a:t>‹#›</a:t>
            </a:fld>
            <a:endParaRPr lang="en-US"/>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4170275114"/>
      </p:ext>
    </p:extLst>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DC64DB4-08D0-4269-AE1B-B83310D961E1}" type="datetimeFigureOut">
              <a:rPr lang="en-US" smtClean="0"/>
              <a:pPr/>
              <a:t>9/20/11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49F08BF-75B6-45FB-A3B8-5F13A23DE61A}" type="slidenum">
              <a:rPr lang="en-US" smtClean="0"/>
              <a:pPr/>
              <a:t>‹#›</a:t>
            </a:fld>
            <a:endParaRPr lang="en-US"/>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605556433"/>
      </p:ext>
    </p:extLst>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DC64DB4-08D0-4269-AE1B-B83310D961E1}" type="datetimeFigureOut">
              <a:rPr lang="en-US" smtClean="0"/>
              <a:pPr/>
              <a:t>9/20/11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49F08BF-75B6-45FB-A3B8-5F13A23DE61A}" type="slidenum">
              <a:rPr lang="en-US" smtClean="0"/>
              <a:pPr/>
              <a:t>‹#›</a:t>
            </a:fld>
            <a:endParaRPr lang="en-US"/>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1323735638"/>
      </p:ext>
    </p:extLst>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DC64DB4-08D0-4269-AE1B-B83310D961E1}" type="datetimeFigureOut">
              <a:rPr lang="en-US" smtClean="0"/>
              <a:pPr/>
              <a:t>9/20/11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49F08BF-75B6-45FB-A3B8-5F13A23DE61A}" type="slidenum">
              <a:rPr lang="en-US" smtClean="0"/>
              <a:pPr/>
              <a:t>‹#›</a:t>
            </a:fld>
            <a:endParaRPr lang="en-US"/>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3246247382"/>
      </p:ext>
    </p:extLst>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7DC64DB4-08D0-4269-AE1B-B83310D961E1}" type="datetimeFigureOut">
              <a:rPr lang="en-US" smtClean="0"/>
              <a:pPr/>
              <a:t>9/20/11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49F08BF-75B6-45FB-A3B8-5F13A23DE61A}" type="slidenum">
              <a:rPr lang="en-US" smtClean="0"/>
              <a:pPr/>
              <a:t>‹#›</a:t>
            </a:fld>
            <a:endParaRPr lang="en-US"/>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2537118242"/>
      </p:ext>
    </p:extLst>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7DC64DB4-08D0-4269-AE1B-B83310D961E1}" type="datetimeFigureOut">
              <a:rPr lang="en-US" smtClean="0"/>
              <a:pPr/>
              <a:t>9/20/11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49F08BF-75B6-45FB-A3B8-5F13A23DE61A}" type="slidenum">
              <a:rPr lang="en-US" smtClean="0"/>
              <a:pPr/>
              <a:t>‹#›</a:t>
            </a:fld>
            <a:endParaRPr lang="en-US"/>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1526780347"/>
      </p:ext>
    </p:extLst>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7DC64DB4-08D0-4269-AE1B-B83310D961E1}" type="datetimeFigureOut">
              <a:rPr lang="en-US" smtClean="0"/>
              <a:pPr/>
              <a:t>9/20/11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49F08BF-75B6-45FB-A3B8-5F13A23DE61A}" type="slidenum">
              <a:rPr lang="en-US" smtClean="0"/>
              <a:pPr/>
              <a:t>‹#›</a:t>
            </a:fld>
            <a:endParaRPr lang="en-US"/>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420359101"/>
      </p:ext>
    </p:extLst>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DC64DB4-08D0-4269-AE1B-B83310D961E1}" type="datetimeFigureOut">
              <a:rPr lang="en-US" smtClean="0"/>
              <a:pPr/>
              <a:t>9/20/11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49F08BF-75B6-45FB-A3B8-5F13A23DE61A}" type="slidenum">
              <a:rPr lang="en-US" smtClean="0"/>
              <a:pPr/>
              <a:t>‹#›</a:t>
            </a:fld>
            <a:endParaRPr lang="en-US"/>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2520003083"/>
      </p:ext>
    </p:extLst>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DC64DB4-08D0-4269-AE1B-B83310D961E1}" type="datetimeFigureOut">
              <a:rPr lang="en-US" smtClean="0"/>
              <a:pPr/>
              <a:t>9/20/11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49F08BF-75B6-45FB-A3B8-5F13A23DE61A}" type="slidenum">
              <a:rPr lang="en-US" smtClean="0"/>
              <a:pPr/>
              <a:t>‹#›</a:t>
            </a:fld>
            <a:endParaRPr lang="en-US"/>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2377879379"/>
      </p:ext>
    </p:extLst>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DC64DB4-08D0-4269-AE1B-B83310D961E1}" type="datetimeFigureOut">
              <a:rPr lang="en-US" smtClean="0"/>
              <a:pPr/>
              <a:t>9/20/11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49F08BF-75B6-45FB-A3B8-5F13A23DE61A}" type="slidenum">
              <a:rPr lang="en-US" smtClean="0"/>
              <a:pPr/>
              <a:t>‹#›</a:t>
            </a:fld>
            <a:endParaRPr lang="en-US"/>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167458988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4" Type="http://schemas.openxmlformats.org/officeDocument/2006/relationships/slideLayout" Target="../slideLayouts/slideLayout4.xml"/><Relationship Id="rId10" Type="http://schemas.openxmlformats.org/officeDocument/2006/relationships/slideLayout" Target="../slideLayouts/slideLayout10.xml"/><Relationship Id="rId5" Type="http://schemas.openxmlformats.org/officeDocument/2006/relationships/slideLayout" Target="../slideLayouts/slideLayout5.xml"/><Relationship Id="rId7" Type="http://schemas.openxmlformats.org/officeDocument/2006/relationships/slideLayout" Target="../slideLayouts/slideLayout7.xml"/><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9" Type="http://schemas.openxmlformats.org/officeDocument/2006/relationships/slideLayout" Target="../slideLayouts/slideLayout9.xml"/><Relationship Id="rId3" Type="http://schemas.openxmlformats.org/officeDocument/2006/relationships/slideLayout" Target="../slideLayouts/slideLayout3.xml"/><Relationship Id="rId6" Type="http://schemas.openxmlformats.org/officeDocument/2006/relationships/slideLayout" Target="../slideLayouts/slideLayout6.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DC64DB4-08D0-4269-AE1B-B83310D961E1}" type="datetimeFigureOut">
              <a:rPr lang="en-US" smtClean="0"/>
              <a:pPr/>
              <a:t>9/20/11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49F08BF-75B6-45FB-A3B8-5F13A23DE61A}" type="slidenum">
              <a:rPr lang="en-US" smtClean="0"/>
              <a:pPr/>
              <a:t>‹#›</a:t>
            </a:fld>
            <a:endParaRPr lang="en-US"/>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281762599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Cloud SUT proposal</a:t>
            </a:r>
            <a:endParaRPr lang="en-US" dirty="0"/>
          </a:p>
        </p:txBody>
      </p:sp>
      <p:sp>
        <p:nvSpPr>
          <p:cNvPr id="3" name="Subtitle 2"/>
          <p:cNvSpPr>
            <a:spLocks noGrp="1"/>
          </p:cNvSpPr>
          <p:nvPr>
            <p:ph type="subTitle" idx="1"/>
          </p:nvPr>
        </p:nvSpPr>
        <p:spPr/>
        <p:txBody>
          <a:bodyPr/>
          <a:lstStyle/>
          <a:p>
            <a:r>
              <a:rPr lang="en-US" dirty="0" err="1" smtClean="0"/>
              <a:t>OSGcloud</a:t>
            </a:r>
            <a:r>
              <a:rPr lang="en-US" dirty="0" smtClean="0"/>
              <a:t> group</a:t>
            </a:r>
            <a:endParaRPr lang="en-US" dirty="0"/>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3024405922"/>
      </p:ext>
    </p:extLst>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Who is interested in what + Issues</a:t>
            </a:r>
            <a:endParaRPr lang="en-US" dirty="0"/>
          </a:p>
        </p:txBody>
      </p:sp>
      <p:sp>
        <p:nvSpPr>
          <p:cNvPr id="3" name="Content Placeholder 2"/>
          <p:cNvSpPr>
            <a:spLocks noGrp="1"/>
          </p:cNvSpPr>
          <p:nvPr>
            <p:ph idx="1"/>
          </p:nvPr>
        </p:nvSpPr>
        <p:spPr/>
        <p:txBody>
          <a:bodyPr/>
          <a:lstStyle/>
          <a:p>
            <a:pPr>
              <a:buFont typeface="Wingdings" charset="2"/>
              <a:buChar char="§"/>
            </a:pPr>
            <a:r>
              <a:rPr lang="en-US" dirty="0" smtClean="0"/>
              <a:t>Hardware vendors selling systems to Cloud vendors – White-box approach</a:t>
            </a:r>
          </a:p>
          <a:p>
            <a:pPr>
              <a:buFont typeface="Wingdings" charset="2"/>
              <a:buChar char="§"/>
            </a:pPr>
            <a:r>
              <a:rPr lang="en-US" dirty="0" smtClean="0"/>
              <a:t>End customer trying to buy a Cloud service – Black box approach</a:t>
            </a: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Resources to quantify</a:t>
            </a:r>
            <a:endParaRPr lang="en-US" dirty="0"/>
          </a:p>
        </p:txBody>
      </p:sp>
      <p:sp>
        <p:nvSpPr>
          <p:cNvPr id="3" name="Content Placeholder 2"/>
          <p:cNvSpPr>
            <a:spLocks noGrp="1"/>
          </p:cNvSpPr>
          <p:nvPr>
            <p:ph idx="1"/>
          </p:nvPr>
        </p:nvSpPr>
        <p:spPr/>
        <p:txBody>
          <a:bodyPr>
            <a:normAutofit fontScale="85000" lnSpcReduction="20000"/>
          </a:bodyPr>
          <a:lstStyle/>
          <a:p>
            <a:r>
              <a:rPr lang="en-US" dirty="0" smtClean="0"/>
              <a:t>IAAS</a:t>
            </a:r>
          </a:p>
          <a:p>
            <a:pPr lvl="1"/>
            <a:r>
              <a:rPr lang="en-US" dirty="0" smtClean="0"/>
              <a:t>Compute resource</a:t>
            </a:r>
          </a:p>
          <a:p>
            <a:pPr lvl="1"/>
            <a:r>
              <a:rPr lang="en-US" dirty="0" smtClean="0"/>
              <a:t>Memory Resource (capacity/bandwidth)</a:t>
            </a:r>
          </a:p>
          <a:p>
            <a:pPr lvl="1"/>
            <a:r>
              <a:rPr lang="en-US" dirty="0" smtClean="0"/>
              <a:t>Network capacity</a:t>
            </a:r>
          </a:p>
          <a:p>
            <a:pPr lvl="1"/>
            <a:r>
              <a:rPr lang="en-US" dirty="0" smtClean="0"/>
              <a:t>Disk/Storage Capacity</a:t>
            </a:r>
            <a:endParaRPr lang="en-US" dirty="0" smtClean="0"/>
          </a:p>
          <a:p>
            <a:r>
              <a:rPr lang="en-US" dirty="0" smtClean="0"/>
              <a:t>PAAS</a:t>
            </a:r>
          </a:p>
          <a:p>
            <a:pPr lvl="1"/>
            <a:r>
              <a:rPr lang="en-US" dirty="0" smtClean="0"/>
              <a:t>Hardware may not be described by vendor</a:t>
            </a:r>
          </a:p>
          <a:p>
            <a:pPr lvl="1"/>
            <a:r>
              <a:rPr lang="en-US" dirty="0" smtClean="0"/>
              <a:t>Possible to measure as in IAAS</a:t>
            </a:r>
          </a:p>
          <a:p>
            <a:r>
              <a:rPr lang="en-US" dirty="0" smtClean="0"/>
              <a:t>SAAS</a:t>
            </a:r>
          </a:p>
          <a:p>
            <a:pPr lvl="1"/>
            <a:r>
              <a:rPr lang="en-US" dirty="0" smtClean="0"/>
              <a:t>Hardware not described</a:t>
            </a:r>
          </a:p>
          <a:p>
            <a:pPr lvl="1"/>
            <a:r>
              <a:rPr lang="en-US" dirty="0" smtClean="0"/>
              <a:t>Is it important to know about the hardware resources?</a:t>
            </a:r>
            <a:endParaRPr lang="en-US" dirty="0" smtClean="0"/>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2652719643"/>
      </p:ext>
    </p:extLst>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Proposal to Describe</a:t>
            </a:r>
            <a:r>
              <a:rPr lang="en-US" dirty="0" smtClean="0"/>
              <a:t> a Cloud based SUT</a:t>
            </a:r>
            <a:endParaRPr lang="en-US" dirty="0"/>
          </a:p>
        </p:txBody>
      </p:sp>
      <p:sp>
        <p:nvSpPr>
          <p:cNvPr id="3" name="Content Placeholder 2"/>
          <p:cNvSpPr>
            <a:spLocks noGrp="1"/>
          </p:cNvSpPr>
          <p:nvPr>
            <p:ph idx="1"/>
          </p:nvPr>
        </p:nvSpPr>
        <p:spPr/>
        <p:txBody>
          <a:bodyPr>
            <a:normAutofit fontScale="85000" lnSpcReduction="20000"/>
          </a:bodyPr>
          <a:lstStyle/>
          <a:p>
            <a:r>
              <a:rPr lang="en-US" dirty="0" smtClean="0"/>
              <a:t>Users would describe SUT based on what they pay for. Yet, there is a need for other engineering details.</a:t>
            </a:r>
            <a:endParaRPr lang="en-US" dirty="0" smtClean="0"/>
          </a:p>
          <a:p>
            <a:r>
              <a:rPr lang="en-US" dirty="0" smtClean="0"/>
              <a:t>Use </a:t>
            </a:r>
            <a:r>
              <a:rPr lang="en-US" dirty="0" smtClean="0"/>
              <a:t>micro-measurement tools to measure capacities of various elements.</a:t>
            </a:r>
          </a:p>
          <a:p>
            <a:r>
              <a:rPr lang="en-US" dirty="0" smtClean="0"/>
              <a:t>The micro-benchmarks should be</a:t>
            </a:r>
            <a:r>
              <a:rPr lang="en-US" dirty="0" smtClean="0"/>
              <a:t> easy and quick </a:t>
            </a:r>
            <a:r>
              <a:rPr lang="en-US" dirty="0" smtClean="0"/>
              <a:t>to run and provide numbers describing  different types of resources.</a:t>
            </a:r>
          </a:p>
          <a:p>
            <a:r>
              <a:rPr lang="en-US" dirty="0" smtClean="0"/>
              <a:t>This would then create a common denominator for comparisons between systems; irrespective of the specific aspect being measured in a given benchmark</a:t>
            </a:r>
            <a:r>
              <a:rPr lang="en-US" dirty="0" smtClean="0"/>
              <a:t>.</a:t>
            </a:r>
          </a:p>
          <a:p>
            <a:r>
              <a:rPr lang="en-US" dirty="0" smtClean="0"/>
              <a:t>Characterizations must include temporal variations in resources as well as limitations if there are any </a:t>
            </a:r>
          </a:p>
          <a:p>
            <a:endParaRPr lang="en-US" dirty="0"/>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1970287064"/>
      </p:ext>
    </p:extLst>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Why is this needed? </a:t>
            </a:r>
            <a:endParaRPr lang="en-US" dirty="0"/>
          </a:p>
        </p:txBody>
      </p:sp>
      <p:sp>
        <p:nvSpPr>
          <p:cNvPr id="3" name="Content Placeholder 2"/>
          <p:cNvSpPr>
            <a:spLocks noGrp="1"/>
          </p:cNvSpPr>
          <p:nvPr>
            <p:ph idx="1"/>
          </p:nvPr>
        </p:nvSpPr>
        <p:spPr/>
        <p:txBody>
          <a:bodyPr>
            <a:normAutofit/>
          </a:bodyPr>
          <a:lstStyle/>
          <a:p>
            <a:r>
              <a:rPr lang="en-US" dirty="0" smtClean="0"/>
              <a:t>SUT description necessary for reproducibility as well as comparisons</a:t>
            </a:r>
          </a:p>
          <a:p>
            <a:r>
              <a:rPr lang="en-US" dirty="0" smtClean="0"/>
              <a:t>Having a common denominator approach on engineering components would help  with comparisons of known systems with black boxes on the cloud.</a:t>
            </a:r>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Examples/suggestions</a:t>
            </a:r>
            <a:endParaRPr lang="en-US" dirty="0"/>
          </a:p>
        </p:txBody>
      </p:sp>
      <p:sp>
        <p:nvSpPr>
          <p:cNvPr id="3" name="Content Placeholder 2"/>
          <p:cNvSpPr>
            <a:spLocks noGrp="1"/>
          </p:cNvSpPr>
          <p:nvPr>
            <p:ph idx="1"/>
          </p:nvPr>
        </p:nvSpPr>
        <p:spPr/>
        <p:txBody>
          <a:bodyPr>
            <a:normAutofit/>
          </a:bodyPr>
          <a:lstStyle/>
          <a:p>
            <a:r>
              <a:rPr lang="en-US" dirty="0" smtClean="0"/>
              <a:t>Use of virus detection scans to determine memory capacity</a:t>
            </a:r>
          </a:p>
          <a:p>
            <a:r>
              <a:rPr lang="en-US" dirty="0" smtClean="0"/>
              <a:t>Use of Transcoders between media formats to measure </a:t>
            </a:r>
            <a:r>
              <a:rPr lang="en-US" dirty="0" err="1" smtClean="0"/>
              <a:t>cpu</a:t>
            </a:r>
            <a:r>
              <a:rPr lang="en-US" dirty="0" smtClean="0"/>
              <a:t> capacity.</a:t>
            </a:r>
          </a:p>
          <a:p>
            <a:r>
              <a:rPr lang="en-US" dirty="0" err="1" smtClean="0"/>
              <a:t>SPECcpu</a:t>
            </a:r>
            <a:r>
              <a:rPr lang="en-US" dirty="0" smtClean="0"/>
              <a:t> programs to measure </a:t>
            </a:r>
            <a:r>
              <a:rPr lang="en-US" dirty="0" err="1" smtClean="0"/>
              <a:t>cpu</a:t>
            </a:r>
            <a:r>
              <a:rPr lang="en-US" dirty="0" smtClean="0"/>
              <a:t> capacity.</a:t>
            </a:r>
          </a:p>
          <a:p>
            <a:endParaRPr lang="en-US" dirty="0" smtClean="0"/>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3612003704"/>
      </p:ext>
    </p:extLst>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Questions to the Research group	</a:t>
            </a:r>
            <a:endParaRPr lang="en-US" dirty="0"/>
          </a:p>
        </p:txBody>
      </p:sp>
      <p:sp>
        <p:nvSpPr>
          <p:cNvPr id="3" name="Content Placeholder 2"/>
          <p:cNvSpPr>
            <a:spLocks noGrp="1"/>
          </p:cNvSpPr>
          <p:nvPr>
            <p:ph idx="1"/>
          </p:nvPr>
        </p:nvSpPr>
        <p:spPr/>
        <p:txBody>
          <a:bodyPr/>
          <a:lstStyle/>
          <a:p>
            <a:r>
              <a:rPr lang="en-US" dirty="0" smtClean="0"/>
              <a:t>Can we work on putting together a standard set of such tools?</a:t>
            </a:r>
          </a:p>
          <a:p>
            <a:r>
              <a:rPr lang="en-US" dirty="0" smtClean="0"/>
              <a:t>Is there any accepted set of similar tools that people are using currently?</a:t>
            </a:r>
          </a:p>
          <a:p>
            <a:r>
              <a:rPr lang="en-US" dirty="0" smtClean="0"/>
              <a:t>Other thoughts/discussions</a:t>
            </a:r>
            <a:endParaRPr lang="en-US" dirty="0"/>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895338727"/>
      </p:ext>
    </p:extLst>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Objective</a:t>
            </a:r>
            <a:endParaRPr lang="en-US" dirty="0"/>
          </a:p>
        </p:txBody>
      </p:sp>
      <p:sp>
        <p:nvSpPr>
          <p:cNvPr id="3" name="Content Placeholder 2"/>
          <p:cNvSpPr>
            <a:spLocks noGrp="1"/>
          </p:cNvSpPr>
          <p:nvPr>
            <p:ph idx="1"/>
          </p:nvPr>
        </p:nvSpPr>
        <p:spPr/>
        <p:txBody>
          <a:bodyPr/>
          <a:lstStyle/>
          <a:p>
            <a:r>
              <a:rPr lang="en-US" dirty="0" smtClean="0"/>
              <a:t>To fill in the Research the group about the thinking within the OSG working group</a:t>
            </a:r>
          </a:p>
          <a:p>
            <a:r>
              <a:rPr lang="en-US" dirty="0" smtClean="0"/>
              <a:t>To solicit new ideas/proposals</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Definition of cloud (NIST)</a:t>
            </a:r>
            <a:endParaRPr lang="en-US" dirty="0"/>
          </a:p>
        </p:txBody>
      </p:sp>
      <p:sp>
        <p:nvSpPr>
          <p:cNvPr id="3" name="Content Placeholder 2"/>
          <p:cNvSpPr>
            <a:spLocks noGrp="1"/>
          </p:cNvSpPr>
          <p:nvPr>
            <p:ph idx="1"/>
          </p:nvPr>
        </p:nvSpPr>
        <p:spPr/>
        <p:txBody>
          <a:bodyPr>
            <a:normAutofit/>
          </a:bodyPr>
          <a:lstStyle/>
          <a:p>
            <a:pPr indent="0" algn="just">
              <a:buNone/>
            </a:pPr>
            <a:r>
              <a:rPr lang="en-US" sz="3000" dirty="0" smtClean="0"/>
              <a:t>“Cloud computing is a model for enabling convenient, on-demand network access to a shared pool of configurable computing resources that can be rapidly provisioned and released with minimal management effort or service provider interaction. The model  promotes availability and includes five essential characteristics, three service models and four deployment models.”</a:t>
            </a:r>
            <a:endParaRPr lang="en-US" sz="3000" dirty="0"/>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Characteristics</a:t>
            </a:r>
            <a:endParaRPr lang="en-US" dirty="0"/>
          </a:p>
        </p:txBody>
      </p:sp>
      <p:sp>
        <p:nvSpPr>
          <p:cNvPr id="3" name="Content Placeholder 2"/>
          <p:cNvSpPr>
            <a:spLocks noGrp="1"/>
          </p:cNvSpPr>
          <p:nvPr>
            <p:ph idx="1"/>
          </p:nvPr>
        </p:nvSpPr>
        <p:spPr/>
        <p:txBody>
          <a:bodyPr>
            <a:normAutofit fontScale="47500" lnSpcReduction="20000"/>
          </a:bodyPr>
          <a:lstStyle/>
          <a:p>
            <a:r>
              <a:rPr lang="en-US" dirty="0" smtClean="0"/>
              <a:t>Cloud Characteristics from the NIST list</a:t>
            </a:r>
          </a:p>
          <a:p>
            <a:pPr lvl="1"/>
            <a:r>
              <a:rPr lang="en-US" dirty="0" smtClean="0"/>
              <a:t>On-demand self service</a:t>
            </a:r>
          </a:p>
          <a:p>
            <a:pPr lvl="1"/>
            <a:r>
              <a:rPr lang="en-US" dirty="0" smtClean="0"/>
              <a:t>Broad network access</a:t>
            </a:r>
          </a:p>
          <a:p>
            <a:pPr lvl="1"/>
            <a:r>
              <a:rPr lang="en-US" dirty="0" smtClean="0"/>
              <a:t>Resource pooling</a:t>
            </a:r>
          </a:p>
          <a:p>
            <a:pPr lvl="1"/>
            <a:r>
              <a:rPr lang="en-US" dirty="0" smtClean="0"/>
              <a:t>Elasticity</a:t>
            </a:r>
          </a:p>
          <a:p>
            <a:pPr lvl="1"/>
            <a:r>
              <a:rPr lang="en-US" dirty="0" smtClean="0"/>
              <a:t>Measured </a:t>
            </a:r>
            <a:r>
              <a:rPr lang="en-US" dirty="0" smtClean="0"/>
              <a:t>service</a:t>
            </a:r>
          </a:p>
          <a:p>
            <a:r>
              <a:rPr lang="en-US" dirty="0" smtClean="0"/>
              <a:t>Characteristic components separated by layer (By </a:t>
            </a:r>
            <a:r>
              <a:rPr lang="en-US" dirty="0" err="1" smtClean="0"/>
              <a:t>osgcloud</a:t>
            </a:r>
            <a:r>
              <a:rPr lang="en-US" dirty="0" smtClean="0"/>
              <a:t> group)</a:t>
            </a:r>
          </a:p>
          <a:p>
            <a:pPr lvl="1"/>
            <a:r>
              <a:rPr lang="en-US" dirty="0" smtClean="0"/>
              <a:t>Client</a:t>
            </a:r>
          </a:p>
          <a:p>
            <a:pPr lvl="2"/>
            <a:r>
              <a:rPr lang="en-US" dirty="0" smtClean="0"/>
              <a:t>Standard client</a:t>
            </a:r>
          </a:p>
          <a:p>
            <a:pPr lvl="2"/>
            <a:r>
              <a:rPr lang="en-US" dirty="0" smtClean="0"/>
              <a:t>Network connectivity</a:t>
            </a:r>
          </a:p>
          <a:p>
            <a:pPr lvl="2"/>
            <a:r>
              <a:rPr lang="en-US" dirty="0" smtClean="0"/>
              <a:t>Access</a:t>
            </a:r>
          </a:p>
          <a:p>
            <a:pPr lvl="2"/>
            <a:r>
              <a:rPr lang="en-US" dirty="0" smtClean="0"/>
              <a:t>Security</a:t>
            </a:r>
          </a:p>
          <a:p>
            <a:pPr lvl="2"/>
            <a:r>
              <a:rPr lang="en-US" dirty="0" smtClean="0"/>
              <a:t>identity</a:t>
            </a:r>
          </a:p>
          <a:p>
            <a:pPr lvl="1"/>
            <a:r>
              <a:rPr lang="en-US" dirty="0" smtClean="0"/>
              <a:t>Server and Storage</a:t>
            </a:r>
          </a:p>
          <a:p>
            <a:pPr lvl="2"/>
            <a:r>
              <a:rPr lang="en-US" dirty="0" smtClean="0"/>
              <a:t>Processing power</a:t>
            </a:r>
          </a:p>
          <a:p>
            <a:pPr lvl="2"/>
            <a:r>
              <a:rPr lang="en-US" dirty="0" smtClean="0"/>
              <a:t>Memory</a:t>
            </a:r>
          </a:p>
          <a:p>
            <a:pPr lvl="2"/>
            <a:r>
              <a:rPr lang="en-US" dirty="0" smtClean="0"/>
              <a:t>Storage</a:t>
            </a:r>
          </a:p>
          <a:p>
            <a:pPr lvl="2"/>
            <a:r>
              <a:rPr lang="en-US" dirty="0" smtClean="0"/>
              <a:t>Network</a:t>
            </a:r>
          </a:p>
          <a:p>
            <a:pPr lvl="2"/>
            <a:r>
              <a:rPr lang="en-US" dirty="0" smtClean="0"/>
              <a:t>Power consumption</a:t>
            </a:r>
          </a:p>
          <a:p>
            <a:pPr lvl="2"/>
            <a:r>
              <a:rPr lang="en-US" dirty="0" smtClean="0"/>
              <a:t>Performance measurement</a:t>
            </a:r>
          </a:p>
          <a:p>
            <a:pPr lvl="1"/>
            <a:r>
              <a:rPr lang="en-US" dirty="0" smtClean="0"/>
              <a:t>Internet</a:t>
            </a:r>
          </a:p>
          <a:p>
            <a:pPr lvl="2"/>
            <a:r>
              <a:rPr lang="en-US" dirty="0" smtClean="0"/>
              <a:t>Speed</a:t>
            </a:r>
          </a:p>
          <a:p>
            <a:pPr lvl="2"/>
            <a:r>
              <a:rPr lang="en-US" dirty="0" smtClean="0"/>
              <a:t>Reliability</a:t>
            </a:r>
          </a:p>
          <a:p>
            <a:pPr lvl="2"/>
            <a:r>
              <a:rPr lang="en-US" dirty="0" smtClean="0"/>
              <a:t>Availability</a:t>
            </a: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Metrics</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Elasticity</a:t>
            </a:r>
          </a:p>
          <a:p>
            <a:pPr lvl="1"/>
            <a:r>
              <a:rPr lang="en-US" dirty="0" smtClean="0"/>
              <a:t>Provisioning Interval</a:t>
            </a:r>
          </a:p>
          <a:p>
            <a:pPr lvl="1"/>
            <a:r>
              <a:rPr lang="en-US" dirty="0" smtClean="0"/>
              <a:t>Agility</a:t>
            </a:r>
          </a:p>
          <a:p>
            <a:r>
              <a:rPr lang="en-US" dirty="0" smtClean="0"/>
              <a:t>Durability</a:t>
            </a:r>
          </a:p>
          <a:p>
            <a:r>
              <a:rPr lang="en-US" dirty="0" smtClean="0"/>
              <a:t>Response time</a:t>
            </a:r>
          </a:p>
          <a:p>
            <a:r>
              <a:rPr lang="en-US" dirty="0" smtClean="0"/>
              <a:t>Throughput</a:t>
            </a:r>
          </a:p>
          <a:p>
            <a:r>
              <a:rPr lang="en-US" dirty="0" smtClean="0"/>
              <a:t>Reliability</a:t>
            </a:r>
          </a:p>
          <a:p>
            <a:r>
              <a:rPr lang="en-US" dirty="0" smtClean="0"/>
              <a:t>Power</a:t>
            </a:r>
          </a:p>
          <a:p>
            <a:r>
              <a:rPr lang="en-US" dirty="0" smtClean="0"/>
              <a:t>Price</a:t>
            </a: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Potential Workloads/Use cases (some workloads listed)</a:t>
            </a:r>
            <a:endParaRPr lang="en-US" dirty="0"/>
          </a:p>
        </p:txBody>
      </p:sp>
      <p:sp>
        <p:nvSpPr>
          <p:cNvPr id="3" name="Content Placeholder 2"/>
          <p:cNvSpPr>
            <a:spLocks noGrp="1"/>
          </p:cNvSpPr>
          <p:nvPr>
            <p:ph idx="1"/>
          </p:nvPr>
        </p:nvSpPr>
        <p:spPr/>
        <p:txBody>
          <a:bodyPr>
            <a:normAutofit fontScale="55000" lnSpcReduction="20000"/>
          </a:bodyPr>
          <a:lstStyle/>
          <a:p>
            <a:pPr>
              <a:buFont typeface="Arial"/>
              <a:buChar char="•"/>
            </a:pPr>
            <a:r>
              <a:rPr lang="en-US" dirty="0" smtClean="0"/>
              <a:t>Data Analytics</a:t>
            </a:r>
          </a:p>
          <a:p>
            <a:pPr lvl="1">
              <a:buFont typeface="Wingdings" charset="2"/>
              <a:buChar char="²"/>
            </a:pPr>
            <a:r>
              <a:rPr lang="en-US" dirty="0" smtClean="0"/>
              <a:t>Expert Search</a:t>
            </a:r>
          </a:p>
          <a:p>
            <a:pPr lvl="1">
              <a:buFont typeface="Wingdings" charset="2"/>
              <a:buChar char="²"/>
            </a:pPr>
            <a:r>
              <a:rPr lang="en-US" dirty="0" smtClean="0"/>
              <a:t>Clustering</a:t>
            </a:r>
          </a:p>
          <a:p>
            <a:pPr lvl="1">
              <a:buFont typeface="Wingdings" charset="2"/>
              <a:buChar char="²"/>
            </a:pPr>
            <a:r>
              <a:rPr lang="en-US" dirty="0" smtClean="0"/>
              <a:t>Customer </a:t>
            </a:r>
            <a:r>
              <a:rPr lang="en-US" dirty="0" smtClean="0"/>
              <a:t>Segmentation</a:t>
            </a:r>
          </a:p>
          <a:p>
            <a:r>
              <a:rPr lang="en-US" dirty="0" smtClean="0"/>
              <a:t>Data Warehousing</a:t>
            </a:r>
          </a:p>
          <a:p>
            <a:pPr lvl="1">
              <a:buFont typeface="Wingdings" charset="2"/>
              <a:buChar char="²"/>
            </a:pPr>
            <a:r>
              <a:rPr lang="en-US" dirty="0" smtClean="0"/>
              <a:t>Pipelines </a:t>
            </a:r>
            <a:r>
              <a:rPr lang="en-US" dirty="0" smtClean="0"/>
              <a:t>bring in data feed and clean and transform it (example: logs from web servers)</a:t>
            </a:r>
          </a:p>
          <a:p>
            <a:pPr lvl="1">
              <a:buFont typeface="Wingdings" charset="2"/>
              <a:buChar char="²"/>
            </a:pPr>
            <a:r>
              <a:rPr lang="en-US" dirty="0" smtClean="0"/>
              <a:t> Iterative processing : one very large data set is maintained (often in the form of a graph).</a:t>
            </a:r>
            <a:r>
              <a:rPr lang="en-US" dirty="0" smtClean="0"/>
              <a:t> </a:t>
            </a:r>
          </a:p>
          <a:p>
            <a:r>
              <a:rPr lang="en-US" dirty="0" smtClean="0"/>
              <a:t>Business OLTP</a:t>
            </a:r>
          </a:p>
          <a:p>
            <a:r>
              <a:rPr lang="en-US" dirty="0" smtClean="0"/>
              <a:t>Mail</a:t>
            </a:r>
          </a:p>
          <a:p>
            <a:r>
              <a:rPr lang="en-US" dirty="0" smtClean="0"/>
              <a:t>Memory Cloud</a:t>
            </a:r>
          </a:p>
          <a:p>
            <a:pPr lvl="1"/>
            <a:r>
              <a:rPr lang="en-US" dirty="0" smtClean="0"/>
              <a:t>Key-value pair databases</a:t>
            </a:r>
          </a:p>
          <a:p>
            <a:r>
              <a:rPr lang="en-US" dirty="0" smtClean="0"/>
              <a:t>Social Networking</a:t>
            </a:r>
          </a:p>
          <a:p>
            <a:pPr lvl="1"/>
            <a:r>
              <a:rPr lang="en-US" dirty="0" smtClean="0"/>
              <a:t>Web2.0 based application</a:t>
            </a:r>
          </a:p>
          <a:p>
            <a:pPr lvl="1"/>
            <a:r>
              <a:rPr lang="en-US" dirty="0" smtClean="0"/>
              <a:t>Write/read workload</a:t>
            </a:r>
          </a:p>
          <a:p>
            <a:pPr lvl="1"/>
            <a:r>
              <a:rPr lang="en-US" dirty="0" smtClean="0"/>
              <a:t>Memory cloud</a:t>
            </a:r>
          </a:p>
          <a:p>
            <a:pPr lvl="1"/>
            <a:r>
              <a:rPr lang="en-US" dirty="0" smtClean="0"/>
              <a:t>Search engine</a:t>
            </a:r>
          </a:p>
          <a:p>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Issues with defining the SUT</a:t>
            </a:r>
            <a:endParaRPr lang="en-US" dirty="0"/>
          </a:p>
        </p:txBody>
      </p:sp>
      <p:sp>
        <p:nvSpPr>
          <p:cNvPr id="3" name="Content Placeholder 2"/>
          <p:cNvSpPr>
            <a:spLocks noGrp="1"/>
          </p:cNvSpPr>
          <p:nvPr>
            <p:ph idx="1"/>
          </p:nvPr>
        </p:nvSpPr>
        <p:spPr/>
        <p:txBody>
          <a:bodyPr/>
          <a:lstStyle/>
          <a:p>
            <a:r>
              <a:rPr lang="en-US" dirty="0" smtClean="0"/>
              <a:t>Cloud offerings may be different.</a:t>
            </a:r>
          </a:p>
          <a:p>
            <a:r>
              <a:rPr lang="en-US" dirty="0" smtClean="0"/>
              <a:t>Inability on the user’s side to find out what exact hardware is being used and how much is being used.</a:t>
            </a:r>
          </a:p>
          <a:p>
            <a:r>
              <a:rPr lang="en-US" dirty="0" smtClean="0"/>
              <a:t>Migration of hardware from one platform to another</a:t>
            </a:r>
            <a:r>
              <a:rPr lang="en-US" dirty="0" smtClean="0"/>
              <a:t>.</a:t>
            </a:r>
            <a:endParaRPr lang="en-US" dirty="0" smtClean="0"/>
          </a:p>
          <a:p>
            <a:r>
              <a:rPr lang="en-US" dirty="0" smtClean="0"/>
              <a:t>Temporal aspect.</a:t>
            </a:r>
            <a:endParaRPr lang="en-US" dirty="0"/>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3486018691"/>
      </p:ext>
    </p:extLst>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Multiple ways of classifying Cloud </a:t>
            </a:r>
            <a:r>
              <a:rPr lang="en-US" dirty="0" err="1" smtClean="0"/>
              <a:t>SUTs</a:t>
            </a:r>
            <a:endParaRPr lang="en-US" dirty="0"/>
          </a:p>
        </p:txBody>
      </p:sp>
      <p:sp>
        <p:nvSpPr>
          <p:cNvPr id="3" name="Content Placeholder 2"/>
          <p:cNvSpPr>
            <a:spLocks noGrp="1"/>
          </p:cNvSpPr>
          <p:nvPr>
            <p:ph idx="1"/>
          </p:nvPr>
        </p:nvSpPr>
        <p:spPr/>
        <p:txBody>
          <a:bodyPr>
            <a:normAutofit fontScale="70000" lnSpcReduction="20000"/>
          </a:bodyPr>
          <a:lstStyle/>
          <a:p>
            <a:r>
              <a:rPr lang="en-US" dirty="0" smtClean="0"/>
              <a:t>Virtualized</a:t>
            </a:r>
            <a:r>
              <a:rPr lang="en-US" dirty="0" smtClean="0"/>
              <a:t>, non-virtualized, mixed</a:t>
            </a:r>
            <a:br>
              <a:rPr lang="en-US" dirty="0" smtClean="0"/>
            </a:br>
            <a:r>
              <a:rPr lang="en-US" dirty="0" smtClean="0"/>
              <a:t>Whether the cloud offering is virtualized, non-virtualized, or mixed. Non-virtualized clouds can also be elastic (think grid computing</a:t>
            </a:r>
            <a:r>
              <a:rPr lang="en-US" dirty="0" smtClean="0"/>
              <a:t>)</a:t>
            </a:r>
            <a:endParaRPr lang="en-US" dirty="0" smtClean="0"/>
          </a:p>
          <a:p>
            <a:r>
              <a:rPr lang="en-US" dirty="0" err="1" smtClean="0"/>
              <a:t>IaaS</a:t>
            </a:r>
            <a:r>
              <a:rPr lang="en-US" dirty="0" smtClean="0"/>
              <a:t>, </a:t>
            </a:r>
            <a:r>
              <a:rPr lang="en-US" dirty="0" err="1" smtClean="0"/>
              <a:t>PaaS</a:t>
            </a:r>
            <a:r>
              <a:rPr lang="en-US" dirty="0" smtClean="0"/>
              <a:t>, </a:t>
            </a:r>
            <a:r>
              <a:rPr lang="en-US" dirty="0" err="1" smtClean="0"/>
              <a:t>SaaS</a:t>
            </a:r>
            <a:r>
              <a:rPr lang="en-US" dirty="0" smtClean="0"/>
              <a:t/>
            </a:r>
            <a:br>
              <a:rPr lang="en-US" dirty="0" smtClean="0"/>
            </a:br>
            <a:r>
              <a:rPr lang="en-US" dirty="0" smtClean="0"/>
              <a:t>Whether the cloud offering is </a:t>
            </a:r>
            <a:r>
              <a:rPr lang="en-US" dirty="0" err="1" smtClean="0"/>
              <a:t>IaaS</a:t>
            </a:r>
            <a:r>
              <a:rPr lang="en-US" dirty="0" smtClean="0"/>
              <a:t>, </a:t>
            </a:r>
            <a:r>
              <a:rPr lang="en-US" dirty="0" err="1" smtClean="0"/>
              <a:t>PaaS</a:t>
            </a:r>
            <a:r>
              <a:rPr lang="en-US" dirty="0" smtClean="0"/>
              <a:t>, </a:t>
            </a:r>
            <a:r>
              <a:rPr lang="en-US" dirty="0" err="1" smtClean="0"/>
              <a:t>SaaS</a:t>
            </a:r>
            <a:r>
              <a:rPr lang="en-US" dirty="0" smtClean="0"/>
              <a:t>, or a mixture of these (e.g., Azure). It is easier to compare providers that do not mix service offerings</a:t>
            </a:r>
            <a:r>
              <a:rPr lang="en-US" dirty="0" smtClean="0"/>
              <a:t>.</a:t>
            </a:r>
            <a:endParaRPr lang="en-US" dirty="0" smtClean="0"/>
          </a:p>
          <a:p>
            <a:r>
              <a:rPr lang="en-US" dirty="0" smtClean="0"/>
              <a:t>white </a:t>
            </a:r>
            <a:r>
              <a:rPr lang="en-US" dirty="0" smtClean="0"/>
              <a:t>box vs. black box</a:t>
            </a:r>
            <a:br>
              <a:rPr lang="en-US" dirty="0" smtClean="0"/>
            </a:br>
            <a:r>
              <a:rPr lang="en-US" dirty="0" smtClean="0"/>
              <a:t>Whether benchmark and measurements will measure (1) and (2) as a white box (from hardware to the software stack) or as a black box (what customer purchases)</a:t>
            </a:r>
            <a:r>
              <a:rPr lang="en-US" dirty="0" smtClean="0"/>
              <a:t>.</a:t>
            </a:r>
          </a:p>
          <a:p>
            <a:r>
              <a:rPr lang="en-US" dirty="0" smtClean="0"/>
              <a:t>private</a:t>
            </a:r>
            <a:r>
              <a:rPr lang="en-US" dirty="0" smtClean="0"/>
              <a:t>, public, or hybrid, and whether it is solely for enterprises.</a:t>
            </a:r>
            <a:br>
              <a:rPr lang="en-US" dirty="0" smtClean="0"/>
            </a:br>
            <a:r>
              <a:rPr lang="en-US" dirty="0" smtClean="0"/>
              <a:t/>
            </a:r>
            <a:br>
              <a:rPr lang="en-US" dirty="0" smtClean="0"/>
            </a:br>
            <a:r>
              <a:rPr lang="en-US" dirty="0" smtClean="0"/>
              <a:t/>
            </a:r>
            <a:br>
              <a:rPr lang="en-US" dirty="0" smtClean="0"/>
            </a:b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Cloud Offering categories</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Cloud as a black box</a:t>
            </a:r>
          </a:p>
          <a:p>
            <a:pPr lvl="1"/>
            <a:r>
              <a:rPr lang="en-US" dirty="0" smtClean="0"/>
              <a:t>No control over what is the exact hardware/software, whether it changes with time etc.</a:t>
            </a:r>
          </a:p>
          <a:p>
            <a:pPr lvl="1"/>
            <a:r>
              <a:rPr lang="en-US" dirty="0" smtClean="0"/>
              <a:t>User gets a description/QOS guarantees of what he/she is paying for. </a:t>
            </a:r>
          </a:p>
          <a:p>
            <a:pPr lvl="1"/>
            <a:r>
              <a:rPr lang="en-US" dirty="0" smtClean="0"/>
              <a:t>Unique identifier tied to the offering.</a:t>
            </a:r>
          </a:p>
          <a:p>
            <a:r>
              <a:rPr lang="en-US" dirty="0" smtClean="0"/>
              <a:t>Cloud as a </a:t>
            </a:r>
            <a:r>
              <a:rPr lang="en-US" dirty="0" smtClean="0"/>
              <a:t>w</a:t>
            </a:r>
            <a:r>
              <a:rPr lang="en-US" dirty="0" smtClean="0"/>
              <a:t>hite-box</a:t>
            </a:r>
          </a:p>
          <a:p>
            <a:pPr lvl="1"/>
            <a:r>
              <a:rPr lang="en-US" dirty="0" smtClean="0"/>
              <a:t>Full control and knowledge of part numbers and software.</a:t>
            </a:r>
          </a:p>
          <a:p>
            <a:pPr lvl="1"/>
            <a:r>
              <a:rPr lang="en-US" dirty="0" smtClean="0"/>
              <a:t>Description available in terms of exact hardware and software. </a:t>
            </a:r>
          </a:p>
          <a:p>
            <a:pPr lvl="1">
              <a:buNone/>
            </a:pPr>
            <a:endParaRPr lang="en-US" dirty="0" smtClean="0"/>
          </a:p>
          <a:p>
            <a:pPr lvl="1"/>
            <a:endParaRPr lang="en-US" dirty="0" smtClean="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427</TotalTime>
  <Words>784</Words>
  <Application>Microsoft Macintosh PowerPoint</Application>
  <PresentationFormat>On-screen Show (4:3)</PresentationFormat>
  <Paragraphs>109</Paragraphs>
  <Slides>15</Slides>
  <Notes>0</Notes>
  <HiddenSlides>0</HiddenSlides>
  <MMClips>0</MMClips>
  <ScaleCrop>false</ScaleCrop>
  <HeadingPairs>
    <vt:vector size="4" baseType="variant">
      <vt:variant>
        <vt:lpstr>Design Template</vt:lpstr>
      </vt:variant>
      <vt:variant>
        <vt:i4>1</vt:i4>
      </vt:variant>
      <vt:variant>
        <vt:lpstr>Slide Titles</vt:lpstr>
      </vt:variant>
      <vt:variant>
        <vt:i4>15</vt:i4>
      </vt:variant>
    </vt:vector>
  </HeadingPairs>
  <TitlesOfParts>
    <vt:vector size="16" baseType="lpstr">
      <vt:lpstr>Office Theme</vt:lpstr>
      <vt:lpstr>Cloud SUT proposal</vt:lpstr>
      <vt:lpstr>Objective</vt:lpstr>
      <vt:lpstr>Definition of cloud (NIST)</vt:lpstr>
      <vt:lpstr>Characteristics</vt:lpstr>
      <vt:lpstr>Metrics</vt:lpstr>
      <vt:lpstr>Potential Workloads/Use cases (some workloads listed)</vt:lpstr>
      <vt:lpstr>Issues with defining the SUT</vt:lpstr>
      <vt:lpstr>Multiple ways of classifying Cloud SUTs</vt:lpstr>
      <vt:lpstr>Cloud Offering categories</vt:lpstr>
      <vt:lpstr>Who is interested in what + Issues</vt:lpstr>
      <vt:lpstr>Resources to quantify</vt:lpstr>
      <vt:lpstr>Proposal to Describe a Cloud based SUT</vt:lpstr>
      <vt:lpstr>Why is this needed? </vt:lpstr>
      <vt:lpstr>Examples/suggestions</vt:lpstr>
      <vt:lpstr>Questions to the Research group </vt:lpstr>
    </vt:vector>
  </TitlesOfParts>
  <Company>Advanced Micro Devices</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Defining the SUT for Cloud</dc:title>
  <dc:creator>Hariharan, Rema</dc:creator>
  <cp:lastModifiedBy>Sridhar Sundaram</cp:lastModifiedBy>
  <cp:revision>6</cp:revision>
  <dcterms:created xsi:type="dcterms:W3CDTF">2011-09-20T14:39:49Z</dcterms:created>
  <dcterms:modified xsi:type="dcterms:W3CDTF">2011-09-20T20:25:48Z</dcterms:modified>
</cp:coreProperties>
</file>