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73" r:id="rId2"/>
    <p:sldId id="329" r:id="rId3"/>
    <p:sldId id="336" r:id="rId4"/>
    <p:sldId id="294" r:id="rId5"/>
    <p:sldId id="300" r:id="rId6"/>
    <p:sldId id="295" r:id="rId7"/>
    <p:sldId id="332" r:id="rId8"/>
    <p:sldId id="337" r:id="rId9"/>
    <p:sldId id="317" r:id="rId10"/>
    <p:sldId id="275" r:id="rId11"/>
    <p:sldId id="297" r:id="rId12"/>
    <p:sldId id="338" r:id="rId13"/>
    <p:sldId id="303" r:id="rId14"/>
    <p:sldId id="302" r:id="rId15"/>
    <p:sldId id="277" r:id="rId16"/>
    <p:sldId id="339" r:id="rId17"/>
    <p:sldId id="278" r:id="rId18"/>
    <p:sldId id="288" r:id="rId19"/>
    <p:sldId id="307" r:id="rId20"/>
    <p:sldId id="306" r:id="rId21"/>
    <p:sldId id="316" r:id="rId22"/>
    <p:sldId id="309" r:id="rId23"/>
    <p:sldId id="312" r:id="rId24"/>
    <p:sldId id="280" r:id="rId25"/>
    <p:sldId id="340" r:id="rId26"/>
    <p:sldId id="330" r:id="rId27"/>
    <p:sldId id="341" r:id="rId28"/>
    <p:sldId id="331" r:id="rId29"/>
  </p:sldIdLst>
  <p:sldSz cx="9144000" cy="6858000" type="screen4x3"/>
  <p:notesSz cx="6669088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47F14E6A-6E02-453B-8756-BBF1DD22AC68}">
          <p14:sldIdLst>
            <p14:sldId id="273"/>
            <p14:sldId id="329"/>
            <p14:sldId id="336"/>
            <p14:sldId id="294"/>
            <p14:sldId id="300"/>
            <p14:sldId id="295"/>
            <p14:sldId id="332"/>
            <p14:sldId id="337"/>
            <p14:sldId id="317"/>
            <p14:sldId id="275"/>
            <p14:sldId id="297"/>
            <p14:sldId id="338"/>
            <p14:sldId id="303"/>
            <p14:sldId id="302"/>
            <p14:sldId id="277"/>
            <p14:sldId id="339"/>
            <p14:sldId id="278"/>
            <p14:sldId id="288"/>
            <p14:sldId id="307"/>
            <p14:sldId id="306"/>
            <p14:sldId id="316"/>
            <p14:sldId id="309"/>
            <p14:sldId id="312"/>
            <p14:sldId id="280"/>
            <p14:sldId id="340"/>
            <p14:sldId id="330"/>
            <p14:sldId id="341"/>
            <p14:sldId id="33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8214"/>
    <a:srgbClr val="50AAE6"/>
    <a:srgbClr val="5A6EB4"/>
    <a:srgbClr val="A00078"/>
    <a:srgbClr val="A01E28"/>
    <a:srgbClr val="A08232"/>
    <a:srgbClr val="DCA01E"/>
    <a:srgbClr val="82B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50" autoAdjust="0"/>
    <p:restoredTop sz="59287" autoAdjust="0"/>
  </p:normalViewPr>
  <p:slideViewPr>
    <p:cSldViewPr snapToGrid="0">
      <p:cViewPr varScale="1">
        <p:scale>
          <a:sx n="46" d="100"/>
          <a:sy n="46" d="100"/>
        </p:scale>
        <p:origin x="-427" y="-91"/>
      </p:cViewPr>
      <p:guideLst>
        <p:guide orient="horz" pos="214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200" d="100"/>
        <a:sy n="200" d="100"/>
      </p:scale>
      <p:origin x="0" y="8251"/>
    </p:cViewPr>
  </p:sorterViewPr>
  <p:notesViewPr>
    <p:cSldViewPr snapToGrid="0">
      <p:cViewPr varScale="1">
        <p:scale>
          <a:sx n="67" d="100"/>
          <a:sy n="67" d="100"/>
        </p:scale>
        <p:origin x="-3168" y="-86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559935" y="508396"/>
            <a:ext cx="2683073" cy="303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" charset="0"/>
              </a:defRPr>
            </a:lvl1pPr>
          </a:lstStyle>
          <a:p>
            <a:pPr>
              <a:defRPr/>
            </a:pPr>
            <a:r>
              <a:rPr lang="de-DE"/>
              <a:t>Prof. Dr. Max Mustermann | Musterfakultät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526426" y="9263141"/>
            <a:ext cx="301807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800">
                <a:latin typeface="Arial" pitchFamily="34" charset="0"/>
              </a:rPr>
              <a:t>KIT – University of the State of Baden-Wuerttemberg and </a:t>
            </a:r>
            <a:br>
              <a:rPr lang="en-US" sz="800">
                <a:latin typeface="Arial" pitchFamily="34" charset="0"/>
              </a:rPr>
            </a:br>
            <a:r>
              <a:rPr lang="en-US" sz="800">
                <a:latin typeface="Arial" pitchFamily="34" charset="0"/>
              </a:rPr>
              <a:t>National Laboratory of the Helmholtz Association</a:t>
            </a:r>
          </a:p>
        </p:txBody>
      </p:sp>
      <p:pic>
        <p:nvPicPr>
          <p:cNvPr id="6148" name="Picture 11" descr="KIT-Logo-rgb_d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4145" y="205083"/>
            <a:ext cx="980295" cy="504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596326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607" y="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715154"/>
            <a:ext cx="533527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de-DE"/>
              <a:t>Prof. Dr. Max Mustermann | </a:t>
            </a:r>
            <a:br>
              <a:rPr lang="de-DE"/>
            </a:br>
            <a:r>
              <a:rPr lang="de-DE"/>
              <a:t>Name of Faculty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607" y="9428583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2BDCDAC-DE62-4AD3-97B8-72AB6550482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63841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38234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aseline="0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02820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15904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89577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3583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40197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83652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89577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49207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10938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5869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89577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08631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08631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373307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373307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050121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895774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26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789232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27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89577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28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2385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8957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2216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40896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55389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09422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89577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Prof. Dr. Max Mustermann | </a:t>
            </a:r>
            <a:br>
              <a:rPr lang="de-DE" smtClean="0"/>
            </a:br>
            <a:r>
              <a:rPr lang="de-DE" smtClean="0"/>
              <a:t>Name of Faculty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4018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lum bright="14000" contrast="-4000"/>
            <a:grayscl/>
          </a:blip>
          <a:srcRect t="20958" b="21313"/>
          <a:stretch>
            <a:fillRect/>
          </a:stretch>
        </p:blipFill>
        <p:spPr bwMode="auto">
          <a:xfrm>
            <a:off x="87313" y="3479800"/>
            <a:ext cx="9056687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9" descr="II_rahmen_neu_tite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175"/>
            <a:ext cx="91440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396874" y="6426253"/>
            <a:ext cx="56204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1000" dirty="0">
                <a:latin typeface="Arial" pitchFamily="34" charset="0"/>
              </a:rPr>
              <a:t>KIT – University of the State of Baden-Wuerttemberg and </a:t>
            </a:r>
            <a:br>
              <a:rPr lang="en-US" sz="1000" dirty="0">
                <a:latin typeface="Arial" pitchFamily="34" charset="0"/>
              </a:rPr>
            </a:br>
            <a:r>
              <a:rPr lang="en-US" sz="1000" dirty="0">
                <a:latin typeface="Arial" pitchFamily="34" charset="0"/>
              </a:rPr>
              <a:t>National Research Center of the Helmholtz Association</a:t>
            </a:r>
            <a:r>
              <a:rPr lang="de-DE" sz="1000" dirty="0">
                <a:latin typeface="Arial" pitchFamily="34" charset="0"/>
              </a:rPr>
              <a:t> </a:t>
            </a:r>
            <a:endParaRPr lang="en-US" sz="1000" dirty="0">
              <a:latin typeface="Arial" pitchFamily="34" charset="0"/>
            </a:endParaRPr>
          </a:p>
        </p:txBody>
      </p:sp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385763" y="3289300"/>
            <a:ext cx="8532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defRPr/>
            </a:pPr>
            <a:r>
              <a:rPr lang="de-DE" sz="1000" dirty="0">
                <a:solidFill>
                  <a:schemeClr val="bg1"/>
                </a:solidFill>
                <a:latin typeface="Arial" pitchFamily="34" charset="0"/>
              </a:rPr>
              <a:t>SOFTWARE DESIGN AND QUALITY GROUP </a:t>
            </a:r>
            <a:br>
              <a:rPr lang="de-DE" sz="1000" dirty="0">
                <a:solidFill>
                  <a:schemeClr val="bg1"/>
                </a:solidFill>
                <a:latin typeface="Arial" pitchFamily="34" charset="0"/>
              </a:rPr>
            </a:br>
            <a:r>
              <a:rPr lang="de-DE" sz="1000" dirty="0">
                <a:solidFill>
                  <a:schemeClr val="bg1"/>
                </a:solidFill>
                <a:latin typeface="Arial" pitchFamily="34" charset="0"/>
              </a:rPr>
              <a:t>INSTITUTE FOR </a:t>
            </a:r>
            <a:r>
              <a:rPr lang="de-DE" sz="1000" dirty="0" smtClean="0">
                <a:solidFill>
                  <a:schemeClr val="bg1"/>
                </a:solidFill>
                <a:latin typeface="Arial" pitchFamily="34" charset="0"/>
              </a:rPr>
              <a:t>PROGRAM </a:t>
            </a:r>
            <a:r>
              <a:rPr lang="de-DE" sz="1000" dirty="0">
                <a:solidFill>
                  <a:schemeClr val="bg1"/>
                </a:solidFill>
                <a:latin typeface="Arial" pitchFamily="34" charset="0"/>
              </a:rPr>
              <a:t>STRUCTURES AND DATA </a:t>
            </a:r>
            <a:r>
              <a:rPr lang="de-DE" sz="1000" dirty="0" smtClean="0">
                <a:solidFill>
                  <a:schemeClr val="bg1"/>
                </a:solidFill>
                <a:latin typeface="Arial" pitchFamily="34" charset="0"/>
              </a:rPr>
              <a:t>ORGANIZATION</a:t>
            </a:r>
            <a:r>
              <a:rPr lang="de-DE" sz="1000" dirty="0">
                <a:solidFill>
                  <a:schemeClr val="bg1"/>
                </a:solidFill>
                <a:latin typeface="Arial" pitchFamily="34" charset="0"/>
              </a:rPr>
              <a:t>, FACULTY OF INFORMATICS</a:t>
            </a: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7318375" y="6497638"/>
            <a:ext cx="1727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>
              <a:defRPr/>
            </a:pPr>
            <a:r>
              <a:rPr lang="de-DE" sz="1600" b="1">
                <a:solidFill>
                  <a:schemeClr val="bg1"/>
                </a:solidFill>
              </a:rPr>
              <a:t>www.kit.edu</a:t>
            </a:r>
          </a:p>
        </p:txBody>
      </p:sp>
      <p:pic>
        <p:nvPicPr>
          <p:cNvPr id="7" name="Picture 13" descr="KIT-Logo-rgb_e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288" y="333375"/>
            <a:ext cx="1619250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Surname Lastname - Presentation Title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59563" y="333375"/>
            <a:ext cx="2089150" cy="57594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0525" y="333375"/>
            <a:ext cx="6116638" cy="575945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Surname Lastname - Presentation Title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 marL="357188" indent="-357188">
              <a:spcBef>
                <a:spcPts val="700"/>
              </a:spcBef>
              <a:defRPr/>
            </a:lvl1pPr>
            <a:lvl2pPr indent="-396000">
              <a:spcBef>
                <a:spcPts val="700"/>
              </a:spcBef>
              <a:defRPr/>
            </a:lvl2pPr>
            <a:lvl3pPr indent="-324000">
              <a:spcBef>
                <a:spcPts val="700"/>
              </a:spcBef>
              <a:defRPr/>
            </a:lvl3pPr>
            <a:lvl4pPr indent="-324000">
              <a:spcBef>
                <a:spcPts val="700"/>
              </a:spcBef>
              <a:defRPr/>
            </a:lvl4pPr>
            <a:lvl5pPr indent="-324000">
              <a:spcBef>
                <a:spcPts val="700"/>
              </a:spcBef>
              <a:defRPr/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Surname Lastname - Presentation Title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II_rahmen_neu_titel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t="37542" b="10490"/>
          <a:stretch/>
        </p:blipFill>
        <p:spPr bwMode="auto">
          <a:xfrm>
            <a:off x="0" y="2576285"/>
            <a:ext cx="9144000" cy="3570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913424"/>
            <a:ext cx="7772400" cy="1362075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722313" y="2697581"/>
            <a:ext cx="7772400" cy="931498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Surname Lastname - Presentation Title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2113" y="1198563"/>
            <a:ext cx="4102100" cy="4894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6613" y="1198563"/>
            <a:ext cx="4102100" cy="4894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Surname Lastname - Presentation Title</a:t>
            </a:r>
            <a:endParaRPr lang="en-US"/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390525" y="333375"/>
            <a:ext cx="6911975" cy="5619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8677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826538"/>
            <a:ext cx="4040188" cy="430574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18677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826539"/>
            <a:ext cx="4041775" cy="43130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Surname Lastname - Presentation Title</a:t>
            </a:r>
            <a:endParaRPr lang="en-US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390525" y="333375"/>
            <a:ext cx="6911975" cy="5619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Surname Lastname - Presentation Title</a:t>
            </a:r>
            <a:endParaRPr lang="en-US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390525" y="333375"/>
            <a:ext cx="6911975" cy="5619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Surname Lastname - Presentation Title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Surname Lastname - Presentation Title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Surname Lastname - Presentation Title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II_rahmen_neu_folg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0525" y="333375"/>
            <a:ext cx="691197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add title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2113" y="1198563"/>
            <a:ext cx="8356600" cy="471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5850190" y="6433521"/>
            <a:ext cx="318365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>
              <a:spcBef>
                <a:spcPct val="50000"/>
              </a:spcBef>
              <a:defRPr/>
            </a:pPr>
            <a:r>
              <a:rPr lang="en-US" sz="1000" dirty="0">
                <a:latin typeface="Arial" pitchFamily="34" charset="0"/>
              </a:rPr>
              <a:t>Software Design and Quality </a:t>
            </a:r>
            <a:r>
              <a:rPr lang="en-US" sz="1000" dirty="0" smtClean="0">
                <a:latin typeface="Arial" pitchFamily="34" charset="0"/>
              </a:rPr>
              <a:t>Group</a:t>
            </a:r>
            <a:br>
              <a:rPr lang="en-US" sz="1000" dirty="0" smtClean="0">
                <a:latin typeface="Arial" pitchFamily="34" charset="0"/>
              </a:rPr>
            </a:br>
            <a:r>
              <a:rPr lang="en-US" sz="1000" dirty="0" smtClean="0">
                <a:latin typeface="Arial" pitchFamily="34" charset="0"/>
              </a:rPr>
              <a:t>Institute </a:t>
            </a:r>
            <a:r>
              <a:rPr lang="en-US" sz="1000" dirty="0">
                <a:latin typeface="Arial" pitchFamily="34" charset="0"/>
              </a:rPr>
              <a:t>for </a:t>
            </a:r>
            <a:r>
              <a:rPr lang="en-US" sz="1000" dirty="0" smtClean="0">
                <a:latin typeface="Arial" pitchFamily="34" charset="0"/>
              </a:rPr>
              <a:t>Program </a:t>
            </a:r>
            <a:r>
              <a:rPr lang="en-US" sz="1000" dirty="0">
                <a:latin typeface="Arial" pitchFamily="34" charset="0"/>
              </a:rPr>
              <a:t>Structures and Data </a:t>
            </a:r>
            <a:r>
              <a:rPr lang="en-US" sz="1000" dirty="0" smtClean="0">
                <a:latin typeface="Arial" pitchFamily="34" charset="0"/>
              </a:rPr>
              <a:t>Organization</a:t>
            </a:r>
            <a:endParaRPr lang="en-US" sz="1000" dirty="0">
              <a:latin typeface="Arial" pitchFamily="34" charset="0"/>
            </a:endParaRPr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142673" y="6445250"/>
            <a:ext cx="32543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>
              <a:spcBef>
                <a:spcPct val="50000"/>
              </a:spcBef>
              <a:defRPr/>
            </a:pPr>
            <a:fld id="{8C0F9C85-1605-44FB-B89E-0505D1D630E7}" type="slidenum">
              <a:rPr lang="de-DE" sz="1000" b="1"/>
              <a:pPr>
                <a:spcBef>
                  <a:spcPct val="50000"/>
                </a:spcBef>
                <a:defRPr/>
              </a:pPr>
              <a:t>‹Nr.›</a:t>
            </a:fld>
            <a:endParaRPr lang="de-DE" sz="1000" b="1" dirty="0"/>
          </a:p>
        </p:txBody>
      </p:sp>
      <p:sp>
        <p:nvSpPr>
          <p:cNvPr id="2" name="Rectangle 11"/>
          <p:cNvSpPr>
            <a:spLocks noChangeArrowheads="1"/>
          </p:cNvSpPr>
          <p:nvPr userDrawn="1"/>
        </p:nvSpPr>
        <p:spPr bwMode="auto">
          <a:xfrm>
            <a:off x="504623" y="6445250"/>
            <a:ext cx="733771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>
              <a:defRPr/>
            </a:pPr>
            <a:r>
              <a:rPr lang="de-DE" sz="1000" dirty="0" smtClean="0">
                <a:latin typeface="Arial" pitchFamily="34" charset="0"/>
              </a:rPr>
              <a:t>31.08.2011</a:t>
            </a:r>
            <a:endParaRPr lang="de-DE" sz="1000" dirty="0">
              <a:latin typeface="Arial" pitchFamily="34" charset="0"/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88027" y="6445250"/>
            <a:ext cx="4542502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de-DE" dirty="0" smtClean="0"/>
              <a:t>Michael Faber – </a:t>
            </a:r>
            <a:r>
              <a:rPr lang="de-DE" dirty="0" err="1" smtClean="0"/>
              <a:t>PhD</a:t>
            </a:r>
            <a:r>
              <a:rPr lang="de-DE" dirty="0" smtClean="0"/>
              <a:t> </a:t>
            </a:r>
            <a:r>
              <a:rPr lang="de-DE" dirty="0" err="1" smtClean="0"/>
              <a:t>Proposal</a:t>
            </a:r>
            <a:endParaRPr lang="en-US" dirty="0"/>
          </a:p>
        </p:txBody>
      </p:sp>
      <p:pic>
        <p:nvPicPr>
          <p:cNvPr id="1033" name="Picture 9" descr="KITlogo_4c_frutige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67625" y="341313"/>
            <a:ext cx="10842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357188" indent="-357188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90575" indent="-314325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2400">
          <a:solidFill>
            <a:schemeClr val="tx1"/>
          </a:solidFill>
          <a:latin typeface="+mn-lt"/>
        </a:defRPr>
      </a:lvl2pPr>
      <a:lvl3pPr marL="1209675" indent="-276225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2000">
          <a:solidFill>
            <a:schemeClr val="tx1"/>
          </a:solidFill>
          <a:latin typeface="+mn-lt"/>
        </a:defRPr>
      </a:lvl3pPr>
      <a:lvl4pPr marL="1657350" indent="-276225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2000">
          <a:solidFill>
            <a:schemeClr val="tx1"/>
          </a:solidFill>
          <a:latin typeface="+mn-lt"/>
        </a:defRPr>
      </a:lvl4pPr>
      <a:lvl5pPr marL="2095500" indent="-276225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research.spec.org/" TargetMode="External"/><Relationship Id="rId5" Type="http://schemas.openxmlformats.org/officeDocument/2006/relationships/hyperlink" Target="http://descartes.ipd.kit.edu/" TargetMode="External"/><Relationship Id="rId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3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77826" y="1412874"/>
            <a:ext cx="838993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lnSpc>
                <a:spcPct val="90000"/>
              </a:lnSpc>
            </a:pPr>
            <a:r>
              <a:rPr lang="de-DE" sz="2200" b="1" dirty="0" smtClean="0">
                <a:solidFill>
                  <a:schemeClr val="tx2"/>
                </a:solidFill>
              </a:rPr>
              <a:t>Summary </a:t>
            </a:r>
            <a:r>
              <a:rPr lang="de-DE" sz="2200" b="1" dirty="0" err="1" smtClean="0">
                <a:solidFill>
                  <a:schemeClr val="tx2"/>
                </a:solidFill>
              </a:rPr>
              <a:t>of</a:t>
            </a:r>
            <a:r>
              <a:rPr lang="de-DE" sz="2200" b="1" dirty="0" smtClean="0">
                <a:solidFill>
                  <a:schemeClr val="tx2"/>
                </a:solidFill>
              </a:rPr>
              <a:t> </a:t>
            </a:r>
            <a:r>
              <a:rPr lang="de-DE" sz="2200" b="1" dirty="0" err="1" smtClean="0">
                <a:solidFill>
                  <a:schemeClr val="tx2"/>
                </a:solidFill>
              </a:rPr>
              <a:t>Existing</a:t>
            </a:r>
            <a:r>
              <a:rPr lang="de-DE" sz="2200" b="1" dirty="0" smtClean="0">
                <a:solidFill>
                  <a:schemeClr val="tx2"/>
                </a:solidFill>
              </a:rPr>
              <a:t> </a:t>
            </a:r>
            <a:r>
              <a:rPr lang="de-DE" sz="2200" b="1" dirty="0" err="1" smtClean="0">
                <a:solidFill>
                  <a:schemeClr val="tx2"/>
                </a:solidFill>
              </a:rPr>
              <a:t>Cloud</a:t>
            </a:r>
            <a:r>
              <a:rPr lang="de-DE" sz="2200" b="1" dirty="0" smtClean="0">
                <a:solidFill>
                  <a:schemeClr val="tx2"/>
                </a:solidFill>
              </a:rPr>
              <a:t> Benchmark </a:t>
            </a:r>
            <a:r>
              <a:rPr lang="de-DE" sz="2200" b="1" dirty="0" err="1" smtClean="0">
                <a:solidFill>
                  <a:schemeClr val="tx2"/>
                </a:solidFill>
              </a:rPr>
              <a:t>Efforts</a:t>
            </a:r>
            <a:r>
              <a:rPr lang="de-DE" sz="2200" b="1" dirty="0" smtClean="0">
                <a:solidFill>
                  <a:schemeClr val="tx2"/>
                </a:solidFill>
              </a:rPr>
              <a:t> </a:t>
            </a:r>
            <a:r>
              <a:rPr lang="de-DE" sz="2200" b="1" dirty="0" err="1" smtClean="0">
                <a:solidFill>
                  <a:schemeClr val="tx2"/>
                </a:solidFill>
              </a:rPr>
              <a:t>and</a:t>
            </a:r>
            <a:r>
              <a:rPr lang="de-DE" sz="2200" b="1" dirty="0" smtClean="0">
                <a:solidFill>
                  <a:schemeClr val="tx2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de-DE" sz="2200" b="1" dirty="0" err="1" smtClean="0">
                <a:solidFill>
                  <a:schemeClr val="tx2"/>
                </a:solidFill>
              </a:rPr>
              <a:t>Proposed</a:t>
            </a:r>
            <a:r>
              <a:rPr lang="de-DE" sz="2200" b="1" dirty="0" smtClean="0">
                <a:solidFill>
                  <a:schemeClr val="tx2"/>
                </a:solidFill>
              </a:rPr>
              <a:t> Next </a:t>
            </a:r>
            <a:r>
              <a:rPr lang="de-DE" sz="2200" b="1" dirty="0" err="1" smtClean="0">
                <a:solidFill>
                  <a:schemeClr val="tx2"/>
                </a:solidFill>
              </a:rPr>
              <a:t>Steps</a:t>
            </a:r>
            <a:r>
              <a:rPr lang="de-DE" sz="2200" b="1" dirty="0" smtClean="0">
                <a:solidFill>
                  <a:schemeClr val="tx2"/>
                </a:solidFill>
              </a:rPr>
              <a:t> </a:t>
            </a:r>
            <a:r>
              <a:rPr lang="de-DE" sz="2200" b="1" dirty="0" err="1" smtClean="0">
                <a:solidFill>
                  <a:schemeClr val="tx2"/>
                </a:solidFill>
              </a:rPr>
              <a:t>for</a:t>
            </a:r>
            <a:r>
              <a:rPr lang="de-DE" sz="2200" b="1" dirty="0" smtClean="0">
                <a:solidFill>
                  <a:schemeClr val="tx2"/>
                </a:solidFill>
              </a:rPr>
              <a:t> RG </a:t>
            </a:r>
            <a:r>
              <a:rPr lang="de-DE" sz="2200" b="1" dirty="0" err="1" smtClean="0">
                <a:solidFill>
                  <a:schemeClr val="tx2"/>
                </a:solidFill>
              </a:rPr>
              <a:t>Cloud</a:t>
            </a:r>
            <a:endParaRPr lang="en-GB" sz="2200" b="1" dirty="0">
              <a:solidFill>
                <a:schemeClr val="tx2"/>
              </a:solidFill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96875" y="2349500"/>
            <a:ext cx="8370888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GB" sz="1600" b="1" dirty="0" smtClean="0">
                <a:solidFill>
                  <a:schemeClr val="tx2"/>
                </a:solidFill>
              </a:rPr>
              <a:t>Michael Faber 	</a:t>
            </a:r>
            <a:r>
              <a:rPr lang="en-GB" sz="1600" dirty="0" smtClean="0">
                <a:solidFill>
                  <a:schemeClr val="tx2"/>
                </a:solidFill>
              </a:rPr>
              <a:t>michael.faber@kit.edu</a:t>
            </a:r>
          </a:p>
          <a:p>
            <a:r>
              <a:rPr lang="en-GB" sz="1600" b="1" dirty="0" smtClean="0">
                <a:solidFill>
                  <a:schemeClr val="tx2"/>
                </a:solidFill>
              </a:rPr>
              <a:t>Samuel Kounev 	</a:t>
            </a:r>
            <a:r>
              <a:rPr lang="en-GB" sz="1600" dirty="0" smtClean="0">
                <a:solidFill>
                  <a:schemeClr val="tx2"/>
                </a:solidFill>
              </a:rPr>
              <a:t>kounev@kit.edu</a:t>
            </a:r>
            <a:endParaRPr lang="en-GB" sz="1600" dirty="0" smtClean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403"/>
          <a:stretch/>
        </p:blipFill>
        <p:spPr bwMode="auto">
          <a:xfrm>
            <a:off x="7975089" y="280722"/>
            <a:ext cx="756626" cy="1213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 descr="D:\Promotion\05_Proposal\20110825 - Korrekturen von Samuel\logos\descarte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65123"/>
            <a:ext cx="1813518" cy="661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eck 1"/>
          <p:cNvSpPr/>
          <p:nvPr/>
        </p:nvSpPr>
        <p:spPr>
          <a:xfrm>
            <a:off x="4298687" y="2867222"/>
            <a:ext cx="232307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hlinkClick r:id="rId5"/>
              </a:rPr>
              <a:t>http://</a:t>
            </a:r>
            <a:r>
              <a:rPr lang="en-US" sz="1400" dirty="0" smtClean="0">
                <a:hlinkClick r:id="rId5"/>
              </a:rPr>
              <a:t>descartes.ipd.kit.edu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3" name="Rechteck 2"/>
          <p:cNvSpPr/>
          <p:nvPr/>
        </p:nvSpPr>
        <p:spPr>
          <a:xfrm>
            <a:off x="6717824" y="2867223"/>
            <a:ext cx="21130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hlinkClick r:id="rId6"/>
              </a:rPr>
              <a:t>http://</a:t>
            </a:r>
            <a:r>
              <a:rPr lang="en-US" sz="1400" dirty="0" smtClean="0">
                <a:hlinkClick r:id="rId6"/>
              </a:rPr>
              <a:t>research.spec.org</a:t>
            </a:r>
            <a:r>
              <a:rPr lang="en-US" sz="1400" dirty="0" smtClean="0"/>
              <a:t> 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3" descr="C:\Users\Faber\AppData\Local\Microsoft\Windows\Temporary Internet Files\Content.IE5\65PWQW3W\MC900434845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01845" y="2617458"/>
            <a:ext cx="1211003" cy="1211003"/>
          </a:xfrm>
          <a:prstGeom prst="rect">
            <a:avLst/>
          </a:prstGeom>
          <a:noFill/>
        </p:spPr>
      </p:pic>
      <p:sp>
        <p:nvSpPr>
          <p:cNvPr id="10" name="Rechteck 9"/>
          <p:cNvSpPr/>
          <p:nvPr/>
        </p:nvSpPr>
        <p:spPr>
          <a:xfrm>
            <a:off x="605806" y="2041523"/>
            <a:ext cx="7278130" cy="29517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b="1" dirty="0" smtClean="0">
                <a:solidFill>
                  <a:schemeClr val="tx1"/>
                </a:solidFill>
              </a:rPr>
              <a:t>Benchmark </a:t>
            </a:r>
            <a:r>
              <a:rPr lang="de-DE" b="1" dirty="0" err="1" smtClean="0">
                <a:solidFill>
                  <a:schemeClr val="tx1"/>
                </a:solidFill>
              </a:rPr>
              <a:t>scenarios</a:t>
            </a:r>
            <a:r>
              <a:rPr lang="de-DE" b="1" dirty="0" smtClean="0">
                <a:solidFill>
                  <a:schemeClr val="tx1"/>
                </a:solidFill>
              </a:rPr>
              <a:t> / </a:t>
            </a:r>
            <a:r>
              <a:rPr lang="de-DE" b="1" dirty="0" err="1" smtClean="0">
                <a:solidFill>
                  <a:schemeClr val="tx1"/>
                </a:solidFill>
              </a:rPr>
              <a:t>Application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de-DE" b="1" dirty="0" err="1">
                <a:solidFill>
                  <a:schemeClr val="tx1"/>
                </a:solidFill>
              </a:rPr>
              <a:t>t</a:t>
            </a:r>
            <a:r>
              <a:rPr lang="de-DE" b="1" dirty="0" err="1" smtClean="0">
                <a:solidFill>
                  <a:schemeClr val="tx1"/>
                </a:solidFill>
              </a:rPr>
              <a:t>ypes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Overview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Work Areas</a:t>
            </a:r>
            <a:endParaRPr lang="en-US" dirty="0"/>
          </a:p>
        </p:txBody>
      </p:sp>
      <p:cxnSp>
        <p:nvCxnSpPr>
          <p:cNvPr id="8" name="Gerade Verbindung mit Pfeil 7"/>
          <p:cNvCxnSpPr/>
          <p:nvPr/>
        </p:nvCxnSpPr>
        <p:spPr>
          <a:xfrm flipV="1">
            <a:off x="3396710" y="3446409"/>
            <a:ext cx="2106489" cy="512117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/>
        </p:nvSpPr>
        <p:spPr>
          <a:xfrm>
            <a:off x="3585211" y="3148138"/>
            <a:ext cx="1214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 smtClean="0"/>
              <a:t>Metrics</a:t>
            </a:r>
            <a:endParaRPr lang="en-US" b="1" dirty="0"/>
          </a:p>
        </p:txBody>
      </p:sp>
      <p:pic>
        <p:nvPicPr>
          <p:cNvPr id="19" name="Picture 3" descr="C:\Users\Faber\AppData\Local\Microsoft\Windows\Temporary Internet Files\Content.IE5\65PWQW3W\MC900434845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68637" y="2747523"/>
            <a:ext cx="1211003" cy="1211003"/>
          </a:xfrm>
          <a:prstGeom prst="rect">
            <a:avLst/>
          </a:prstGeom>
          <a:noFill/>
        </p:spPr>
      </p:pic>
      <p:pic>
        <p:nvPicPr>
          <p:cNvPr id="17" name="Picture 3" descr="C:\Users\Faber\AppData\Local\Microsoft\Windows\Temporary Internet Files\Content.IE5\65PWQW3W\MC900434845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4633" y="2888563"/>
            <a:ext cx="1211003" cy="1211003"/>
          </a:xfrm>
          <a:prstGeom prst="rect">
            <a:avLst/>
          </a:prstGeom>
          <a:noFill/>
        </p:spPr>
      </p:pic>
      <p:pic>
        <p:nvPicPr>
          <p:cNvPr id="20" name="Picture 3" descr="W:\Datensicherung\Eigene Dateien\Masterstudium\05 - WS 10-11\Masterarbeit\03_Proposal\03_Vortrag\uh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79434" y="3843288"/>
            <a:ext cx="715146" cy="626678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</p:pic>
      <p:pic>
        <p:nvPicPr>
          <p:cNvPr id="21" name="Picture 3" descr="C:\Users\Faber\AppData\Local\Microsoft\Windows\Temporary Internet Files\Content.IE5\65PWQW3W\MC900434845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09002" y="2439673"/>
            <a:ext cx="856339" cy="856339"/>
          </a:xfrm>
          <a:prstGeom prst="rect">
            <a:avLst/>
          </a:prstGeom>
          <a:noFill/>
        </p:spPr>
      </p:pic>
      <p:sp>
        <p:nvSpPr>
          <p:cNvPr id="7" name="Textfeld 6"/>
          <p:cNvSpPr txBox="1"/>
          <p:nvPr/>
        </p:nvSpPr>
        <p:spPr>
          <a:xfrm>
            <a:off x="5734198" y="4218405"/>
            <a:ext cx="1739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System </a:t>
            </a:r>
            <a:r>
              <a:rPr lang="de-DE" b="1" dirty="0" err="1"/>
              <a:t>U</a:t>
            </a:r>
            <a:r>
              <a:rPr lang="de-DE" b="1" dirty="0" err="1" smtClean="0"/>
              <a:t>nder</a:t>
            </a:r>
            <a:r>
              <a:rPr lang="de-DE" b="1" dirty="0" smtClean="0"/>
              <a:t> </a:t>
            </a:r>
            <a:r>
              <a:rPr lang="de-DE" b="1" dirty="0"/>
              <a:t>T</a:t>
            </a:r>
            <a:r>
              <a:rPr lang="de-DE" b="1" dirty="0" smtClean="0"/>
              <a:t>est (SUT)</a:t>
            </a:r>
            <a:endParaRPr lang="en-US" b="1" dirty="0"/>
          </a:p>
        </p:txBody>
      </p:sp>
      <p:sp>
        <p:nvSpPr>
          <p:cNvPr id="22" name="Textfeld 21"/>
          <p:cNvSpPr txBox="1"/>
          <p:nvPr/>
        </p:nvSpPr>
        <p:spPr>
          <a:xfrm>
            <a:off x="1885256" y="2525199"/>
            <a:ext cx="16061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 smtClean="0"/>
              <a:t>Workload</a:t>
            </a:r>
            <a:r>
              <a:rPr lang="de-DE" b="1" dirty="0" smtClean="0"/>
              <a:t> </a:t>
            </a:r>
            <a:r>
              <a:rPr lang="de-DE" b="1" dirty="0" err="1" smtClean="0"/>
              <a:t>driver</a:t>
            </a:r>
            <a:endParaRPr lang="en-US" b="1" dirty="0"/>
          </a:p>
        </p:txBody>
      </p:sp>
      <p:sp>
        <p:nvSpPr>
          <p:cNvPr id="32" name="Textfeld 31"/>
          <p:cNvSpPr txBox="1"/>
          <p:nvPr/>
        </p:nvSpPr>
        <p:spPr>
          <a:xfrm>
            <a:off x="617838" y="1118225"/>
            <a:ext cx="6739666" cy="1013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57188" indent="-357188">
              <a:spcBef>
                <a:spcPts val="700"/>
              </a:spcBef>
              <a:buBlip>
                <a:blip r:embed="rId5"/>
              </a:buBlip>
            </a:pPr>
            <a:r>
              <a:rPr lang="de-DE" b="1" dirty="0" err="1">
                <a:latin typeface="+mn-lt"/>
              </a:rPr>
              <a:t>Overview</a:t>
            </a:r>
            <a:r>
              <a:rPr lang="de-DE" b="1" dirty="0">
                <a:latin typeface="+mn-lt"/>
              </a:rPr>
              <a:t> </a:t>
            </a:r>
            <a:r>
              <a:rPr lang="de-DE" b="1" dirty="0" err="1">
                <a:latin typeface="+mn-lt"/>
              </a:rPr>
              <a:t>of</a:t>
            </a:r>
            <a:r>
              <a:rPr lang="de-DE" b="1" dirty="0">
                <a:latin typeface="+mn-lt"/>
              </a:rPr>
              <a:t> </a:t>
            </a:r>
            <a:r>
              <a:rPr lang="de-DE" b="1" dirty="0" err="1">
                <a:latin typeface="+mn-lt"/>
              </a:rPr>
              <a:t>existing</a:t>
            </a:r>
            <a:r>
              <a:rPr lang="de-DE" b="1" dirty="0">
                <a:latin typeface="+mn-lt"/>
              </a:rPr>
              <a:t> </a:t>
            </a:r>
            <a:r>
              <a:rPr lang="de-DE" b="1" dirty="0" err="1">
                <a:latin typeface="+mn-lt"/>
              </a:rPr>
              <a:t>cloud</a:t>
            </a:r>
            <a:r>
              <a:rPr lang="de-DE" b="1" dirty="0">
                <a:latin typeface="+mn-lt"/>
              </a:rPr>
              <a:t> </a:t>
            </a:r>
            <a:r>
              <a:rPr lang="de-DE" b="1" dirty="0" err="1">
                <a:latin typeface="+mn-lt"/>
              </a:rPr>
              <a:t>benchmarking</a:t>
            </a:r>
            <a:r>
              <a:rPr lang="de-DE" b="1" dirty="0">
                <a:latin typeface="+mn-lt"/>
              </a:rPr>
              <a:t> </a:t>
            </a:r>
            <a:r>
              <a:rPr lang="de-DE" b="1" dirty="0" err="1">
                <a:latin typeface="+mn-lt"/>
              </a:rPr>
              <a:t>efforts</a:t>
            </a:r>
            <a:endParaRPr lang="de-DE" b="1" dirty="0">
              <a:latin typeface="+mn-lt"/>
            </a:endParaRPr>
          </a:p>
          <a:p>
            <a:pPr marL="357188" indent="-357188">
              <a:spcBef>
                <a:spcPts val="700"/>
              </a:spcBef>
              <a:buBlip>
                <a:blip r:embed="rId5"/>
              </a:buBlip>
            </a:pPr>
            <a:r>
              <a:rPr lang="de-DE" b="1" dirty="0" err="1">
                <a:latin typeface="+mn-lt"/>
              </a:rPr>
              <a:t>Cloud</a:t>
            </a:r>
            <a:r>
              <a:rPr lang="de-DE" b="1" dirty="0">
                <a:latin typeface="+mn-lt"/>
              </a:rPr>
              <a:t> </a:t>
            </a:r>
            <a:r>
              <a:rPr lang="de-DE" b="1" dirty="0" err="1">
                <a:latin typeface="+mn-lt"/>
              </a:rPr>
              <a:t>t</a:t>
            </a:r>
            <a:r>
              <a:rPr lang="de-DE" b="1" dirty="0" err="1" smtClean="0">
                <a:latin typeface="+mn-lt"/>
              </a:rPr>
              <a:t>axonomy</a:t>
            </a:r>
            <a:r>
              <a:rPr lang="de-DE" b="1" dirty="0" smtClean="0">
                <a:latin typeface="+mn-lt"/>
              </a:rPr>
              <a:t> </a:t>
            </a:r>
            <a:r>
              <a:rPr lang="de-DE" b="1" dirty="0">
                <a:latin typeface="+mn-lt"/>
              </a:rPr>
              <a:t>– </a:t>
            </a:r>
            <a:r>
              <a:rPr lang="de-DE" b="1" dirty="0" smtClean="0">
                <a:latin typeface="+mn-lt"/>
              </a:rPr>
              <a:t>Different </a:t>
            </a:r>
            <a:r>
              <a:rPr lang="de-DE" b="1" dirty="0" err="1" smtClean="0">
                <a:latin typeface="+mn-lt"/>
              </a:rPr>
              <a:t>patterns</a:t>
            </a:r>
            <a:r>
              <a:rPr lang="de-DE" b="1" dirty="0" smtClean="0">
                <a:latin typeface="+mn-lt"/>
              </a:rPr>
              <a:t> </a:t>
            </a:r>
            <a:r>
              <a:rPr lang="de-DE" b="1" dirty="0" err="1" smtClean="0">
                <a:latin typeface="+mn-lt"/>
              </a:rPr>
              <a:t>of</a:t>
            </a:r>
            <a:r>
              <a:rPr lang="de-DE" b="1" dirty="0" smtClean="0">
                <a:latin typeface="+mn-lt"/>
              </a:rPr>
              <a:t> </a:t>
            </a:r>
            <a:r>
              <a:rPr lang="de-DE" b="1" dirty="0" err="1">
                <a:latin typeface="+mn-lt"/>
              </a:rPr>
              <a:t>cloud</a:t>
            </a:r>
            <a:r>
              <a:rPr lang="de-DE" b="1" dirty="0">
                <a:latin typeface="+mn-lt"/>
              </a:rPr>
              <a:t> </a:t>
            </a:r>
            <a:r>
              <a:rPr lang="de-DE" b="1" dirty="0" err="1">
                <a:latin typeface="+mn-lt"/>
              </a:rPr>
              <a:t>computing</a:t>
            </a:r>
            <a:endParaRPr lang="de-DE" b="1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b="1" dirty="0"/>
          </a:p>
        </p:txBody>
      </p:sp>
      <p:sp>
        <p:nvSpPr>
          <p:cNvPr id="3" name="Wolke 2"/>
          <p:cNvSpPr/>
          <p:nvPr/>
        </p:nvSpPr>
        <p:spPr>
          <a:xfrm>
            <a:off x="5503199" y="2426640"/>
            <a:ext cx="2257169" cy="1799646"/>
          </a:xfrm>
          <a:prstGeom prst="cloud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" descr="C:\Users\Faber\AppData\Local\Microsoft\Windows\Temporary Internet Files\Content.IE5\65PWQW3W\MC900434845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8533" y="3688928"/>
            <a:ext cx="821275" cy="821275"/>
          </a:xfrm>
          <a:prstGeom prst="rect">
            <a:avLst/>
          </a:prstGeom>
          <a:noFill/>
        </p:spPr>
      </p:pic>
      <p:sp>
        <p:nvSpPr>
          <p:cNvPr id="35" name="Textfeld 34"/>
          <p:cNvSpPr txBox="1"/>
          <p:nvPr/>
        </p:nvSpPr>
        <p:spPr>
          <a:xfrm>
            <a:off x="1849159" y="3991758"/>
            <a:ext cx="1606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Controller</a:t>
            </a:r>
            <a:endParaRPr lang="en-US" b="1" dirty="0"/>
          </a:p>
        </p:txBody>
      </p:sp>
      <p:sp>
        <p:nvSpPr>
          <p:cNvPr id="40" name="Rechteck 39"/>
          <p:cNvSpPr/>
          <p:nvPr/>
        </p:nvSpPr>
        <p:spPr>
          <a:xfrm>
            <a:off x="3123503" y="2641721"/>
            <a:ext cx="247973" cy="2479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Gerade Verbindung mit Pfeil 46"/>
          <p:cNvCxnSpPr/>
          <p:nvPr/>
        </p:nvCxnSpPr>
        <p:spPr>
          <a:xfrm>
            <a:off x="3759868" y="2747523"/>
            <a:ext cx="1717990" cy="400615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/>
          <p:nvPr/>
        </p:nvCxnSpPr>
        <p:spPr>
          <a:xfrm>
            <a:off x="2980525" y="3078842"/>
            <a:ext cx="0" cy="879684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hteck 49"/>
          <p:cNvSpPr/>
          <p:nvPr/>
        </p:nvSpPr>
        <p:spPr>
          <a:xfrm>
            <a:off x="3123503" y="4052437"/>
            <a:ext cx="247973" cy="2479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hteck 51"/>
          <p:cNvSpPr/>
          <p:nvPr/>
        </p:nvSpPr>
        <p:spPr>
          <a:xfrm>
            <a:off x="5446252" y="4417583"/>
            <a:ext cx="247973" cy="247973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hteck 53"/>
          <p:cNvSpPr/>
          <p:nvPr/>
        </p:nvSpPr>
        <p:spPr>
          <a:xfrm>
            <a:off x="7295459" y="1186075"/>
            <a:ext cx="247973" cy="247973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hteck 57"/>
          <p:cNvSpPr/>
          <p:nvPr/>
        </p:nvSpPr>
        <p:spPr>
          <a:xfrm>
            <a:off x="4617401" y="3208817"/>
            <a:ext cx="247973" cy="2479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hteck 59"/>
          <p:cNvSpPr/>
          <p:nvPr/>
        </p:nvSpPr>
        <p:spPr>
          <a:xfrm>
            <a:off x="5310042" y="2128040"/>
            <a:ext cx="247973" cy="247973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Textfeld 5"/>
          <p:cNvSpPr txBox="1"/>
          <p:nvPr/>
        </p:nvSpPr>
        <p:spPr>
          <a:xfrm>
            <a:off x="4016648" y="5231508"/>
            <a:ext cx="2185214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Not </a:t>
            </a:r>
            <a:r>
              <a:rPr lang="de-DE" dirty="0" err="1" smtClean="0"/>
              <a:t>yet</a:t>
            </a:r>
            <a:r>
              <a:rPr lang="de-DE" dirty="0" smtClean="0"/>
              <a:t> </a:t>
            </a:r>
            <a:r>
              <a:rPr lang="de-DE" dirty="0" err="1" smtClean="0"/>
              <a:t>discussed</a:t>
            </a:r>
            <a:endParaRPr lang="de-DE" dirty="0" smtClean="0"/>
          </a:p>
          <a:p>
            <a:endParaRPr lang="de-DE" sz="400" dirty="0"/>
          </a:p>
          <a:p>
            <a:r>
              <a:rPr lang="de-DE" dirty="0" smtClean="0"/>
              <a:t>Initial </a:t>
            </a:r>
            <a:r>
              <a:rPr lang="de-DE" dirty="0" err="1" smtClean="0"/>
              <a:t>discussion</a:t>
            </a:r>
            <a:endParaRPr lang="de-DE" dirty="0" smtClean="0"/>
          </a:p>
          <a:p>
            <a:endParaRPr lang="de-DE" sz="400" dirty="0" smtClean="0"/>
          </a:p>
          <a:p>
            <a:r>
              <a:rPr lang="de-DE" dirty="0" err="1" smtClean="0"/>
              <a:t>Detailed</a:t>
            </a:r>
            <a:r>
              <a:rPr lang="de-DE" dirty="0" smtClean="0"/>
              <a:t> </a:t>
            </a:r>
            <a:r>
              <a:rPr lang="de-DE" dirty="0" err="1" smtClean="0"/>
              <a:t>discussion</a:t>
            </a:r>
            <a:endParaRPr lang="en-US" dirty="0"/>
          </a:p>
        </p:txBody>
      </p:sp>
      <p:sp>
        <p:nvSpPr>
          <p:cNvPr id="61" name="Rechteck 60"/>
          <p:cNvSpPr/>
          <p:nvPr/>
        </p:nvSpPr>
        <p:spPr>
          <a:xfrm>
            <a:off x="7295459" y="1555968"/>
            <a:ext cx="247973" cy="2479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hteck 61"/>
          <p:cNvSpPr/>
          <p:nvPr/>
        </p:nvSpPr>
        <p:spPr>
          <a:xfrm>
            <a:off x="3708035" y="5277228"/>
            <a:ext cx="247973" cy="2479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hteck 62"/>
          <p:cNvSpPr/>
          <p:nvPr/>
        </p:nvSpPr>
        <p:spPr>
          <a:xfrm>
            <a:off x="3708036" y="5630146"/>
            <a:ext cx="247973" cy="2479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hteck 63"/>
          <p:cNvSpPr/>
          <p:nvPr/>
        </p:nvSpPr>
        <p:spPr>
          <a:xfrm>
            <a:off x="3707075" y="5968934"/>
            <a:ext cx="247973" cy="247973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04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Cloud</a:t>
            </a:r>
            <a:r>
              <a:rPr lang="de-DE" dirty="0" smtClean="0"/>
              <a:t> Benchmark </a:t>
            </a:r>
            <a:r>
              <a:rPr lang="de-DE" dirty="0" err="1" smtClean="0"/>
              <a:t>Metrics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 err="1" smtClean="0"/>
              <a:t>Considered</a:t>
            </a:r>
            <a:r>
              <a:rPr lang="de-DE" dirty="0" smtClean="0"/>
              <a:t> </a:t>
            </a:r>
            <a:r>
              <a:rPr lang="de-DE" dirty="0" err="1" smtClean="0"/>
              <a:t>metrics</a:t>
            </a:r>
            <a:r>
              <a:rPr lang="de-DE" dirty="0" smtClean="0"/>
              <a:t> so </a:t>
            </a:r>
            <a:r>
              <a:rPr lang="de-DE" dirty="0" err="1" smtClean="0"/>
              <a:t>far</a:t>
            </a:r>
            <a:endParaRPr lang="de-DE" dirty="0" smtClean="0"/>
          </a:p>
          <a:p>
            <a:pPr lvl="1"/>
            <a:r>
              <a:rPr lang="de-DE" dirty="0" err="1" smtClean="0"/>
              <a:t>Elasticity</a:t>
            </a:r>
            <a:r>
              <a:rPr lang="de-DE" dirty="0" smtClean="0"/>
              <a:t> (</a:t>
            </a:r>
            <a:r>
              <a:rPr lang="de-DE" dirty="0" err="1"/>
              <a:t>p</a:t>
            </a:r>
            <a:r>
              <a:rPr lang="de-DE" dirty="0" err="1" smtClean="0"/>
              <a:t>rovisioning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interval</a:t>
            </a:r>
            <a:r>
              <a:rPr lang="de-DE" baseline="0" dirty="0" smtClean="0"/>
              <a:t>)</a:t>
            </a:r>
          </a:p>
          <a:p>
            <a:pPr lvl="1"/>
            <a:r>
              <a:rPr lang="de-DE" baseline="0" dirty="0" err="1" smtClean="0"/>
              <a:t>Durability</a:t>
            </a:r>
            <a:endParaRPr lang="de-DE" baseline="0" dirty="0" smtClean="0"/>
          </a:p>
          <a:p>
            <a:pPr lvl="1"/>
            <a:r>
              <a:rPr lang="de-DE" baseline="0" dirty="0" smtClean="0"/>
              <a:t>Response time</a:t>
            </a:r>
          </a:p>
          <a:p>
            <a:pPr lvl="1"/>
            <a:r>
              <a:rPr lang="de-DE" baseline="0" dirty="0" err="1" smtClean="0"/>
              <a:t>Throughput</a:t>
            </a:r>
            <a:endParaRPr lang="de-DE" baseline="0" dirty="0" smtClean="0"/>
          </a:p>
          <a:p>
            <a:pPr lvl="1"/>
            <a:r>
              <a:rPr lang="de-DE" baseline="0" dirty="0" err="1" smtClean="0"/>
              <a:t>Reliability</a:t>
            </a:r>
            <a:endParaRPr lang="de-DE" baseline="0" dirty="0" smtClean="0"/>
          </a:p>
          <a:p>
            <a:pPr lvl="1"/>
            <a:r>
              <a:rPr lang="de-DE" baseline="0" dirty="0" smtClean="0"/>
              <a:t>Power</a:t>
            </a:r>
          </a:p>
          <a:p>
            <a:pPr lvl="1"/>
            <a:r>
              <a:rPr lang="de-DE" baseline="0" dirty="0" smtClean="0"/>
              <a:t>Price</a:t>
            </a:r>
          </a:p>
          <a:p>
            <a:pPr lvl="1"/>
            <a:r>
              <a:rPr lang="de-DE" dirty="0" smtClean="0"/>
              <a:t>Performance/Price</a:t>
            </a:r>
            <a:endParaRPr lang="de-DE" baseline="0" dirty="0" smtClean="0"/>
          </a:p>
          <a:p>
            <a:r>
              <a:rPr lang="de-DE" baseline="0" dirty="0" err="1" smtClean="0"/>
              <a:t>Degree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interest</a:t>
            </a:r>
            <a:r>
              <a:rPr lang="de-DE" baseline="0" dirty="0" smtClean="0"/>
              <a:t> </a:t>
            </a:r>
            <a:r>
              <a:rPr lang="de-DE" dirty="0" err="1" smtClean="0"/>
              <a:t>h</a:t>
            </a:r>
            <a:r>
              <a:rPr lang="de-DE" baseline="0" dirty="0" err="1" smtClean="0"/>
              <a:t>ighly</a:t>
            </a:r>
            <a:r>
              <a:rPr lang="de-DE" dirty="0" smtClean="0"/>
              <a:t> </a:t>
            </a:r>
            <a:r>
              <a:rPr lang="de-DE" dirty="0" err="1" smtClean="0"/>
              <a:t>depends</a:t>
            </a:r>
            <a:r>
              <a:rPr lang="de-DE" dirty="0" smtClean="0"/>
              <a:t> </a:t>
            </a:r>
            <a:r>
              <a:rPr lang="de-DE" baseline="0" dirty="0" smtClean="0"/>
              <a:t>on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target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group</a:t>
            </a:r>
            <a:r>
              <a:rPr lang="de-DE" dirty="0" smtClean="0"/>
              <a:t> </a:t>
            </a:r>
          </a:p>
          <a:p>
            <a:pPr lvl="1"/>
            <a:r>
              <a:rPr lang="de-DE" dirty="0" err="1" smtClean="0"/>
              <a:t>IaaS</a:t>
            </a:r>
            <a:r>
              <a:rPr lang="de-DE" dirty="0" smtClean="0"/>
              <a:t> </a:t>
            </a:r>
            <a:r>
              <a:rPr lang="de-DE" dirty="0" err="1" smtClean="0"/>
              <a:t>provider</a:t>
            </a:r>
            <a:r>
              <a:rPr lang="de-DE" dirty="0" smtClean="0"/>
              <a:t> (power / </a:t>
            </a:r>
            <a:r>
              <a:rPr lang="de-DE" dirty="0" err="1" smtClean="0"/>
              <a:t>resource</a:t>
            </a:r>
            <a:r>
              <a:rPr lang="de-DE" dirty="0" smtClean="0"/>
              <a:t> </a:t>
            </a:r>
            <a:r>
              <a:rPr lang="de-DE" dirty="0" err="1" smtClean="0"/>
              <a:t>utilization</a:t>
            </a:r>
            <a:r>
              <a:rPr lang="de-DE" dirty="0" smtClean="0"/>
              <a:t>,…)</a:t>
            </a:r>
          </a:p>
          <a:p>
            <a:pPr lvl="1"/>
            <a:r>
              <a:rPr lang="de-DE" dirty="0" smtClean="0"/>
              <a:t>End-user (</a:t>
            </a:r>
            <a:r>
              <a:rPr lang="de-DE" dirty="0" err="1" smtClean="0"/>
              <a:t>response</a:t>
            </a:r>
            <a:r>
              <a:rPr lang="de-DE" dirty="0" smtClean="0"/>
              <a:t> time, </a:t>
            </a:r>
            <a:r>
              <a:rPr lang="de-DE" dirty="0" err="1" smtClean="0"/>
              <a:t>price</a:t>
            </a:r>
            <a:r>
              <a:rPr lang="de-DE" dirty="0" smtClean="0"/>
              <a:t>,…)</a:t>
            </a:r>
          </a:p>
          <a:p>
            <a:pPr lvl="1"/>
            <a:r>
              <a:rPr lang="de-DE" dirty="0" smtClean="0"/>
              <a:t>…</a:t>
            </a:r>
            <a:endParaRPr lang="de-DE" dirty="0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5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Agenda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Definitions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mission</a:t>
            </a:r>
            <a:r>
              <a:rPr lang="de-DE" dirty="0" smtClean="0"/>
              <a:t> </a:t>
            </a:r>
            <a:r>
              <a:rPr lang="de-DE" dirty="0" err="1" smtClean="0"/>
              <a:t>statement</a:t>
            </a:r>
            <a:endParaRPr lang="de-DE" dirty="0" smtClean="0"/>
          </a:p>
          <a:p>
            <a:r>
              <a:rPr lang="de-DE" dirty="0" smtClean="0"/>
              <a:t>Summary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presentations</a:t>
            </a:r>
            <a:r>
              <a:rPr lang="de-DE" dirty="0" smtClean="0"/>
              <a:t> so </a:t>
            </a:r>
            <a:r>
              <a:rPr lang="de-DE" dirty="0" err="1" smtClean="0"/>
              <a:t>far</a:t>
            </a:r>
            <a:endParaRPr lang="de-DE" dirty="0"/>
          </a:p>
          <a:p>
            <a:r>
              <a:rPr lang="de-DE" b="1" dirty="0" err="1" smtClean="0"/>
              <a:t>Cloud</a:t>
            </a:r>
            <a:r>
              <a:rPr lang="de-DE" b="1" dirty="0" smtClean="0"/>
              <a:t> </a:t>
            </a:r>
            <a:r>
              <a:rPr lang="de-DE" b="1" dirty="0" err="1" smtClean="0"/>
              <a:t>application</a:t>
            </a:r>
            <a:r>
              <a:rPr lang="de-DE" b="1" dirty="0" smtClean="0"/>
              <a:t> </a:t>
            </a:r>
            <a:r>
              <a:rPr lang="de-DE" b="1" dirty="0" err="1" smtClean="0"/>
              <a:t>types</a:t>
            </a:r>
            <a:endParaRPr lang="de-DE" b="1" dirty="0" smtClean="0"/>
          </a:p>
          <a:p>
            <a:r>
              <a:rPr lang="de-DE" dirty="0" err="1" smtClean="0"/>
              <a:t>Existing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benchmarks</a:t>
            </a:r>
            <a:endParaRPr lang="de-DE" dirty="0" smtClean="0"/>
          </a:p>
          <a:p>
            <a:r>
              <a:rPr lang="de-DE" dirty="0" err="1"/>
              <a:t>C</a:t>
            </a:r>
            <a:r>
              <a:rPr lang="de-DE" dirty="0" err="1" smtClean="0"/>
              <a:t>hallenges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benchmarking</a:t>
            </a:r>
            <a:endParaRPr lang="de-DE" dirty="0" smtClean="0"/>
          </a:p>
          <a:p>
            <a:r>
              <a:rPr lang="de-DE" dirty="0" err="1" smtClean="0"/>
              <a:t>Proposed</a:t>
            </a:r>
            <a:r>
              <a:rPr lang="de-DE" dirty="0" smtClean="0"/>
              <a:t> </a:t>
            </a:r>
            <a:r>
              <a:rPr lang="de-DE" dirty="0" err="1" smtClean="0"/>
              <a:t>next</a:t>
            </a:r>
            <a:r>
              <a:rPr lang="de-DE" dirty="0" smtClean="0"/>
              <a:t> </a:t>
            </a:r>
            <a:r>
              <a:rPr lang="de-DE" dirty="0" err="1" smtClean="0"/>
              <a:t>steps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sz="2000" dirty="0" err="1" smtClean="0"/>
              <a:t>Possible</a:t>
            </a:r>
            <a:r>
              <a:rPr lang="de-DE" sz="2000" dirty="0" smtClean="0"/>
              <a:t> </a:t>
            </a:r>
            <a:r>
              <a:rPr lang="de-DE" sz="2000" dirty="0" err="1" smtClean="0"/>
              <a:t>topic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next</a:t>
            </a:r>
            <a:r>
              <a:rPr lang="de-DE" sz="2000" dirty="0" smtClean="0"/>
              <a:t> </a:t>
            </a:r>
            <a:r>
              <a:rPr lang="de-DE" sz="2000" dirty="0" err="1" smtClean="0"/>
              <a:t>meeting</a:t>
            </a:r>
            <a:endParaRPr lang="de-DE" sz="2000" dirty="0" smtClean="0"/>
          </a:p>
          <a:p>
            <a:r>
              <a:rPr lang="de-DE" dirty="0" err="1" smtClean="0"/>
              <a:t>Taxonomy</a:t>
            </a:r>
            <a:r>
              <a:rPr lang="de-DE" dirty="0" smtClean="0"/>
              <a:t> – </a:t>
            </a:r>
            <a:r>
              <a:rPr lang="de-DE" dirty="0" err="1" smtClean="0"/>
              <a:t>patterns</a:t>
            </a:r>
            <a:r>
              <a:rPr lang="de-DE" dirty="0" smtClean="0"/>
              <a:t> in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computing</a:t>
            </a:r>
            <a:endParaRPr lang="de-DE" dirty="0" smtClean="0"/>
          </a:p>
          <a:p>
            <a:endParaRPr lang="de-DE" dirty="0" smtClean="0"/>
          </a:p>
          <a:p>
            <a:pPr marL="885675" lvl="2" indent="0">
              <a:buNone/>
            </a:pPr>
            <a:endParaRPr lang="de-DE" dirty="0" smtClean="0"/>
          </a:p>
          <a:p>
            <a:endParaRPr lang="de-DE" dirty="0" smtClean="0"/>
          </a:p>
          <a:p>
            <a:pPr marL="394575" lvl="1" indent="0">
              <a:buNone/>
            </a:pP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  <p:cxnSp>
        <p:nvCxnSpPr>
          <p:cNvPr id="6" name="Gerade Verbindung 5"/>
          <p:cNvCxnSpPr/>
          <p:nvPr/>
        </p:nvCxnSpPr>
        <p:spPr>
          <a:xfrm>
            <a:off x="259080" y="4570088"/>
            <a:ext cx="86258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15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Application</a:t>
            </a:r>
            <a:r>
              <a:rPr lang="de-DE" dirty="0" smtClean="0"/>
              <a:t> </a:t>
            </a:r>
            <a:r>
              <a:rPr lang="de-DE" dirty="0" err="1" smtClean="0"/>
              <a:t>Types</a:t>
            </a:r>
            <a:r>
              <a:rPr lang="de-DE" dirty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- </a:t>
            </a:r>
            <a:r>
              <a:rPr lang="de-DE" dirty="0" err="1" smtClean="0"/>
              <a:t>Results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Literature</a:t>
            </a:r>
            <a:r>
              <a:rPr lang="de-DE" dirty="0" smtClean="0"/>
              <a:t> Research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2113" y="1198563"/>
            <a:ext cx="8356600" cy="4968557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Data-Intensive / Planned </a:t>
            </a:r>
            <a:r>
              <a:rPr lang="en-US" b="1" dirty="0"/>
              <a:t>Batch </a:t>
            </a:r>
            <a:r>
              <a:rPr lang="en-US" b="1" dirty="0" smtClean="0"/>
              <a:t>Jobs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B</a:t>
            </a:r>
            <a:r>
              <a:rPr lang="en-US" dirty="0" smtClean="0"/>
              <a:t>usiness intelligence, data warehousing, data analytics, HPC, etc.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Processing Pipelines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Search engines (e.g., </a:t>
            </a:r>
            <a:r>
              <a:rPr lang="en-US" dirty="0"/>
              <a:t>crawler</a:t>
            </a:r>
            <a:r>
              <a:rPr lang="en-US" dirty="0" smtClean="0"/>
              <a:t>), </a:t>
            </a:r>
            <a:r>
              <a:rPr lang="en-US" dirty="0"/>
              <a:t>etc.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Dynamic Web-Sites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E-commerce, </a:t>
            </a:r>
            <a:r>
              <a:rPr lang="en-US" dirty="0"/>
              <a:t>s</a:t>
            </a:r>
            <a:r>
              <a:rPr lang="en-US" dirty="0" smtClean="0"/>
              <a:t>ocial networks, marketing sites, education </a:t>
            </a:r>
            <a:r>
              <a:rPr lang="en-US" dirty="0"/>
              <a:t>/ </a:t>
            </a:r>
            <a:r>
              <a:rPr lang="en-US" dirty="0" smtClean="0"/>
              <a:t>e-learning, </a:t>
            </a:r>
            <a:r>
              <a:rPr lang="en-US" dirty="0"/>
              <a:t>etc.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Business </a:t>
            </a:r>
            <a:r>
              <a:rPr lang="en-US" b="1" dirty="0"/>
              <a:t>Processing / OLTP </a:t>
            </a:r>
            <a:r>
              <a:rPr lang="en-US" b="1" dirty="0" smtClean="0"/>
              <a:t>/ Mission-Critical </a:t>
            </a:r>
            <a:r>
              <a:rPr lang="en-US" b="1" dirty="0"/>
              <a:t>Applications </a:t>
            </a:r>
            <a:endParaRPr lang="en-US" b="1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CRM, ERP, enterprise portals, BPM, </a:t>
            </a:r>
            <a:r>
              <a:rPr lang="en-US" dirty="0"/>
              <a:t>etc.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Latency-Sensitive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Conferencing tools, streaming, online gaming, </a:t>
            </a:r>
            <a:r>
              <a:rPr lang="en-US" dirty="0"/>
              <a:t>media </a:t>
            </a:r>
            <a:r>
              <a:rPr lang="en-US" dirty="0" smtClean="0"/>
              <a:t>broadcasting, </a:t>
            </a:r>
            <a:r>
              <a:rPr lang="en-US" dirty="0"/>
              <a:t>etc.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Application-Extensions </a:t>
            </a:r>
            <a:r>
              <a:rPr lang="en-US" b="1" dirty="0"/>
              <a:t>/ </a:t>
            </a:r>
            <a:r>
              <a:rPr lang="en-US" b="1" dirty="0" err="1" smtClean="0"/>
              <a:t>Backends</a:t>
            </a:r>
            <a:r>
              <a:rPr lang="en-US" b="1" dirty="0" smtClean="0"/>
              <a:t> </a:t>
            </a:r>
            <a:r>
              <a:rPr lang="en-US" b="1" dirty="0"/>
              <a:t>for Mobile </a:t>
            </a:r>
            <a:r>
              <a:rPr lang="en-US" b="1" dirty="0" smtClean="0"/>
              <a:t>Communication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Mobile </a:t>
            </a:r>
            <a:r>
              <a:rPr lang="en-US" dirty="0"/>
              <a:t>i</a:t>
            </a:r>
            <a:r>
              <a:rPr lang="en-US" dirty="0" smtClean="0"/>
              <a:t>nteractive </a:t>
            </a:r>
            <a:r>
              <a:rPr lang="en-US" dirty="0"/>
              <a:t>a</a:t>
            </a:r>
            <a:r>
              <a:rPr lang="en-US" dirty="0" smtClean="0"/>
              <a:t>pplications, extension </a:t>
            </a:r>
            <a:r>
              <a:rPr lang="en-US" dirty="0"/>
              <a:t>of compute-intensive desktop </a:t>
            </a:r>
            <a:r>
              <a:rPr lang="en-US" dirty="0" smtClean="0"/>
              <a:t>applications, </a:t>
            </a:r>
            <a:r>
              <a:rPr lang="en-US" dirty="0"/>
              <a:t>etc.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Bandwidth- and Storage-Intensive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Data storage (</a:t>
            </a:r>
            <a:r>
              <a:rPr lang="en-US" dirty="0" err="1" smtClean="0"/>
              <a:t>Dropbox</a:t>
            </a:r>
            <a:r>
              <a:rPr lang="en-US" dirty="0" smtClean="0"/>
              <a:t>, </a:t>
            </a:r>
            <a:r>
              <a:rPr lang="en-US" dirty="0" err="1" smtClean="0"/>
              <a:t>iCloud</a:t>
            </a:r>
            <a:r>
              <a:rPr lang="en-US" dirty="0" smtClean="0"/>
              <a:t>), video and photo </a:t>
            </a:r>
            <a:r>
              <a:rPr lang="en-US" dirty="0"/>
              <a:t>s</a:t>
            </a:r>
            <a:r>
              <a:rPr lang="en-US" dirty="0" smtClean="0"/>
              <a:t>haring </a:t>
            </a:r>
            <a:r>
              <a:rPr lang="en-US" dirty="0"/>
              <a:t>(YouTube, </a:t>
            </a:r>
            <a:r>
              <a:rPr lang="en-US" dirty="0" smtClean="0"/>
              <a:t>Flickr), </a:t>
            </a:r>
            <a:r>
              <a:rPr lang="en-US" dirty="0"/>
              <a:t>etc.</a:t>
            </a:r>
          </a:p>
          <a:p>
            <a:pPr marL="514350" indent="-514350">
              <a:buFont typeface="+mj-lt"/>
              <a:buAutoNum type="alphaUcPeriod"/>
            </a:pPr>
            <a:r>
              <a:rPr lang="de-DE" b="1" dirty="0" smtClean="0"/>
              <a:t>Mail </a:t>
            </a:r>
            <a:r>
              <a:rPr lang="de-DE" b="1" dirty="0" err="1" smtClean="0"/>
              <a:t>Applications</a:t>
            </a:r>
            <a:endParaRPr lang="en-US" b="1" dirty="0" smtClean="0"/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Others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Application </a:t>
            </a:r>
            <a:r>
              <a:rPr lang="en-US" dirty="0"/>
              <a:t>p</a:t>
            </a:r>
            <a:r>
              <a:rPr lang="en-US" dirty="0" smtClean="0"/>
              <a:t>latforms </a:t>
            </a:r>
            <a:r>
              <a:rPr lang="en-US" dirty="0"/>
              <a:t>&amp; </a:t>
            </a:r>
            <a:r>
              <a:rPr lang="en-US" dirty="0" smtClean="0"/>
              <a:t>development,  testing, </a:t>
            </a:r>
            <a:r>
              <a:rPr lang="en-US" dirty="0"/>
              <a:t>etc.</a:t>
            </a:r>
          </a:p>
          <a:p>
            <a:endParaRPr lang="en-US" dirty="0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61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Cloud Application Types</a:t>
            </a:r>
            <a:br>
              <a:rPr lang="en-US" dirty="0" smtClean="0"/>
            </a:br>
            <a:r>
              <a:rPr lang="en-US" dirty="0" smtClean="0"/>
              <a:t>- Results of Discussions in OSG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3" y="1198563"/>
            <a:ext cx="8356600" cy="5000042"/>
          </a:xfrm>
        </p:spPr>
        <p:txBody>
          <a:bodyPr>
            <a:normAutofit fontScale="70000" lnSpcReduction="20000"/>
          </a:bodyPr>
          <a:lstStyle/>
          <a:p>
            <a:r>
              <a:rPr lang="en-US" sz="2700" dirty="0" smtClean="0"/>
              <a:t>Data Analytics			</a:t>
            </a:r>
            <a:r>
              <a:rPr lang="en-US" sz="2700" b="1" dirty="0" smtClean="0"/>
              <a:t>4.43</a:t>
            </a:r>
            <a:r>
              <a:rPr lang="en-US" sz="2700" dirty="0" smtClean="0"/>
              <a:t>		</a:t>
            </a:r>
            <a:endParaRPr lang="en-US" sz="2700" dirty="0"/>
          </a:p>
          <a:p>
            <a:pPr lvl="1"/>
            <a:r>
              <a:rPr lang="en-US" dirty="0"/>
              <a:t>Expert </a:t>
            </a:r>
            <a:r>
              <a:rPr lang="en-US" dirty="0" smtClean="0"/>
              <a:t>search</a:t>
            </a:r>
            <a:endParaRPr lang="en-US" dirty="0"/>
          </a:p>
          <a:p>
            <a:pPr lvl="1"/>
            <a:r>
              <a:rPr lang="en-US" dirty="0"/>
              <a:t>Clustering</a:t>
            </a:r>
          </a:p>
          <a:p>
            <a:pPr lvl="1"/>
            <a:r>
              <a:rPr lang="en-US" dirty="0"/>
              <a:t>Customer </a:t>
            </a:r>
            <a:r>
              <a:rPr lang="en-US" dirty="0" smtClean="0"/>
              <a:t>segmentation</a:t>
            </a:r>
            <a:endParaRPr lang="en-US" dirty="0"/>
          </a:p>
          <a:p>
            <a:r>
              <a:rPr lang="en-US" sz="2700" dirty="0"/>
              <a:t>Data </a:t>
            </a:r>
            <a:r>
              <a:rPr lang="en-US" sz="2700" dirty="0" smtClean="0"/>
              <a:t>Warehousing			</a:t>
            </a:r>
            <a:r>
              <a:rPr lang="en-US" sz="2700" b="1" dirty="0" smtClean="0"/>
              <a:t>4.00</a:t>
            </a:r>
            <a:endParaRPr lang="en-US" sz="2700" b="1" dirty="0"/>
          </a:p>
          <a:p>
            <a:pPr lvl="1"/>
            <a:r>
              <a:rPr lang="en-US" dirty="0" smtClean="0"/>
              <a:t>Pipelines</a:t>
            </a:r>
          </a:p>
          <a:p>
            <a:pPr lvl="1"/>
            <a:r>
              <a:rPr lang="en-US" dirty="0" smtClean="0"/>
              <a:t>Iterative processing</a:t>
            </a:r>
            <a:endParaRPr lang="en-US" dirty="0"/>
          </a:p>
          <a:p>
            <a:r>
              <a:rPr lang="en-US" dirty="0" smtClean="0"/>
              <a:t>Business OLTP			</a:t>
            </a:r>
            <a:r>
              <a:rPr lang="en-US" b="1" dirty="0" smtClean="0"/>
              <a:t>3.56</a:t>
            </a:r>
          </a:p>
          <a:p>
            <a:r>
              <a:rPr lang="en-US" dirty="0" smtClean="0"/>
              <a:t>Mail					</a:t>
            </a:r>
            <a:r>
              <a:rPr lang="en-US" b="1" dirty="0" smtClean="0"/>
              <a:t>3.43</a:t>
            </a:r>
          </a:p>
          <a:p>
            <a:r>
              <a:rPr lang="en-US" dirty="0" smtClean="0"/>
              <a:t>Memory Cloud			</a:t>
            </a:r>
            <a:r>
              <a:rPr lang="en-US" b="1" dirty="0" smtClean="0"/>
              <a:t>3.00</a:t>
            </a:r>
          </a:p>
          <a:p>
            <a:pPr lvl="1"/>
            <a:r>
              <a:rPr lang="en-US" dirty="0" smtClean="0"/>
              <a:t>Key-value pair databases</a:t>
            </a:r>
          </a:p>
          <a:p>
            <a:r>
              <a:rPr lang="en-US" dirty="0" smtClean="0"/>
              <a:t>Social Networking			</a:t>
            </a:r>
            <a:r>
              <a:rPr lang="en-US" b="1" dirty="0" smtClean="0"/>
              <a:t>3.00</a:t>
            </a:r>
          </a:p>
          <a:p>
            <a:pPr lvl="1"/>
            <a:r>
              <a:rPr lang="en-US" dirty="0" smtClean="0"/>
              <a:t>Web2.0 based application</a:t>
            </a:r>
          </a:p>
          <a:p>
            <a:pPr lvl="1"/>
            <a:r>
              <a:rPr lang="en-US" dirty="0" smtClean="0"/>
              <a:t>Write/read workload</a:t>
            </a:r>
          </a:p>
          <a:p>
            <a:pPr lvl="1"/>
            <a:r>
              <a:rPr lang="en-US" dirty="0" smtClean="0"/>
              <a:t>Memory cloud</a:t>
            </a:r>
          </a:p>
          <a:p>
            <a:pPr lvl="1"/>
            <a:r>
              <a:rPr lang="en-US" dirty="0" smtClean="0"/>
              <a:t>Search engine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6670431" y="5829273"/>
            <a:ext cx="2223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/>
              <a:t>Source: OSG </a:t>
            </a:r>
            <a:r>
              <a:rPr lang="de-DE" i="1" dirty="0" err="1" smtClean="0"/>
              <a:t>Cloud</a:t>
            </a:r>
            <a:endParaRPr lang="en-US" i="1" dirty="0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Textfeld 5"/>
          <p:cNvSpPr txBox="1"/>
          <p:nvPr/>
        </p:nvSpPr>
        <p:spPr>
          <a:xfrm>
            <a:off x="5215943" y="5299629"/>
            <a:ext cx="33819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 smtClean="0"/>
              <a:t>1</a:t>
            </a:r>
            <a:r>
              <a:rPr lang="de-DE" sz="1400" dirty="0" smtClean="0"/>
              <a:t> (</a:t>
            </a:r>
            <a:r>
              <a:rPr lang="de-DE" sz="1400" dirty="0" err="1"/>
              <a:t>d</a:t>
            </a:r>
            <a:r>
              <a:rPr lang="de-DE" sz="1400" dirty="0" err="1" smtClean="0"/>
              <a:t>oesn‘t</a:t>
            </a:r>
            <a:r>
              <a:rPr lang="de-DE" sz="1400" dirty="0" smtClean="0"/>
              <a:t> matter) - </a:t>
            </a:r>
            <a:r>
              <a:rPr lang="de-DE" sz="1400" b="1" dirty="0" smtClean="0"/>
              <a:t>7</a:t>
            </a:r>
            <a:r>
              <a:rPr lang="de-DE" sz="1400" dirty="0" smtClean="0"/>
              <a:t> (</a:t>
            </a:r>
            <a:r>
              <a:rPr lang="de-DE" sz="1400" dirty="0" err="1" smtClean="0"/>
              <a:t>most</a:t>
            </a:r>
            <a:r>
              <a:rPr lang="de-DE" sz="1400" dirty="0" smtClean="0"/>
              <a:t> </a:t>
            </a:r>
            <a:r>
              <a:rPr lang="de-DE" sz="1400" dirty="0" err="1" smtClean="0"/>
              <a:t>important</a:t>
            </a:r>
            <a:r>
              <a:rPr lang="de-DE" sz="1400" dirty="0" smtClean="0"/>
              <a:t>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83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Application</a:t>
            </a:r>
            <a:r>
              <a:rPr lang="de-DE" dirty="0" smtClean="0"/>
              <a:t> </a:t>
            </a:r>
            <a:r>
              <a:rPr lang="de-DE" dirty="0" err="1" smtClean="0"/>
              <a:t>Types</a:t>
            </a:r>
            <a:endParaRPr lang="en-US" dirty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644798"/>
              </p:ext>
            </p:extLst>
          </p:nvPr>
        </p:nvGraphicFramePr>
        <p:xfrm>
          <a:off x="289971" y="1004175"/>
          <a:ext cx="8457789" cy="4722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269"/>
                <a:gridCol w="2484120"/>
                <a:gridCol w="720000"/>
                <a:gridCol w="720000"/>
                <a:gridCol w="720000"/>
                <a:gridCol w="2564400"/>
              </a:tblGrid>
              <a:tr h="693350"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Categorization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Application</a:t>
                      </a:r>
                      <a:r>
                        <a:rPr lang="de-DE" sz="1200" dirty="0" smtClean="0"/>
                        <a:t> </a:t>
                      </a:r>
                      <a:r>
                        <a:rPr lang="de-DE" sz="1200" dirty="0" err="1" smtClean="0"/>
                        <a:t>Types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OSG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IBM *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Cloud</a:t>
                      </a:r>
                      <a:r>
                        <a:rPr lang="de-DE" sz="1200" dirty="0" smtClean="0"/>
                        <a:t> &amp; </a:t>
                      </a:r>
                      <a:r>
                        <a:rPr lang="de-DE" sz="1200" dirty="0" err="1" smtClean="0"/>
                        <a:t>SaaS</a:t>
                      </a:r>
                      <a:r>
                        <a:rPr lang="de-DE" sz="1200" dirty="0" smtClean="0"/>
                        <a:t> Report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Existing</a:t>
                      </a:r>
                      <a:r>
                        <a:rPr lang="de-DE" sz="1200" dirty="0" smtClean="0"/>
                        <a:t> Benchmarks</a:t>
                      </a:r>
                      <a:endParaRPr lang="en-US" sz="1200" dirty="0"/>
                    </a:p>
                  </a:txBody>
                  <a:tcPr/>
                </a:tc>
              </a:tr>
              <a:tr h="703662">
                <a:tc>
                  <a:txBody>
                    <a:bodyPr/>
                    <a:lstStyle/>
                    <a:p>
                      <a:r>
                        <a:rPr lang="de-DE" sz="1400" b="1" dirty="0" smtClean="0"/>
                        <a:t>D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Business</a:t>
                      </a:r>
                      <a:r>
                        <a:rPr lang="de-DE" sz="1400" baseline="0" dirty="0" smtClean="0"/>
                        <a:t> Processing (OLTP)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2,3,5,7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SPECjEnterprise2010, SPECJMS2007, SPECSOA, TPC-C</a:t>
                      </a:r>
                      <a:endParaRPr lang="en-US" sz="1400" dirty="0"/>
                    </a:p>
                  </a:txBody>
                  <a:tcPr/>
                </a:tc>
              </a:tr>
              <a:tr h="703662">
                <a:tc>
                  <a:txBody>
                    <a:bodyPr/>
                    <a:lstStyle/>
                    <a:p>
                      <a:r>
                        <a:rPr lang="de-DE" sz="1400" b="1" dirty="0" smtClean="0"/>
                        <a:t>A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 smtClean="0"/>
                        <a:t>Planned</a:t>
                      </a:r>
                      <a:r>
                        <a:rPr lang="de-DE" sz="1400" dirty="0" smtClean="0"/>
                        <a:t> Batch Jobs (+</a:t>
                      </a:r>
                      <a:r>
                        <a:rPr lang="de-DE" sz="1400" baseline="0" dirty="0" smtClean="0"/>
                        <a:t> </a:t>
                      </a:r>
                      <a:r>
                        <a:rPr lang="de-DE" sz="1400" dirty="0" smtClean="0"/>
                        <a:t>Data </a:t>
                      </a:r>
                      <a:r>
                        <a:rPr lang="de-DE" sz="1400" dirty="0" err="1" smtClean="0"/>
                        <a:t>Analytics</a:t>
                      </a:r>
                      <a:r>
                        <a:rPr lang="de-DE" sz="1400" dirty="0" smtClean="0"/>
                        <a:t>, + Data Warehousing)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1,2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SPECJBB2005,</a:t>
                      </a:r>
                      <a:r>
                        <a:rPr lang="de-DE" sz="1400" baseline="0" dirty="0" smtClean="0"/>
                        <a:t> TPC-H, </a:t>
                      </a:r>
                    </a:p>
                    <a:p>
                      <a:r>
                        <a:rPr lang="de-DE" sz="1400" baseline="0" dirty="0" smtClean="0"/>
                        <a:t>TPC-DS</a:t>
                      </a:r>
                      <a:endParaRPr lang="en-US" sz="1400" dirty="0"/>
                    </a:p>
                  </a:txBody>
                  <a:tcPr/>
                </a:tc>
              </a:tr>
              <a:tr h="658311">
                <a:tc>
                  <a:txBody>
                    <a:bodyPr/>
                    <a:lstStyle/>
                    <a:p>
                      <a:r>
                        <a:rPr lang="de-DE" sz="1400" b="1" dirty="0" smtClean="0"/>
                        <a:t>C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Websites</a:t>
                      </a:r>
                      <a:r>
                        <a:rPr lang="de-DE" sz="1400" baseline="0" dirty="0" smtClean="0"/>
                        <a:t> (+ </a:t>
                      </a:r>
                      <a:r>
                        <a:rPr lang="de-DE" sz="1400" baseline="0" dirty="0" err="1" smtClean="0"/>
                        <a:t>Social</a:t>
                      </a:r>
                      <a:r>
                        <a:rPr lang="de-DE" sz="1400" baseline="0" dirty="0" smtClean="0"/>
                        <a:t> Networks)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SPECweb2009,</a:t>
                      </a:r>
                      <a:r>
                        <a:rPr lang="de-DE" sz="1400" baseline="0" dirty="0" smtClean="0"/>
                        <a:t> TPC-W, </a:t>
                      </a:r>
                      <a:r>
                        <a:rPr lang="de-DE" sz="1400" baseline="0" dirty="0" err="1" smtClean="0"/>
                        <a:t>RuBiS</a:t>
                      </a:r>
                      <a:r>
                        <a:rPr lang="de-DE" sz="1400" baseline="0" dirty="0" smtClean="0"/>
                        <a:t>, </a:t>
                      </a:r>
                      <a:r>
                        <a:rPr lang="de-DE" sz="1400" baseline="0" dirty="0" err="1" smtClean="0"/>
                        <a:t>Petstore</a:t>
                      </a:r>
                      <a:endParaRPr lang="en-US" sz="1400" dirty="0"/>
                    </a:p>
                  </a:txBody>
                  <a:tcPr/>
                </a:tc>
              </a:tr>
              <a:tr h="658311">
                <a:tc>
                  <a:txBody>
                    <a:bodyPr/>
                    <a:lstStyle/>
                    <a:p>
                      <a:r>
                        <a:rPr lang="de-DE" sz="1400" b="1" dirty="0" smtClean="0"/>
                        <a:t>H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Mail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SPECMAIL2009</a:t>
                      </a:r>
                      <a:endParaRPr lang="en-US" sz="1400" dirty="0"/>
                    </a:p>
                  </a:txBody>
                  <a:tcPr/>
                </a:tc>
              </a:tr>
              <a:tr h="703662">
                <a:tc>
                  <a:txBody>
                    <a:bodyPr/>
                    <a:lstStyle/>
                    <a:p>
                      <a:r>
                        <a:rPr lang="de-DE" sz="1400" b="1" dirty="0" smtClean="0"/>
                        <a:t>G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 smtClean="0"/>
                        <a:t>Bandwith</a:t>
                      </a:r>
                      <a:r>
                        <a:rPr lang="de-DE" sz="1400" dirty="0" smtClean="0"/>
                        <a:t>-</a:t>
                      </a:r>
                      <a:r>
                        <a:rPr lang="de-DE" sz="1400" baseline="0" dirty="0" smtClean="0"/>
                        <a:t> </a:t>
                      </a:r>
                      <a:r>
                        <a:rPr lang="de-DE" sz="1400" baseline="0" dirty="0" err="1" smtClean="0"/>
                        <a:t>and</a:t>
                      </a:r>
                      <a:r>
                        <a:rPr lang="de-DE" sz="1400" baseline="0" dirty="0" smtClean="0"/>
                        <a:t> </a:t>
                      </a:r>
                      <a:r>
                        <a:rPr lang="de-DE" sz="1400" baseline="0" dirty="0" err="1" smtClean="0"/>
                        <a:t>s</a:t>
                      </a:r>
                      <a:r>
                        <a:rPr lang="de-DE" sz="1400" dirty="0" err="1" smtClean="0"/>
                        <a:t>torage</a:t>
                      </a:r>
                      <a:r>
                        <a:rPr lang="de-DE" sz="1400" dirty="0" smtClean="0"/>
                        <a:t>-intensive (+</a:t>
                      </a:r>
                      <a:r>
                        <a:rPr lang="de-DE" sz="1400" baseline="0" dirty="0" smtClean="0"/>
                        <a:t> Memory </a:t>
                      </a:r>
                      <a:r>
                        <a:rPr lang="de-DE" sz="1400" baseline="0" dirty="0" err="1" smtClean="0"/>
                        <a:t>Cloud</a:t>
                      </a:r>
                      <a:r>
                        <a:rPr lang="de-DE" sz="1400" baseline="0" dirty="0" smtClean="0"/>
                        <a:t>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SPECsfs2008, Flexible File System Benchmark, SPC1, SPC2</a:t>
                      </a:r>
                      <a:endParaRPr lang="en-US" sz="1400" dirty="0"/>
                    </a:p>
                  </a:txBody>
                  <a:tcPr/>
                </a:tc>
              </a:tr>
              <a:tr h="498427">
                <a:tc>
                  <a:txBody>
                    <a:bodyPr/>
                    <a:lstStyle/>
                    <a:p>
                      <a:r>
                        <a:rPr lang="de-DE" sz="1400" b="1" dirty="0" smtClean="0"/>
                        <a:t>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 smtClean="0"/>
                        <a:t>Latency</a:t>
                      </a:r>
                      <a:r>
                        <a:rPr lang="de-DE" sz="1400" dirty="0" smtClean="0"/>
                        <a:t>-sensitive</a:t>
                      </a:r>
                      <a:r>
                        <a:rPr lang="de-DE" sz="1400" baseline="0" dirty="0" smtClean="0"/>
                        <a:t> </a:t>
                      </a:r>
                      <a:r>
                        <a:rPr lang="de-DE" sz="1400" dirty="0" smtClean="0"/>
                        <a:t>(</a:t>
                      </a:r>
                      <a:r>
                        <a:rPr lang="de-DE" sz="1400" dirty="0" err="1" smtClean="0"/>
                        <a:t>streaming</a:t>
                      </a:r>
                      <a:r>
                        <a:rPr lang="de-DE" sz="1400" dirty="0" smtClean="0"/>
                        <a:t>,</a:t>
                      </a:r>
                      <a:r>
                        <a:rPr lang="de-DE" sz="1400" baseline="0" dirty="0" smtClean="0"/>
                        <a:t> </a:t>
                      </a:r>
                      <a:r>
                        <a:rPr lang="de-DE" sz="1400" baseline="0" dirty="0" err="1" smtClean="0"/>
                        <a:t>VoIP</a:t>
                      </a:r>
                      <a:r>
                        <a:rPr lang="de-DE" sz="1400" baseline="0" dirty="0" smtClean="0"/>
                        <a:t>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SPECsip_Infrastructure</a:t>
                      </a:r>
                      <a:r>
                        <a:rPr lang="de-DE" sz="1400" baseline="0" dirty="0" smtClean="0"/>
                        <a:t>2011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274320" y="6003965"/>
            <a:ext cx="43845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/>
              <a:t>*IBM rank 3: „Business </a:t>
            </a:r>
            <a:r>
              <a:rPr lang="de-DE" sz="1400" dirty="0" err="1" smtClean="0"/>
              <a:t>continuity</a:t>
            </a:r>
            <a:r>
              <a:rPr lang="de-DE" sz="1400" dirty="0" smtClean="0"/>
              <a:t> / </a:t>
            </a:r>
            <a:r>
              <a:rPr lang="de-DE" sz="1400" dirty="0" err="1" smtClean="0"/>
              <a:t>disaster</a:t>
            </a:r>
            <a:r>
              <a:rPr lang="de-DE" sz="1400" dirty="0" smtClean="0"/>
              <a:t> </a:t>
            </a:r>
            <a:r>
              <a:rPr lang="de-DE" sz="1400" dirty="0" err="1" smtClean="0"/>
              <a:t>recovery</a:t>
            </a:r>
            <a:r>
              <a:rPr lang="de-DE" sz="1400" dirty="0" smtClean="0"/>
              <a:t>“</a:t>
            </a:r>
            <a:endParaRPr lang="en-US" sz="1400" dirty="0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15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Agenda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Definitions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mission</a:t>
            </a:r>
            <a:r>
              <a:rPr lang="de-DE" dirty="0" smtClean="0"/>
              <a:t> </a:t>
            </a:r>
            <a:r>
              <a:rPr lang="de-DE" dirty="0" err="1" smtClean="0"/>
              <a:t>statement</a:t>
            </a:r>
            <a:endParaRPr lang="de-DE" dirty="0" smtClean="0"/>
          </a:p>
          <a:p>
            <a:r>
              <a:rPr lang="de-DE" dirty="0" smtClean="0"/>
              <a:t>Summary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presentations</a:t>
            </a:r>
            <a:r>
              <a:rPr lang="de-DE" dirty="0" smtClean="0"/>
              <a:t> so </a:t>
            </a:r>
            <a:r>
              <a:rPr lang="de-DE" dirty="0" err="1" smtClean="0"/>
              <a:t>far</a:t>
            </a:r>
            <a:endParaRPr lang="de-DE" dirty="0"/>
          </a:p>
          <a:p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application</a:t>
            </a:r>
            <a:r>
              <a:rPr lang="de-DE" dirty="0" smtClean="0"/>
              <a:t> </a:t>
            </a:r>
            <a:r>
              <a:rPr lang="de-DE" dirty="0" err="1" smtClean="0"/>
              <a:t>types</a:t>
            </a:r>
            <a:endParaRPr lang="de-DE" dirty="0" smtClean="0"/>
          </a:p>
          <a:p>
            <a:r>
              <a:rPr lang="de-DE" b="1" dirty="0" err="1" smtClean="0"/>
              <a:t>Existing</a:t>
            </a:r>
            <a:r>
              <a:rPr lang="de-DE" b="1" dirty="0" smtClean="0"/>
              <a:t> </a:t>
            </a:r>
            <a:r>
              <a:rPr lang="de-DE" b="1" dirty="0" err="1" smtClean="0"/>
              <a:t>cloud</a:t>
            </a:r>
            <a:r>
              <a:rPr lang="de-DE" b="1" dirty="0" smtClean="0"/>
              <a:t> </a:t>
            </a:r>
            <a:r>
              <a:rPr lang="de-DE" b="1" dirty="0" err="1" smtClean="0"/>
              <a:t>benchmarks</a:t>
            </a:r>
            <a:endParaRPr lang="de-DE" b="1" dirty="0" smtClean="0"/>
          </a:p>
          <a:p>
            <a:r>
              <a:rPr lang="de-DE" dirty="0" err="1"/>
              <a:t>C</a:t>
            </a:r>
            <a:r>
              <a:rPr lang="de-DE" dirty="0" err="1" smtClean="0"/>
              <a:t>hallenges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benchmarking</a:t>
            </a:r>
            <a:endParaRPr lang="de-DE" dirty="0" smtClean="0"/>
          </a:p>
          <a:p>
            <a:r>
              <a:rPr lang="de-DE" dirty="0" err="1" smtClean="0"/>
              <a:t>Proposed</a:t>
            </a:r>
            <a:r>
              <a:rPr lang="de-DE" dirty="0" smtClean="0"/>
              <a:t> </a:t>
            </a:r>
            <a:r>
              <a:rPr lang="de-DE" dirty="0" err="1" smtClean="0"/>
              <a:t>next</a:t>
            </a:r>
            <a:r>
              <a:rPr lang="de-DE" dirty="0" smtClean="0"/>
              <a:t> </a:t>
            </a:r>
            <a:r>
              <a:rPr lang="de-DE" dirty="0" err="1" smtClean="0"/>
              <a:t>steps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sz="2000" dirty="0" err="1" smtClean="0"/>
              <a:t>Possible</a:t>
            </a:r>
            <a:r>
              <a:rPr lang="de-DE" sz="2000" dirty="0" smtClean="0"/>
              <a:t> </a:t>
            </a:r>
            <a:r>
              <a:rPr lang="de-DE" sz="2000" dirty="0" err="1" smtClean="0"/>
              <a:t>topic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next</a:t>
            </a:r>
            <a:r>
              <a:rPr lang="de-DE" sz="2000" dirty="0" smtClean="0"/>
              <a:t> </a:t>
            </a:r>
            <a:r>
              <a:rPr lang="de-DE" sz="2000" dirty="0" err="1" smtClean="0"/>
              <a:t>meeting</a:t>
            </a:r>
            <a:endParaRPr lang="de-DE" sz="2000" dirty="0" smtClean="0"/>
          </a:p>
          <a:p>
            <a:r>
              <a:rPr lang="de-DE" dirty="0" err="1" smtClean="0"/>
              <a:t>Taxonomy</a:t>
            </a:r>
            <a:r>
              <a:rPr lang="de-DE" dirty="0" smtClean="0"/>
              <a:t> – </a:t>
            </a:r>
            <a:r>
              <a:rPr lang="de-DE" dirty="0" err="1" smtClean="0"/>
              <a:t>patterns</a:t>
            </a:r>
            <a:r>
              <a:rPr lang="de-DE" dirty="0" smtClean="0"/>
              <a:t> in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computing</a:t>
            </a:r>
            <a:endParaRPr lang="de-DE" dirty="0" smtClean="0"/>
          </a:p>
          <a:p>
            <a:endParaRPr lang="de-DE" dirty="0" smtClean="0"/>
          </a:p>
          <a:p>
            <a:pPr marL="885675" lvl="2" indent="0">
              <a:buNone/>
            </a:pPr>
            <a:endParaRPr lang="de-DE" dirty="0" smtClean="0"/>
          </a:p>
          <a:p>
            <a:endParaRPr lang="de-DE" dirty="0" smtClean="0"/>
          </a:p>
          <a:p>
            <a:pPr marL="394575" lvl="1" indent="0">
              <a:buNone/>
            </a:pP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  <p:cxnSp>
        <p:nvCxnSpPr>
          <p:cNvPr id="6" name="Gerade Verbindung 5"/>
          <p:cNvCxnSpPr/>
          <p:nvPr/>
        </p:nvCxnSpPr>
        <p:spPr>
          <a:xfrm>
            <a:off x="259080" y="4570088"/>
            <a:ext cx="86258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15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600" dirty="0" smtClean="0"/>
              <a:t>Benchmarks </a:t>
            </a:r>
            <a:r>
              <a:rPr lang="de-DE" sz="2600" dirty="0" err="1"/>
              <a:t>T</a:t>
            </a:r>
            <a:r>
              <a:rPr lang="de-DE" sz="2600" dirty="0" err="1" smtClean="0"/>
              <a:t>argeted</a:t>
            </a:r>
            <a:r>
              <a:rPr lang="de-DE" sz="2600" dirty="0" smtClean="0"/>
              <a:t> </a:t>
            </a:r>
            <a:r>
              <a:rPr lang="de-DE" sz="2600" dirty="0" err="1" smtClean="0"/>
              <a:t>at</a:t>
            </a:r>
            <a:r>
              <a:rPr lang="de-DE" sz="2600" dirty="0" smtClean="0"/>
              <a:t> </a:t>
            </a:r>
            <a:r>
              <a:rPr lang="de-DE" sz="2600" dirty="0" err="1" smtClean="0"/>
              <a:t>Cloud</a:t>
            </a:r>
            <a:r>
              <a:rPr lang="de-DE" sz="2600" dirty="0" smtClean="0"/>
              <a:t> Computing</a:t>
            </a:r>
            <a:endParaRPr lang="en-US" sz="2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Yahoo </a:t>
            </a:r>
            <a:r>
              <a:rPr lang="de-DE" sz="2400" dirty="0"/>
              <a:t>YCSB</a:t>
            </a:r>
            <a:endParaRPr lang="de-DE" sz="2400" dirty="0" smtClean="0"/>
          </a:p>
          <a:p>
            <a:r>
              <a:rPr lang="de-DE" sz="2400" dirty="0" err="1" smtClean="0"/>
              <a:t>CloudBench</a:t>
            </a:r>
            <a:endParaRPr lang="de-DE" sz="2400" dirty="0" smtClean="0"/>
          </a:p>
          <a:p>
            <a:r>
              <a:rPr lang="de-DE" sz="2400" dirty="0" err="1" smtClean="0"/>
              <a:t>CloudStone</a:t>
            </a:r>
            <a:endParaRPr lang="de-DE" sz="2400" dirty="0" smtClean="0"/>
          </a:p>
          <a:p>
            <a:r>
              <a:rPr lang="de-DE" sz="2400" dirty="0" err="1" smtClean="0"/>
              <a:t>CloudCmp</a:t>
            </a:r>
            <a:endParaRPr lang="de-DE" sz="2400" dirty="0" smtClean="0"/>
          </a:p>
          <a:p>
            <a:r>
              <a:rPr lang="de-DE" sz="2400" dirty="0" err="1" smtClean="0"/>
              <a:t>Cloudsleuth</a:t>
            </a:r>
            <a:endParaRPr lang="de-DE" sz="2400" dirty="0" smtClean="0"/>
          </a:p>
          <a:p>
            <a:pPr lvl="1"/>
            <a:r>
              <a:rPr lang="de-DE" sz="2200" dirty="0" smtClean="0"/>
              <a:t>Global Provider View</a:t>
            </a:r>
          </a:p>
          <a:p>
            <a:pPr lvl="1"/>
            <a:r>
              <a:rPr lang="de-DE" sz="2200" dirty="0" err="1" smtClean="0"/>
              <a:t>Cloud</a:t>
            </a:r>
            <a:r>
              <a:rPr lang="de-DE" sz="2200" dirty="0" smtClean="0"/>
              <a:t> Performance Analyzer</a:t>
            </a:r>
            <a:endParaRPr lang="de-DE" sz="2200" dirty="0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87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/>
          <p:cNvSpPr>
            <a:spLocks noGrp="1"/>
          </p:cNvSpPr>
          <p:nvPr>
            <p:ph type="body" idx="4294967295"/>
          </p:nvPr>
        </p:nvSpPr>
        <p:spPr>
          <a:xfrm>
            <a:off x="392113" y="1634991"/>
            <a:ext cx="8356600" cy="4717911"/>
          </a:xfrm>
        </p:spPr>
        <p:txBody>
          <a:bodyPr/>
          <a:lstStyle/>
          <a:p>
            <a:r>
              <a:rPr lang="de-DE" sz="1800" dirty="0" smtClean="0"/>
              <a:t>Focus on </a:t>
            </a:r>
            <a:r>
              <a:rPr lang="de-DE" sz="1800" dirty="0" err="1" smtClean="0"/>
              <a:t>data</a:t>
            </a:r>
            <a:r>
              <a:rPr lang="de-DE" sz="1800" dirty="0" smtClean="0"/>
              <a:t> </a:t>
            </a:r>
            <a:r>
              <a:rPr lang="de-DE" sz="1800" dirty="0" err="1" smtClean="0"/>
              <a:t>storage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baseline="0" dirty="0" smtClean="0"/>
              <a:t> </a:t>
            </a:r>
            <a:r>
              <a:rPr lang="de-DE" sz="1800" baseline="0" dirty="0" err="1" smtClean="0"/>
              <a:t>management</a:t>
            </a:r>
            <a:endParaRPr lang="de-DE" sz="1800" baseline="0" dirty="0" smtClean="0"/>
          </a:p>
          <a:p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0525" y="333375"/>
            <a:ext cx="6911975" cy="561975"/>
          </a:xfrm>
        </p:spPr>
        <p:txBody>
          <a:bodyPr/>
          <a:lstStyle/>
          <a:p>
            <a:r>
              <a:rPr lang="de-DE" dirty="0" smtClean="0"/>
              <a:t>Yahoo YCSB</a:t>
            </a:r>
            <a:endParaRPr lang="en-US" dirty="0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3081290"/>
              </p:ext>
            </p:extLst>
          </p:nvPr>
        </p:nvGraphicFramePr>
        <p:xfrm>
          <a:off x="432000" y="2235111"/>
          <a:ext cx="8280000" cy="39600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03487"/>
                <a:gridCol w="6876513"/>
              </a:tblGrid>
              <a:tr h="1287000">
                <a:tc>
                  <a:txBody>
                    <a:bodyPr/>
                    <a:lstStyle/>
                    <a:p>
                      <a:r>
                        <a:rPr lang="de-DE" b="0" dirty="0" smtClean="0"/>
                        <a:t>Scenario / </a:t>
                      </a:r>
                      <a:r>
                        <a:rPr lang="de-DE" b="0" dirty="0" err="1" smtClean="0"/>
                        <a:t>Workload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de-DE" b="0" dirty="0" err="1" smtClean="0"/>
                        <a:t>Synthetic</a:t>
                      </a:r>
                      <a:r>
                        <a:rPr lang="de-DE" b="0" baseline="0" dirty="0" smtClean="0"/>
                        <a:t> WL </a:t>
                      </a:r>
                      <a:r>
                        <a:rPr lang="de-DE" b="0" baseline="0" dirty="0" err="1" smtClean="0"/>
                        <a:t>mixes</a:t>
                      </a:r>
                      <a:r>
                        <a:rPr lang="de-DE" b="0" baseline="0" dirty="0" smtClean="0"/>
                        <a:t> (</a:t>
                      </a:r>
                      <a:r>
                        <a:rPr lang="de-DE" b="0" baseline="0" dirty="0" err="1" smtClean="0"/>
                        <a:t>insert</a:t>
                      </a:r>
                      <a:r>
                        <a:rPr lang="de-DE" b="0" baseline="0" dirty="0" smtClean="0"/>
                        <a:t>, update, </a:t>
                      </a:r>
                      <a:r>
                        <a:rPr lang="de-DE" b="0" baseline="0" dirty="0" err="1" smtClean="0"/>
                        <a:t>read</a:t>
                      </a:r>
                      <a:r>
                        <a:rPr lang="de-DE" b="0" baseline="0" dirty="0" smtClean="0"/>
                        <a:t>, </a:t>
                      </a:r>
                      <a:r>
                        <a:rPr lang="de-DE" b="0" baseline="0" dirty="0" err="1" smtClean="0"/>
                        <a:t>scan</a:t>
                      </a:r>
                      <a:r>
                        <a:rPr lang="de-DE" b="0" baseline="0" dirty="0" smtClean="0"/>
                        <a:t>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de-DE" b="0" baseline="0" dirty="0" smtClean="0"/>
                        <a:t>Different </a:t>
                      </a:r>
                      <a:r>
                        <a:rPr lang="de-DE" b="0" baseline="0" dirty="0" err="1" smtClean="0"/>
                        <a:t>distributions</a:t>
                      </a:r>
                      <a:r>
                        <a:rPr lang="de-DE" b="0" baseline="0" dirty="0" smtClean="0"/>
                        <a:t> </a:t>
                      </a:r>
                      <a:r>
                        <a:rPr lang="de-DE" b="0" baseline="0" dirty="0" err="1" smtClean="0"/>
                        <a:t>of</a:t>
                      </a:r>
                      <a:r>
                        <a:rPr lang="de-DE" b="0" baseline="0" dirty="0" smtClean="0"/>
                        <a:t> </a:t>
                      </a:r>
                      <a:r>
                        <a:rPr lang="de-DE" b="0" baseline="0" dirty="0" err="1" smtClean="0"/>
                        <a:t>mixes</a:t>
                      </a:r>
                      <a:r>
                        <a:rPr lang="de-DE" b="0" baseline="0" dirty="0" smtClean="0"/>
                        <a:t> </a:t>
                      </a:r>
                      <a:r>
                        <a:rPr lang="de-DE" b="0" baseline="0" dirty="0" err="1" smtClean="0"/>
                        <a:t>to</a:t>
                      </a:r>
                      <a:r>
                        <a:rPr lang="de-DE" b="0" baseline="0" dirty="0" smtClean="0"/>
                        <a:t> </a:t>
                      </a:r>
                      <a:r>
                        <a:rPr lang="de-DE" b="0" baseline="0" dirty="0" err="1" smtClean="0"/>
                        <a:t>approximate</a:t>
                      </a:r>
                      <a:r>
                        <a:rPr lang="de-DE" b="0" baseline="0" dirty="0" smtClean="0"/>
                        <a:t>: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de-DE" b="0" baseline="0" dirty="0" err="1" smtClean="0"/>
                        <a:t>Photo</a:t>
                      </a:r>
                      <a:r>
                        <a:rPr lang="de-DE" b="0" baseline="0" dirty="0" smtClean="0"/>
                        <a:t> </a:t>
                      </a:r>
                      <a:r>
                        <a:rPr lang="de-DE" b="0" baseline="0" dirty="0" err="1" smtClean="0"/>
                        <a:t>tagging</a:t>
                      </a:r>
                      <a:r>
                        <a:rPr lang="de-DE" b="0" baseline="0" dirty="0" smtClean="0"/>
                        <a:t>, </a:t>
                      </a:r>
                      <a:r>
                        <a:rPr lang="de-DE" b="0" baseline="0" dirty="0" err="1" smtClean="0"/>
                        <a:t>social</a:t>
                      </a:r>
                      <a:r>
                        <a:rPr lang="de-DE" b="0" baseline="0" dirty="0" smtClean="0"/>
                        <a:t> </a:t>
                      </a:r>
                      <a:r>
                        <a:rPr lang="de-DE" b="0" baseline="0" dirty="0" err="1" smtClean="0"/>
                        <a:t>network</a:t>
                      </a:r>
                      <a:r>
                        <a:rPr lang="de-DE" b="0" baseline="0" dirty="0" smtClean="0"/>
                        <a:t> (</a:t>
                      </a:r>
                      <a:r>
                        <a:rPr lang="de-DE" b="0" baseline="0" dirty="0" err="1" smtClean="0"/>
                        <a:t>user</a:t>
                      </a:r>
                      <a:r>
                        <a:rPr lang="de-DE" b="0" baseline="0" dirty="0" smtClean="0"/>
                        <a:t> </a:t>
                      </a:r>
                      <a:r>
                        <a:rPr lang="de-DE" b="0" baseline="0" dirty="0" err="1" smtClean="0"/>
                        <a:t>profile</a:t>
                      </a:r>
                      <a:r>
                        <a:rPr lang="de-DE" b="0" baseline="0" dirty="0" smtClean="0"/>
                        <a:t>, </a:t>
                      </a:r>
                      <a:r>
                        <a:rPr lang="de-DE" b="0" baseline="0" dirty="0" err="1" smtClean="0"/>
                        <a:t>status</a:t>
                      </a:r>
                      <a:r>
                        <a:rPr lang="de-DE" b="0" baseline="0" dirty="0" smtClean="0"/>
                        <a:t> </a:t>
                      </a:r>
                      <a:r>
                        <a:rPr lang="de-DE" b="0" baseline="0" dirty="0" err="1" smtClean="0"/>
                        <a:t>updates</a:t>
                      </a:r>
                      <a:r>
                        <a:rPr lang="de-DE" b="0" baseline="0" dirty="0" smtClean="0"/>
                        <a:t>, </a:t>
                      </a:r>
                      <a:r>
                        <a:rPr lang="de-DE" b="0" baseline="0" dirty="0" err="1" smtClean="0"/>
                        <a:t>threaded</a:t>
                      </a:r>
                      <a:r>
                        <a:rPr lang="de-DE" b="0" baseline="0" dirty="0" smtClean="0"/>
                        <a:t> </a:t>
                      </a:r>
                      <a:r>
                        <a:rPr lang="de-DE" b="0" baseline="0" dirty="0" err="1" smtClean="0"/>
                        <a:t>conversations</a:t>
                      </a:r>
                      <a:r>
                        <a:rPr lang="de-DE" b="0" baseline="0" dirty="0" smtClean="0"/>
                        <a:t>)</a:t>
                      </a:r>
                      <a:endParaRPr lang="en-US" b="0" dirty="0" smtClean="0"/>
                    </a:p>
                  </a:txBody>
                  <a:tcPr/>
                </a:tc>
              </a:tr>
              <a:tr h="69300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Workload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generator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de-DE" baseline="0" dirty="0" smtClean="0"/>
                        <a:t>YCSB Client: extensible </a:t>
                      </a:r>
                      <a:r>
                        <a:rPr lang="de-DE" baseline="0" dirty="0" err="1" smtClean="0"/>
                        <a:t>workload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generator</a:t>
                      </a:r>
                      <a:endParaRPr lang="de-DE" baseline="0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de-DE" baseline="0" dirty="0" smtClean="0"/>
                    </a:p>
                  </a:txBody>
                  <a:tcPr/>
                </a:tc>
              </a:tr>
              <a:tr h="693000">
                <a:tc>
                  <a:txBody>
                    <a:bodyPr/>
                    <a:lstStyle/>
                    <a:p>
                      <a:r>
                        <a:rPr lang="de-DE" dirty="0" smtClean="0"/>
                        <a:t>SUT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dirty="0" smtClean="0"/>
                        <a:t>Cassandra,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HBase</a:t>
                      </a:r>
                      <a:r>
                        <a:rPr lang="de-DE" baseline="0" dirty="0" smtClean="0"/>
                        <a:t>, </a:t>
                      </a:r>
                      <a:r>
                        <a:rPr lang="de-DE" baseline="0" dirty="0" err="1" smtClean="0"/>
                        <a:t>Yahoo!‘s</a:t>
                      </a:r>
                      <a:r>
                        <a:rPr lang="de-DE" baseline="0" dirty="0" smtClean="0"/>
                        <a:t> PNUTS, </a:t>
                      </a:r>
                      <a:r>
                        <a:rPr lang="de-DE" baseline="0" dirty="0" err="1" smtClean="0"/>
                        <a:t>Shared</a:t>
                      </a:r>
                      <a:r>
                        <a:rPr lang="de-DE" baseline="0" dirty="0" smtClean="0"/>
                        <a:t> MySQL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</a:tr>
              <a:tr h="1287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 smtClean="0"/>
                        <a:t>Metrics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dirty="0" smtClean="0"/>
                        <a:t>Tier</a:t>
                      </a:r>
                      <a:r>
                        <a:rPr lang="de-DE" baseline="0" dirty="0" smtClean="0"/>
                        <a:t> 1   Performance (</a:t>
                      </a:r>
                      <a:r>
                        <a:rPr lang="de-DE" baseline="0" dirty="0" err="1" smtClean="0"/>
                        <a:t>latency</a:t>
                      </a:r>
                      <a:r>
                        <a:rPr lang="de-DE" baseline="0" dirty="0" smtClean="0"/>
                        <a:t>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baseline="0" dirty="0" smtClean="0"/>
                        <a:t>Tier 2   </a:t>
                      </a:r>
                      <a:r>
                        <a:rPr lang="de-DE" baseline="0" dirty="0" err="1" smtClean="0"/>
                        <a:t>Scaling</a:t>
                      </a:r>
                      <a:r>
                        <a:rPr lang="de-DE" baseline="0" dirty="0" smtClean="0"/>
                        <a:t> (</a:t>
                      </a:r>
                      <a:r>
                        <a:rPr lang="de-DE" baseline="0" dirty="0" err="1" smtClean="0"/>
                        <a:t>scaleup</a:t>
                      </a:r>
                      <a:r>
                        <a:rPr lang="de-DE" baseline="0" dirty="0" smtClean="0"/>
                        <a:t>, </a:t>
                      </a:r>
                      <a:r>
                        <a:rPr lang="de-DE" baseline="0" dirty="0" err="1" smtClean="0"/>
                        <a:t>elastic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speedup</a:t>
                      </a:r>
                      <a:r>
                        <a:rPr lang="de-DE" baseline="0" dirty="0" smtClean="0"/>
                        <a:t>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i="1" baseline="0" dirty="0" smtClean="0"/>
                        <a:t>Tier 3   </a:t>
                      </a:r>
                      <a:r>
                        <a:rPr lang="de-DE" i="1" baseline="0" dirty="0" err="1" smtClean="0"/>
                        <a:t>Availability</a:t>
                      </a:r>
                      <a:r>
                        <a:rPr lang="de-DE" i="1" baseline="0" dirty="0" smtClean="0"/>
                        <a:t> (kill </a:t>
                      </a:r>
                      <a:r>
                        <a:rPr lang="de-DE" i="1" baseline="0" dirty="0" err="1" smtClean="0"/>
                        <a:t>server</a:t>
                      </a:r>
                      <a:r>
                        <a:rPr lang="de-DE" i="1" baseline="0" dirty="0" smtClean="0"/>
                        <a:t> </a:t>
                      </a:r>
                      <a:r>
                        <a:rPr lang="de-DE" i="1" baseline="0" dirty="0" err="1" smtClean="0"/>
                        <a:t>during</a:t>
                      </a:r>
                      <a:r>
                        <a:rPr lang="de-DE" i="1" baseline="0" dirty="0" smtClean="0"/>
                        <a:t> </a:t>
                      </a:r>
                      <a:r>
                        <a:rPr lang="de-DE" i="1" baseline="0" dirty="0" err="1" smtClean="0"/>
                        <a:t>runtime</a:t>
                      </a:r>
                      <a:r>
                        <a:rPr lang="de-DE" i="1" baseline="0" dirty="0" smtClean="0"/>
                        <a:t>)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i="1" baseline="0" dirty="0" smtClean="0"/>
                        <a:t>Tier 4   Replication (</a:t>
                      </a:r>
                      <a:r>
                        <a:rPr lang="de-DE" i="1" baseline="0" dirty="0" err="1" smtClean="0"/>
                        <a:t>performance</a:t>
                      </a:r>
                      <a:r>
                        <a:rPr lang="de-DE" i="1" baseline="0" dirty="0" smtClean="0"/>
                        <a:t> </a:t>
                      </a:r>
                      <a:r>
                        <a:rPr lang="de-DE" i="1" baseline="0" dirty="0" err="1" smtClean="0"/>
                        <a:t>impact</a:t>
                      </a:r>
                      <a:r>
                        <a:rPr lang="de-DE" i="1" baseline="0" dirty="0" smtClean="0"/>
                        <a:t> </a:t>
                      </a:r>
                      <a:r>
                        <a:rPr lang="de-DE" i="1" baseline="0" dirty="0" err="1" smtClean="0"/>
                        <a:t>of</a:t>
                      </a:r>
                      <a:r>
                        <a:rPr lang="de-DE" i="1" baseline="0" dirty="0" smtClean="0"/>
                        <a:t> </a:t>
                      </a:r>
                      <a:r>
                        <a:rPr lang="de-DE" i="1" baseline="0" dirty="0" err="1" smtClean="0"/>
                        <a:t>replication</a:t>
                      </a:r>
                      <a:r>
                        <a:rPr lang="de-DE" i="1" baseline="0" dirty="0" smtClean="0"/>
                        <a:t>)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1177791"/>
            <a:ext cx="1358557" cy="3589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14697"/>
              </p:ext>
            </p:extLst>
          </p:nvPr>
        </p:nvGraphicFramePr>
        <p:xfrm>
          <a:off x="5653825" y="436111"/>
          <a:ext cx="1788017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8017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Dynamic</a:t>
                      </a:r>
                      <a:r>
                        <a:rPr lang="de-DE" sz="1400" baseline="0" dirty="0" smtClean="0"/>
                        <a:t> Websites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IaaS</a:t>
                      </a:r>
                      <a:endParaRPr lang="en-US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09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/>
          <p:cNvSpPr>
            <a:spLocks noGrp="1"/>
          </p:cNvSpPr>
          <p:nvPr>
            <p:ph type="body" idx="4294967295"/>
          </p:nvPr>
        </p:nvSpPr>
        <p:spPr>
          <a:xfrm>
            <a:off x="392113" y="1584961"/>
            <a:ext cx="8356600" cy="4706982"/>
          </a:xfrm>
        </p:spPr>
        <p:txBody>
          <a:bodyPr/>
          <a:lstStyle/>
          <a:p>
            <a:r>
              <a:rPr lang="de-DE" sz="1800" dirty="0" smtClean="0"/>
              <a:t>Transaction </a:t>
            </a:r>
            <a:r>
              <a:rPr lang="de-DE" sz="1800" dirty="0" err="1" smtClean="0"/>
              <a:t>processing</a:t>
            </a:r>
            <a:r>
              <a:rPr lang="de-DE" sz="1800" dirty="0" smtClean="0"/>
              <a:t> (OLTP)</a:t>
            </a:r>
            <a:endParaRPr lang="de-DE" sz="1800" dirty="0"/>
          </a:p>
          <a:p>
            <a:r>
              <a:rPr lang="en-US" sz="1800" dirty="0" smtClean="0"/>
              <a:t>Simple </a:t>
            </a:r>
            <a:r>
              <a:rPr lang="en-US" sz="1800" dirty="0"/>
              <a:t>HTTP </a:t>
            </a:r>
            <a:r>
              <a:rPr lang="en-US" sz="1800" dirty="0" smtClean="0"/>
              <a:t>request/response </a:t>
            </a:r>
            <a:r>
              <a:rPr lang="en-US" sz="1800" dirty="0"/>
              <a:t>pattern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3633" y="333375"/>
            <a:ext cx="6911975" cy="561975"/>
          </a:xfrm>
        </p:spPr>
        <p:txBody>
          <a:bodyPr/>
          <a:lstStyle/>
          <a:p>
            <a:r>
              <a:rPr lang="de-DE" dirty="0" err="1" smtClean="0"/>
              <a:t>CloudBench</a:t>
            </a:r>
            <a:endParaRPr lang="en-US" dirty="0"/>
          </a:p>
        </p:txBody>
      </p:sp>
      <p:graphicFrame>
        <p:nvGraphicFramePr>
          <p:cNvPr id="5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5835957"/>
              </p:ext>
            </p:extLst>
          </p:nvPr>
        </p:nvGraphicFramePr>
        <p:xfrm>
          <a:off x="432000" y="2232570"/>
          <a:ext cx="8280000" cy="395999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32911"/>
                <a:gridCol w="6747089"/>
              </a:tblGrid>
              <a:tr h="1026666">
                <a:tc>
                  <a:txBody>
                    <a:bodyPr/>
                    <a:lstStyle/>
                    <a:p>
                      <a:r>
                        <a:rPr lang="de-DE" b="0" dirty="0" smtClean="0"/>
                        <a:t>Scenario / </a:t>
                      </a:r>
                      <a:r>
                        <a:rPr lang="de-DE" b="0" dirty="0" err="1" smtClean="0"/>
                        <a:t>Workload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b="0" dirty="0" smtClean="0"/>
                        <a:t>Based on TPC-W (online bookstore)</a:t>
                      </a:r>
                      <a:endParaRPr lang="de-DE" b="0" baseline="0" dirty="0" smtClean="0"/>
                    </a:p>
                  </a:txBody>
                  <a:tcPr/>
                </a:tc>
              </a:tr>
              <a:tr h="1026666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Workload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generator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de-DE" baseline="0" dirty="0" smtClean="0"/>
                        <a:t>Remote Browser Emulator (in EC2)</a:t>
                      </a:r>
                    </a:p>
                  </a:txBody>
                  <a:tcPr/>
                </a:tc>
              </a:tr>
              <a:tr h="880001">
                <a:tc>
                  <a:txBody>
                    <a:bodyPr/>
                    <a:lstStyle/>
                    <a:p>
                      <a:r>
                        <a:rPr lang="de-DE" dirty="0" smtClean="0"/>
                        <a:t>SUT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dirty="0" smtClean="0"/>
                        <a:t>Google </a:t>
                      </a:r>
                      <a:r>
                        <a:rPr lang="de-DE" dirty="0" err="1" smtClean="0"/>
                        <a:t>AppEngine</a:t>
                      </a:r>
                      <a:r>
                        <a:rPr lang="de-DE" dirty="0" smtClean="0"/>
                        <a:t>, MS </a:t>
                      </a:r>
                      <a:r>
                        <a:rPr lang="de-DE" dirty="0" err="1" smtClean="0"/>
                        <a:t>Azure</a:t>
                      </a:r>
                      <a:r>
                        <a:rPr lang="de-DE" dirty="0" smtClean="0"/>
                        <a:t>, Amazon EC2</a:t>
                      </a:r>
                      <a:endParaRPr lang="en-US" dirty="0"/>
                    </a:p>
                  </a:txBody>
                  <a:tcPr/>
                </a:tc>
              </a:tr>
              <a:tr h="10266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 smtClean="0"/>
                        <a:t>Metrics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i="1" baseline="0" dirty="0" err="1" smtClean="0"/>
                        <a:t>Throughput</a:t>
                      </a:r>
                      <a:r>
                        <a:rPr lang="de-DE" i="1" baseline="0" dirty="0" smtClean="0"/>
                        <a:t> (WIPS)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i="1" baseline="0" dirty="0" err="1" smtClean="0"/>
                        <a:t>Cost</a:t>
                      </a:r>
                      <a:r>
                        <a:rPr lang="de-DE" i="1" baseline="0" dirty="0" smtClean="0"/>
                        <a:t> (</a:t>
                      </a:r>
                      <a:r>
                        <a:rPr lang="de-DE" i="1" baseline="0" dirty="0" err="1" smtClean="0"/>
                        <a:t>Cost</a:t>
                      </a:r>
                      <a:r>
                        <a:rPr lang="de-DE" i="1" baseline="0" dirty="0" smtClean="0"/>
                        <a:t>/</a:t>
                      </a:r>
                      <a:r>
                        <a:rPr lang="de-DE" i="1" baseline="0" dirty="0" err="1" smtClean="0"/>
                        <a:t>Wi</a:t>
                      </a:r>
                      <a:r>
                        <a:rPr lang="de-DE" i="1" baseline="0" dirty="0" smtClean="0"/>
                        <a:t>, </a:t>
                      </a:r>
                      <a:r>
                        <a:rPr lang="de-DE" i="1" baseline="0" dirty="0" err="1" smtClean="0"/>
                        <a:t>CostPerDay</a:t>
                      </a:r>
                      <a:r>
                        <a:rPr lang="de-DE" i="1" baseline="0" dirty="0" smtClean="0"/>
                        <a:t>)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0522" y="1079404"/>
            <a:ext cx="930995" cy="734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156225"/>
              </p:ext>
            </p:extLst>
          </p:nvPr>
        </p:nvGraphicFramePr>
        <p:xfrm>
          <a:off x="5486401" y="436111"/>
          <a:ext cx="1955442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5442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Dynamic</a:t>
                      </a:r>
                      <a:r>
                        <a:rPr lang="de-DE" sz="1400" baseline="0" dirty="0" smtClean="0"/>
                        <a:t> Websites &amp; OLTP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IaaS</a:t>
                      </a:r>
                      <a:r>
                        <a:rPr lang="de-DE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PaaS</a:t>
                      </a:r>
                      <a:endParaRPr lang="en-US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913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Agenda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Definitions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mission</a:t>
            </a:r>
            <a:r>
              <a:rPr lang="de-DE" dirty="0" smtClean="0"/>
              <a:t> </a:t>
            </a:r>
            <a:r>
              <a:rPr lang="de-DE" dirty="0" err="1" smtClean="0"/>
              <a:t>statement</a:t>
            </a:r>
            <a:endParaRPr lang="de-DE" dirty="0" smtClean="0"/>
          </a:p>
          <a:p>
            <a:r>
              <a:rPr lang="de-DE" dirty="0" smtClean="0"/>
              <a:t>Summary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presentations</a:t>
            </a:r>
            <a:r>
              <a:rPr lang="de-DE" dirty="0" smtClean="0"/>
              <a:t> so </a:t>
            </a:r>
            <a:r>
              <a:rPr lang="de-DE" dirty="0" err="1" smtClean="0"/>
              <a:t>far</a:t>
            </a:r>
            <a:endParaRPr lang="de-DE" dirty="0"/>
          </a:p>
          <a:p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application</a:t>
            </a:r>
            <a:r>
              <a:rPr lang="de-DE" dirty="0" smtClean="0"/>
              <a:t> </a:t>
            </a:r>
            <a:r>
              <a:rPr lang="de-DE" dirty="0" err="1" smtClean="0"/>
              <a:t>types</a:t>
            </a:r>
            <a:endParaRPr lang="de-DE" dirty="0" smtClean="0"/>
          </a:p>
          <a:p>
            <a:r>
              <a:rPr lang="de-DE" dirty="0" err="1" smtClean="0"/>
              <a:t>Existing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benchmarks</a:t>
            </a:r>
            <a:endParaRPr lang="de-DE" dirty="0" smtClean="0"/>
          </a:p>
          <a:p>
            <a:r>
              <a:rPr lang="de-DE" dirty="0" err="1"/>
              <a:t>C</a:t>
            </a:r>
            <a:r>
              <a:rPr lang="de-DE" dirty="0" err="1" smtClean="0"/>
              <a:t>hallenges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benchmarking</a:t>
            </a:r>
            <a:endParaRPr lang="de-DE" dirty="0" smtClean="0"/>
          </a:p>
          <a:p>
            <a:r>
              <a:rPr lang="de-DE" dirty="0" err="1" smtClean="0"/>
              <a:t>Proposed</a:t>
            </a:r>
            <a:r>
              <a:rPr lang="de-DE" dirty="0" smtClean="0"/>
              <a:t> </a:t>
            </a:r>
            <a:r>
              <a:rPr lang="de-DE" dirty="0" err="1" smtClean="0"/>
              <a:t>next</a:t>
            </a:r>
            <a:r>
              <a:rPr lang="de-DE" dirty="0" smtClean="0"/>
              <a:t> </a:t>
            </a:r>
            <a:r>
              <a:rPr lang="de-DE" dirty="0" err="1" smtClean="0"/>
              <a:t>steps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sz="2000" dirty="0" err="1" smtClean="0"/>
              <a:t>Possible</a:t>
            </a:r>
            <a:r>
              <a:rPr lang="de-DE" sz="2000" dirty="0" smtClean="0"/>
              <a:t> </a:t>
            </a:r>
            <a:r>
              <a:rPr lang="de-DE" sz="2000" dirty="0" err="1" smtClean="0"/>
              <a:t>topic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next</a:t>
            </a:r>
            <a:r>
              <a:rPr lang="de-DE" sz="2000" dirty="0" smtClean="0"/>
              <a:t> </a:t>
            </a:r>
            <a:r>
              <a:rPr lang="de-DE" sz="2000" dirty="0" err="1" smtClean="0"/>
              <a:t>meeting</a:t>
            </a:r>
            <a:endParaRPr lang="de-DE" sz="2000" dirty="0" smtClean="0"/>
          </a:p>
          <a:p>
            <a:r>
              <a:rPr lang="de-DE" dirty="0" err="1" smtClean="0"/>
              <a:t>Taxonomy</a:t>
            </a:r>
            <a:r>
              <a:rPr lang="de-DE" dirty="0" smtClean="0"/>
              <a:t> – </a:t>
            </a:r>
            <a:r>
              <a:rPr lang="de-DE" dirty="0" err="1" smtClean="0"/>
              <a:t>patterns</a:t>
            </a:r>
            <a:r>
              <a:rPr lang="de-DE" dirty="0" smtClean="0"/>
              <a:t> in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computing</a:t>
            </a:r>
            <a:endParaRPr lang="de-DE" dirty="0" smtClean="0"/>
          </a:p>
          <a:p>
            <a:endParaRPr lang="de-DE" dirty="0" smtClean="0"/>
          </a:p>
          <a:p>
            <a:pPr marL="885675" lvl="2" indent="0">
              <a:buNone/>
            </a:pPr>
            <a:endParaRPr lang="de-DE" dirty="0" smtClean="0"/>
          </a:p>
          <a:p>
            <a:endParaRPr lang="de-DE" dirty="0" smtClean="0"/>
          </a:p>
          <a:p>
            <a:pPr marL="394575" lvl="1" indent="0">
              <a:buNone/>
            </a:pP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  <p:cxnSp>
        <p:nvCxnSpPr>
          <p:cNvPr id="6" name="Gerade Verbindung 5"/>
          <p:cNvCxnSpPr/>
          <p:nvPr/>
        </p:nvCxnSpPr>
        <p:spPr>
          <a:xfrm>
            <a:off x="259080" y="4570088"/>
            <a:ext cx="86258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227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6"/>
          <p:cNvSpPr txBox="1">
            <a:spLocks/>
          </p:cNvSpPr>
          <p:nvPr/>
        </p:nvSpPr>
        <p:spPr bwMode="auto">
          <a:xfrm>
            <a:off x="392113" y="1625283"/>
            <a:ext cx="8356600" cy="471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57188" indent="-357188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0575" indent="-314325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</a:defRPr>
            </a:lvl2pPr>
            <a:lvl3pPr marL="1209675" indent="-276225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3pPr>
            <a:lvl4pPr marL="1657350" indent="-276225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4pPr>
            <a:lvl5pPr marL="2095500" indent="-276225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6"/>
              </a:buBlip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6"/>
              </a:buBlip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6"/>
              </a:buBlip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6"/>
              </a:buBlip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sz="1800" dirty="0" err="1" smtClean="0"/>
              <a:t>Typical</a:t>
            </a:r>
            <a:r>
              <a:rPr lang="de-DE" sz="1800" dirty="0" smtClean="0"/>
              <a:t> Web 2.0 </a:t>
            </a:r>
            <a:r>
              <a:rPr lang="de-DE" sz="1800" dirty="0" err="1" smtClean="0"/>
              <a:t>application</a:t>
            </a:r>
            <a:r>
              <a:rPr lang="de-DE" sz="1800" dirty="0" smtClean="0"/>
              <a:t> in </a:t>
            </a:r>
            <a:r>
              <a:rPr lang="de-DE" sz="1800" dirty="0" err="1" smtClean="0"/>
              <a:t>cloud</a:t>
            </a:r>
            <a:r>
              <a:rPr lang="de-DE" sz="1800" dirty="0" smtClean="0"/>
              <a:t> </a:t>
            </a:r>
            <a:r>
              <a:rPr lang="de-DE" sz="1800" dirty="0" err="1" smtClean="0"/>
              <a:t>computing</a:t>
            </a:r>
            <a:r>
              <a:rPr lang="de-DE" sz="1800" dirty="0" smtClean="0"/>
              <a:t> </a:t>
            </a:r>
            <a:r>
              <a:rPr lang="de-DE" sz="1800" dirty="0" err="1" smtClean="0"/>
              <a:t>environment</a:t>
            </a:r>
            <a:endParaRPr lang="de-DE" sz="1800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Cloudstone</a:t>
            </a:r>
            <a:endParaRPr lang="en-US" dirty="0"/>
          </a:p>
        </p:txBody>
      </p:sp>
      <p:graphicFrame>
        <p:nvGraphicFramePr>
          <p:cNvPr id="8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5099940"/>
              </p:ext>
            </p:extLst>
          </p:nvPr>
        </p:nvGraphicFramePr>
        <p:xfrm>
          <a:off x="432000" y="2227634"/>
          <a:ext cx="8280000" cy="396000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32911"/>
                <a:gridCol w="6747089"/>
              </a:tblGrid>
              <a:tr h="10266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 smtClean="0"/>
                        <a:t>Scenario / </a:t>
                      </a:r>
                      <a:r>
                        <a:rPr lang="de-DE" b="0" dirty="0" err="1" smtClean="0"/>
                        <a:t>Workload</a:t>
                      </a:r>
                      <a:endParaRPr lang="en-US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de-DE" b="0" dirty="0" err="1" smtClean="0"/>
                        <a:t>Olio</a:t>
                      </a:r>
                      <a:r>
                        <a:rPr lang="de-DE" b="0" dirty="0" smtClean="0"/>
                        <a:t> </a:t>
                      </a:r>
                      <a:r>
                        <a:rPr lang="de-DE" b="0" dirty="0" err="1" smtClean="0"/>
                        <a:t>Social</a:t>
                      </a:r>
                      <a:r>
                        <a:rPr lang="de-DE" b="0" dirty="0" smtClean="0"/>
                        <a:t> Network</a:t>
                      </a:r>
                      <a:r>
                        <a:rPr lang="de-DE" b="0" baseline="0" dirty="0" smtClean="0"/>
                        <a:t> – „</a:t>
                      </a:r>
                      <a:r>
                        <a:rPr lang="de-DE" b="0" baseline="0" dirty="0" err="1" smtClean="0"/>
                        <a:t>Social</a:t>
                      </a:r>
                      <a:r>
                        <a:rPr lang="de-DE" b="0" baseline="0" dirty="0" smtClean="0"/>
                        <a:t>-event </a:t>
                      </a:r>
                      <a:r>
                        <a:rPr lang="de-DE" b="0" baseline="0" dirty="0" err="1" smtClean="0"/>
                        <a:t>Calendar</a:t>
                      </a:r>
                      <a:r>
                        <a:rPr lang="de-DE" b="0" baseline="0" dirty="0" smtClean="0"/>
                        <a:t> Web </a:t>
                      </a:r>
                      <a:r>
                        <a:rPr lang="de-DE" b="0" baseline="0" dirty="0" err="1" smtClean="0"/>
                        <a:t>application</a:t>
                      </a:r>
                      <a:r>
                        <a:rPr lang="de-DE" b="0" baseline="0" dirty="0" smtClean="0"/>
                        <a:t>“</a:t>
                      </a:r>
                    </a:p>
                  </a:txBody>
                  <a:tcPr/>
                </a:tc>
              </a:tr>
              <a:tr h="1026667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Workload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generator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de-DE" baseline="0" dirty="0" smtClean="0"/>
                        <a:t>„</a:t>
                      </a:r>
                      <a:r>
                        <a:rPr lang="de-DE" baseline="0" dirty="0" err="1" smtClean="0"/>
                        <a:t>Faban</a:t>
                      </a:r>
                      <a:r>
                        <a:rPr lang="de-DE" baseline="0" dirty="0" smtClean="0"/>
                        <a:t>“ </a:t>
                      </a:r>
                      <a:r>
                        <a:rPr lang="de-DE" baseline="0" dirty="0" err="1" smtClean="0"/>
                        <a:t>generated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the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workload</a:t>
                      </a:r>
                      <a:r>
                        <a:rPr lang="de-DE" baseline="0" dirty="0" smtClean="0"/>
                        <a:t> (</a:t>
                      </a:r>
                      <a:r>
                        <a:rPr lang="de-DE" baseline="0" dirty="0" err="1" smtClean="0"/>
                        <a:t>simulated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users</a:t>
                      </a:r>
                      <a:r>
                        <a:rPr lang="de-DE" baseline="0" dirty="0" smtClean="0"/>
                        <a:t>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de-DE" baseline="0" dirty="0" smtClean="0"/>
                        <a:t>Parallel </a:t>
                      </a:r>
                      <a:r>
                        <a:rPr lang="de-DE" baseline="0" dirty="0" err="1" smtClean="0"/>
                        <a:t>agents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deployed</a:t>
                      </a:r>
                      <a:r>
                        <a:rPr lang="de-DE" baseline="0" dirty="0" smtClean="0"/>
                        <a:t> on different </a:t>
                      </a:r>
                      <a:r>
                        <a:rPr lang="de-DE" baseline="0" dirty="0" err="1" smtClean="0"/>
                        <a:t>machines</a:t>
                      </a:r>
                      <a:r>
                        <a:rPr lang="de-DE" baseline="0" dirty="0" smtClean="0"/>
                        <a:t> (in EC2)</a:t>
                      </a:r>
                    </a:p>
                  </a:txBody>
                  <a:tcPr/>
                </a:tc>
              </a:tr>
              <a:tr h="880000">
                <a:tc>
                  <a:txBody>
                    <a:bodyPr/>
                    <a:lstStyle/>
                    <a:p>
                      <a:r>
                        <a:rPr lang="de-DE" dirty="0" smtClean="0"/>
                        <a:t>SUT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dirty="0" smtClean="0"/>
                        <a:t>Different Amazon EC2 </a:t>
                      </a:r>
                      <a:r>
                        <a:rPr lang="de-DE" dirty="0" err="1" smtClean="0"/>
                        <a:t>configurations</a:t>
                      </a:r>
                      <a:endParaRPr lang="en-US" dirty="0"/>
                    </a:p>
                  </a:txBody>
                  <a:tcPr/>
                </a:tc>
              </a:tr>
              <a:tr h="10266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 smtClean="0"/>
                        <a:t>Metrics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de-DE" dirty="0" smtClean="0"/>
                        <a:t>Dollar</a:t>
                      </a:r>
                      <a:r>
                        <a:rPr lang="de-DE" baseline="0" dirty="0" smtClean="0"/>
                        <a:t>-per-user-per-[1m</a:t>
                      </a:r>
                      <a:r>
                        <a:rPr lang="de-DE" dirty="0" smtClean="0"/>
                        <a:t>onth</a:t>
                      </a:r>
                      <a:r>
                        <a:rPr lang="de-DE" baseline="0" dirty="0" smtClean="0"/>
                        <a:t> | 1year | 3year]</a:t>
                      </a:r>
                      <a:endParaRPr lang="en-US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de-DE" i="1" baseline="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080" y="1119310"/>
            <a:ext cx="1370646" cy="44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972888"/>
              </p:ext>
            </p:extLst>
          </p:nvPr>
        </p:nvGraphicFramePr>
        <p:xfrm>
          <a:off x="5653825" y="436111"/>
          <a:ext cx="1788017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8017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Dynamic</a:t>
                      </a:r>
                      <a:r>
                        <a:rPr lang="de-DE" sz="1400" baseline="0" dirty="0" smtClean="0"/>
                        <a:t> Websites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IaaS</a:t>
                      </a:r>
                      <a:endParaRPr lang="en-US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913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6"/>
          <p:cNvSpPr txBox="1">
            <a:spLocks/>
          </p:cNvSpPr>
          <p:nvPr/>
        </p:nvSpPr>
        <p:spPr bwMode="auto">
          <a:xfrm>
            <a:off x="392113" y="1655763"/>
            <a:ext cx="8356600" cy="471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57188" indent="-357188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0575" indent="-314325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</a:defRPr>
            </a:lvl2pPr>
            <a:lvl3pPr marL="1209675" indent="-276225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3pPr>
            <a:lvl4pPr marL="1657350" indent="-276225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4pPr>
            <a:lvl5pPr marL="2095500" indent="-276225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6"/>
              </a:buBlip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6"/>
              </a:buBlip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6"/>
              </a:buBlip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6"/>
              </a:buBlip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sz="1800" dirty="0" smtClean="0"/>
              <a:t>Case </a:t>
            </a:r>
            <a:r>
              <a:rPr lang="de-DE" sz="1800" dirty="0" err="1" smtClean="0"/>
              <a:t>studies</a:t>
            </a:r>
            <a:r>
              <a:rPr lang="de-DE" sz="1800" dirty="0" smtClean="0"/>
              <a:t> </a:t>
            </a:r>
            <a:r>
              <a:rPr lang="de-DE" sz="1800" dirty="0" err="1" smtClean="0"/>
              <a:t>to</a:t>
            </a:r>
            <a:r>
              <a:rPr lang="de-DE" sz="1800" dirty="0" smtClean="0"/>
              <a:t> </a:t>
            </a:r>
            <a:r>
              <a:rPr lang="de-DE" sz="1800" dirty="0" err="1" smtClean="0"/>
              <a:t>evaluate</a:t>
            </a:r>
            <a:r>
              <a:rPr lang="de-DE" sz="1800" dirty="0" smtClean="0"/>
              <a:t> </a:t>
            </a:r>
            <a:r>
              <a:rPr lang="de-DE" sz="1800" dirty="0" err="1" smtClean="0"/>
              <a:t>the</a:t>
            </a:r>
            <a:r>
              <a:rPr lang="de-DE" sz="1800" dirty="0" smtClean="0"/>
              <a:t> </a:t>
            </a:r>
            <a:r>
              <a:rPr lang="de-DE" sz="1800" dirty="0" err="1" smtClean="0"/>
              <a:t>benchmark</a:t>
            </a:r>
            <a:r>
              <a:rPr lang="de-DE" sz="1800" dirty="0" smtClean="0"/>
              <a:t> </a:t>
            </a:r>
            <a:r>
              <a:rPr lang="de-DE" sz="1800" dirty="0" err="1" smtClean="0"/>
              <a:t>results</a:t>
            </a:r>
            <a:r>
              <a:rPr lang="de-DE" sz="1800" dirty="0" smtClean="0"/>
              <a:t> (e.g., TPC-W)</a:t>
            </a:r>
            <a:endParaRPr lang="de-DE" dirty="0" smtClean="0"/>
          </a:p>
          <a:p>
            <a:endParaRPr lang="de-DE" dirty="0" smtClean="0"/>
          </a:p>
          <a:p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CloudCmp</a:t>
            </a:r>
            <a:endParaRPr lang="en-US" dirty="0"/>
          </a:p>
        </p:txBody>
      </p:sp>
      <p:graphicFrame>
        <p:nvGraphicFramePr>
          <p:cNvPr id="8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2048611"/>
              </p:ext>
            </p:extLst>
          </p:nvPr>
        </p:nvGraphicFramePr>
        <p:xfrm>
          <a:off x="438233" y="2234869"/>
          <a:ext cx="8280000" cy="396000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32911"/>
                <a:gridCol w="6747089"/>
              </a:tblGrid>
              <a:tr h="8941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 smtClean="0"/>
                        <a:t>Scenario / </a:t>
                      </a:r>
                      <a:r>
                        <a:rPr lang="de-DE" b="0" dirty="0" err="1" smtClean="0"/>
                        <a:t>Workload</a:t>
                      </a:r>
                      <a:endParaRPr lang="en-US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de-DE" b="0" baseline="0" dirty="0" err="1" smtClean="0"/>
                        <a:t>Micro</a:t>
                      </a:r>
                      <a:r>
                        <a:rPr lang="de-DE" b="0" baseline="0" dirty="0" smtClean="0"/>
                        <a:t>-benchmarks </a:t>
                      </a:r>
                      <a:r>
                        <a:rPr lang="de-DE" b="0" baseline="0" dirty="0" err="1" smtClean="0"/>
                        <a:t>for</a:t>
                      </a:r>
                      <a:r>
                        <a:rPr lang="de-DE" b="0" baseline="0" dirty="0" smtClean="0"/>
                        <a:t> </a:t>
                      </a:r>
                      <a:r>
                        <a:rPr lang="de-DE" b="0" baseline="0" dirty="0" err="1" smtClean="0"/>
                        <a:t>computing</a:t>
                      </a:r>
                      <a:r>
                        <a:rPr lang="de-DE" b="0" baseline="0" dirty="0" smtClean="0"/>
                        <a:t>, </a:t>
                      </a:r>
                      <a:r>
                        <a:rPr lang="de-DE" b="0" baseline="0" dirty="0" err="1" smtClean="0"/>
                        <a:t>storage</a:t>
                      </a:r>
                      <a:r>
                        <a:rPr lang="de-DE" b="0" baseline="0" dirty="0" smtClean="0"/>
                        <a:t>, </a:t>
                      </a:r>
                      <a:r>
                        <a:rPr lang="de-DE" b="0" baseline="0" dirty="0" err="1" smtClean="0"/>
                        <a:t>network</a:t>
                      </a:r>
                      <a:endParaRPr lang="de-DE" b="0" baseline="0" dirty="0" smtClean="0"/>
                    </a:p>
                  </a:txBody>
                  <a:tcPr/>
                </a:tc>
              </a:tr>
              <a:tr h="894194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Workload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generator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de-DE" baseline="0" dirty="0" smtClean="0"/>
                        <a:t>Different </a:t>
                      </a:r>
                      <a:r>
                        <a:rPr lang="de-DE" baseline="0" dirty="0" err="1" smtClean="0"/>
                        <a:t>workloads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for</a:t>
                      </a:r>
                      <a:r>
                        <a:rPr lang="de-DE" baseline="0" dirty="0" smtClean="0"/>
                        <a:t> different </a:t>
                      </a:r>
                      <a:r>
                        <a:rPr lang="de-DE" baseline="0" dirty="0" err="1" smtClean="0"/>
                        <a:t>metrics</a:t>
                      </a:r>
                      <a:r>
                        <a:rPr lang="de-DE" baseline="0" dirty="0" smtClean="0"/>
                        <a:t>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de-DE" baseline="0" dirty="0" smtClean="0"/>
                        <a:t>(e.g., SPECJVM2008)</a:t>
                      </a:r>
                    </a:p>
                  </a:txBody>
                  <a:tcPr/>
                </a:tc>
              </a:tr>
              <a:tr h="894194">
                <a:tc>
                  <a:txBody>
                    <a:bodyPr/>
                    <a:lstStyle/>
                    <a:p>
                      <a:r>
                        <a:rPr lang="de-DE" dirty="0" smtClean="0"/>
                        <a:t>SUT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dirty="0" smtClean="0"/>
                        <a:t>Amazon AWS, MS </a:t>
                      </a:r>
                      <a:r>
                        <a:rPr lang="de-DE" dirty="0" err="1" smtClean="0"/>
                        <a:t>Azure</a:t>
                      </a:r>
                      <a:r>
                        <a:rPr lang="de-DE" dirty="0" smtClean="0"/>
                        <a:t>, Google </a:t>
                      </a:r>
                      <a:r>
                        <a:rPr lang="de-DE" dirty="0" err="1" smtClean="0"/>
                        <a:t>AppEngine</a:t>
                      </a:r>
                      <a:r>
                        <a:rPr lang="de-DE" baseline="0" dirty="0" smtClean="0"/>
                        <a:t>, </a:t>
                      </a:r>
                      <a:r>
                        <a:rPr lang="de-DE" baseline="0" dirty="0" err="1" smtClean="0"/>
                        <a:t>Rackspace</a:t>
                      </a:r>
                      <a:r>
                        <a:rPr lang="de-DE" baseline="0" dirty="0" smtClean="0"/>
                        <a:t> (</a:t>
                      </a:r>
                      <a:r>
                        <a:rPr lang="de-DE" baseline="0" dirty="0" err="1" smtClean="0"/>
                        <a:t>anonymized</a:t>
                      </a:r>
                      <a:r>
                        <a:rPr lang="de-DE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12774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 smtClean="0"/>
                        <a:t>Metrics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i="0" baseline="0" dirty="0" smtClean="0"/>
                        <a:t>Instance (e.g., </a:t>
                      </a:r>
                      <a:r>
                        <a:rPr lang="de-DE" i="0" baseline="0" dirty="0" err="1" smtClean="0"/>
                        <a:t>finishing</a:t>
                      </a:r>
                      <a:r>
                        <a:rPr lang="de-DE" i="0" baseline="0" dirty="0" smtClean="0"/>
                        <a:t> time, </a:t>
                      </a:r>
                      <a:r>
                        <a:rPr lang="de-DE" i="0" baseline="0" dirty="0" err="1" smtClean="0"/>
                        <a:t>cost</a:t>
                      </a:r>
                      <a:r>
                        <a:rPr lang="de-DE" i="0" baseline="0" dirty="0" smtClean="0"/>
                        <a:t> per </a:t>
                      </a:r>
                      <a:r>
                        <a:rPr lang="de-DE" i="0" baseline="0" dirty="0" err="1" smtClean="0"/>
                        <a:t>benchmark</a:t>
                      </a:r>
                      <a:r>
                        <a:rPr lang="de-DE" i="0" baseline="0" dirty="0" smtClean="0"/>
                        <a:t>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i="0" baseline="0" dirty="0" smtClean="0"/>
                        <a:t>Storage (e.g., </a:t>
                      </a:r>
                      <a:r>
                        <a:rPr lang="de-DE" i="0" baseline="0" dirty="0" err="1" smtClean="0"/>
                        <a:t>throughput</a:t>
                      </a:r>
                      <a:r>
                        <a:rPr lang="de-DE" i="0" baseline="0" dirty="0" smtClean="0"/>
                        <a:t>, </a:t>
                      </a:r>
                      <a:r>
                        <a:rPr lang="de-DE" i="0" baseline="0" dirty="0" err="1" smtClean="0"/>
                        <a:t>operation</a:t>
                      </a:r>
                      <a:r>
                        <a:rPr lang="de-DE" i="0" baseline="0" dirty="0" smtClean="0"/>
                        <a:t> </a:t>
                      </a:r>
                      <a:r>
                        <a:rPr lang="de-DE" i="0" baseline="0" dirty="0" err="1" smtClean="0"/>
                        <a:t>response</a:t>
                      </a:r>
                      <a:r>
                        <a:rPr lang="de-DE" i="0" baseline="0" dirty="0" smtClean="0"/>
                        <a:t> time)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i="0" baseline="0" dirty="0" smtClean="0"/>
                        <a:t>Network (e.g., optimal </a:t>
                      </a:r>
                      <a:r>
                        <a:rPr lang="de-DE" i="0" baseline="0" dirty="0" err="1" smtClean="0"/>
                        <a:t>network</a:t>
                      </a:r>
                      <a:r>
                        <a:rPr lang="de-DE" i="0" baseline="0" dirty="0" smtClean="0"/>
                        <a:t> </a:t>
                      </a:r>
                      <a:r>
                        <a:rPr lang="de-DE" i="0" baseline="0" dirty="0" err="1" smtClean="0"/>
                        <a:t>latency</a:t>
                      </a:r>
                      <a:r>
                        <a:rPr lang="de-DE" i="0" baseline="0" dirty="0" smtClean="0"/>
                        <a:t>)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1920" y="864354"/>
            <a:ext cx="1083658" cy="589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1920" y="1561778"/>
            <a:ext cx="1136299" cy="317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  <p:graphicFrame>
        <p:nvGraphicFramePr>
          <p:cNvPr id="11" name="Tabel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451475"/>
              </p:ext>
            </p:extLst>
          </p:nvPr>
        </p:nvGraphicFramePr>
        <p:xfrm>
          <a:off x="5653825" y="436111"/>
          <a:ext cx="1788017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8017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-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IaaS</a:t>
                      </a:r>
                      <a:r>
                        <a:rPr lang="de-DE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PaaS</a:t>
                      </a:r>
                      <a:endParaRPr lang="en-US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563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Global Provider View</a:t>
            </a:r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9520" y="976109"/>
            <a:ext cx="1406576" cy="362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Inhaltsplatzhalt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8340405"/>
              </p:ext>
            </p:extLst>
          </p:nvPr>
        </p:nvGraphicFramePr>
        <p:xfrm>
          <a:off x="432000" y="2257137"/>
          <a:ext cx="8280000" cy="396000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32911"/>
                <a:gridCol w="6747089"/>
              </a:tblGrid>
              <a:tr h="8941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 smtClean="0"/>
                        <a:t>Scenario / </a:t>
                      </a:r>
                      <a:r>
                        <a:rPr lang="de-DE" b="0" dirty="0" err="1" smtClean="0"/>
                        <a:t>Workload</a:t>
                      </a:r>
                      <a:endParaRPr lang="en-US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b="0" baseline="0" dirty="0" smtClean="0"/>
                        <a:t>Simple static webpage (1 product overview and 1 detailed product information)</a:t>
                      </a:r>
                    </a:p>
                  </a:txBody>
                  <a:tcPr/>
                </a:tc>
              </a:tr>
              <a:tr h="1277419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Workload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generator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Gomez Performance Network runs test transaction and monitors</a:t>
                      </a:r>
                    </a:p>
                    <a:p>
                      <a:pPr marL="742950" lvl="1" indent="-285750"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30 backbone nodes (18 in US, 12</a:t>
                      </a:r>
                      <a:r>
                        <a:rPr lang="en-US" baseline="0" dirty="0" smtClean="0"/>
                        <a:t> outside US)</a:t>
                      </a:r>
                      <a:endParaRPr lang="en-US" dirty="0" smtClean="0"/>
                    </a:p>
                  </a:txBody>
                  <a:tcPr/>
                </a:tc>
              </a:tr>
              <a:tr h="894194">
                <a:tc>
                  <a:txBody>
                    <a:bodyPr/>
                    <a:lstStyle/>
                    <a:p>
                      <a:r>
                        <a:rPr lang="de-DE" dirty="0" smtClean="0"/>
                        <a:t>SUT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dirty="0" smtClean="0"/>
                        <a:t>25 different </a:t>
                      </a:r>
                      <a:r>
                        <a:rPr lang="de-DE" dirty="0" err="1" smtClean="0"/>
                        <a:t>IaaS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and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PaaS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providers</a:t>
                      </a:r>
                      <a:r>
                        <a:rPr lang="de-DE" dirty="0" smtClean="0"/>
                        <a:t> (e.g., MS </a:t>
                      </a:r>
                      <a:r>
                        <a:rPr lang="de-DE" dirty="0" err="1" smtClean="0"/>
                        <a:t>Azure</a:t>
                      </a:r>
                      <a:r>
                        <a:rPr lang="de-DE" dirty="0" smtClean="0"/>
                        <a:t>, EC2, </a:t>
                      </a:r>
                      <a:r>
                        <a:rPr lang="de-DE" dirty="0" err="1" smtClean="0"/>
                        <a:t>Rackspace</a:t>
                      </a:r>
                      <a:r>
                        <a:rPr lang="de-DE" dirty="0" smtClean="0"/>
                        <a:t>,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GoGrid</a:t>
                      </a:r>
                      <a:r>
                        <a:rPr lang="de-DE" baseline="0" dirty="0" smtClean="0"/>
                        <a:t>) </a:t>
                      </a:r>
                      <a:r>
                        <a:rPr lang="de-DE" baseline="0" dirty="0" err="1" smtClean="0"/>
                        <a:t>including</a:t>
                      </a:r>
                      <a:r>
                        <a:rPr lang="de-DE" baseline="0" dirty="0" smtClean="0"/>
                        <a:t> different </a:t>
                      </a:r>
                      <a:r>
                        <a:rPr lang="de-DE" baseline="0" dirty="0" err="1" smtClean="0"/>
                        <a:t>sites</a:t>
                      </a:r>
                      <a:endParaRPr lang="en-US" dirty="0" smtClean="0"/>
                    </a:p>
                  </a:txBody>
                  <a:tcPr/>
                </a:tc>
              </a:tr>
              <a:tr h="8941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 smtClean="0"/>
                        <a:t>Metrics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dirty="0" smtClean="0"/>
                        <a:t>Response time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dirty="0" smtClean="0"/>
                        <a:t>Availability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platzhalter 6"/>
          <p:cNvSpPr txBox="1">
            <a:spLocks/>
          </p:cNvSpPr>
          <p:nvPr/>
        </p:nvSpPr>
        <p:spPr bwMode="auto">
          <a:xfrm>
            <a:off x="380416" y="1610043"/>
            <a:ext cx="8356600" cy="1362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57188" indent="-357188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0575" indent="-314325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400">
                <a:solidFill>
                  <a:schemeClr val="tx1"/>
                </a:solidFill>
                <a:latin typeface="+mn-lt"/>
              </a:defRPr>
            </a:lvl2pPr>
            <a:lvl3pPr marL="1209675" indent="-276225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3pPr>
            <a:lvl4pPr marL="1657350" indent="-276225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4pPr>
            <a:lvl5pPr marL="2095500" indent="-276225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7"/>
              </a:buBlip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7"/>
              </a:buBlip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7"/>
              </a:buBlip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7"/>
              </a:buBlip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357188" lvl="2" indent="-357188">
              <a:buBlip>
                <a:blip r:embed="rId4"/>
              </a:buBlip>
            </a:pPr>
            <a:r>
              <a:rPr lang="de-DE" sz="1800" dirty="0" err="1" smtClean="0"/>
              <a:t>Metrics</a:t>
            </a:r>
            <a:r>
              <a:rPr lang="de-DE" sz="1800" dirty="0" smtClean="0"/>
              <a:t> </a:t>
            </a:r>
            <a:r>
              <a:rPr lang="de-DE" sz="1800" dirty="0" err="1"/>
              <a:t>for</a:t>
            </a:r>
            <a:r>
              <a:rPr lang="de-DE" sz="1800" dirty="0"/>
              <a:t> </a:t>
            </a:r>
            <a:r>
              <a:rPr lang="de-DE" sz="1800" dirty="0" err="1"/>
              <a:t>IaaS</a:t>
            </a:r>
            <a:r>
              <a:rPr lang="de-DE" sz="1800" dirty="0"/>
              <a:t> </a:t>
            </a:r>
            <a:r>
              <a:rPr lang="de-DE" sz="1800" dirty="0" err="1"/>
              <a:t>and</a:t>
            </a:r>
            <a:r>
              <a:rPr lang="de-DE" sz="1800" dirty="0"/>
              <a:t> </a:t>
            </a:r>
            <a:r>
              <a:rPr lang="de-DE" sz="1800" dirty="0" err="1"/>
              <a:t>PaaS</a:t>
            </a:r>
            <a:r>
              <a:rPr lang="de-DE" sz="1800" dirty="0"/>
              <a:t> </a:t>
            </a:r>
            <a:r>
              <a:rPr lang="de-DE" sz="1800" dirty="0" err="1" smtClean="0"/>
              <a:t>providers</a:t>
            </a:r>
            <a:endParaRPr lang="de-DE" sz="1800" dirty="0" smtClean="0"/>
          </a:p>
          <a:p>
            <a:pPr marL="357188" lvl="2" indent="-357188">
              <a:buBlip>
                <a:blip r:embed="rId4"/>
              </a:buBlip>
            </a:pPr>
            <a:r>
              <a:rPr lang="de-DE" sz="1800" dirty="0"/>
              <a:t>Different regional </a:t>
            </a:r>
            <a:r>
              <a:rPr lang="de-DE" sz="1800" dirty="0" err="1"/>
              <a:t>views</a:t>
            </a:r>
            <a:r>
              <a:rPr lang="de-DE" sz="1800" dirty="0"/>
              <a:t> </a:t>
            </a:r>
            <a:r>
              <a:rPr lang="de-DE" sz="1800" dirty="0" smtClean="0"/>
              <a:t>(</a:t>
            </a:r>
            <a:r>
              <a:rPr lang="de-DE" sz="1800" dirty="0" err="1" smtClean="0"/>
              <a:t>averages</a:t>
            </a:r>
            <a:r>
              <a:rPr lang="de-DE" sz="1800" dirty="0" smtClean="0"/>
              <a:t> </a:t>
            </a:r>
            <a:r>
              <a:rPr lang="de-DE" sz="1800" dirty="0" err="1"/>
              <a:t>from</a:t>
            </a:r>
            <a:r>
              <a:rPr lang="de-DE" sz="1800" dirty="0"/>
              <a:t> </a:t>
            </a:r>
            <a:r>
              <a:rPr lang="de-DE" sz="1800" dirty="0" err="1"/>
              <a:t>close</a:t>
            </a:r>
            <a:r>
              <a:rPr lang="de-DE" sz="1800" dirty="0"/>
              <a:t> </a:t>
            </a:r>
            <a:r>
              <a:rPr lang="de-DE" sz="1800" dirty="0" err="1" smtClean="0"/>
              <a:t>backbones</a:t>
            </a:r>
            <a:r>
              <a:rPr lang="de-DE" sz="1800" dirty="0"/>
              <a:t>)</a:t>
            </a:r>
            <a:endParaRPr lang="de-DE" sz="1800" dirty="0" smtClean="0"/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3529283"/>
              </p:ext>
            </p:extLst>
          </p:nvPr>
        </p:nvGraphicFramePr>
        <p:xfrm>
          <a:off x="5653825" y="436111"/>
          <a:ext cx="1788017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8017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Dynamic</a:t>
                      </a:r>
                      <a:r>
                        <a:rPr lang="de-DE" sz="1400" baseline="0" dirty="0" smtClean="0"/>
                        <a:t> Websites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IaaS</a:t>
                      </a:r>
                      <a:r>
                        <a:rPr lang="de-DE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PaaS</a:t>
                      </a:r>
                      <a:endParaRPr lang="en-US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998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/>
              <a:t>Performance Analyzer</a:t>
            </a:r>
          </a:p>
        </p:txBody>
      </p:sp>
      <p:graphicFrame>
        <p:nvGraphicFramePr>
          <p:cNvPr id="6" name="Inhaltsplatzhalt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6765029"/>
              </p:ext>
            </p:extLst>
          </p:nvPr>
        </p:nvGraphicFramePr>
        <p:xfrm>
          <a:off x="432000" y="2278840"/>
          <a:ext cx="8280000" cy="39600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32911"/>
                <a:gridCol w="6747089"/>
              </a:tblGrid>
              <a:tr h="1034248">
                <a:tc>
                  <a:txBody>
                    <a:bodyPr/>
                    <a:lstStyle/>
                    <a:p>
                      <a:r>
                        <a:rPr lang="de-DE" b="0" dirty="0" smtClean="0"/>
                        <a:t>Scenario / </a:t>
                      </a:r>
                      <a:r>
                        <a:rPr lang="de-DE" b="0" dirty="0" err="1" smtClean="0"/>
                        <a:t>Workload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b="0" baseline="0" dirty="0" smtClean="0"/>
                        <a:t>Mixed webpage (1- static content, 2- mash-content from common map providers, 3- advertisements from commercial ad providers and 4- analytics)</a:t>
                      </a:r>
                    </a:p>
                  </a:txBody>
                  <a:tcPr/>
                </a:tc>
              </a:tr>
              <a:tr h="11675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 smtClean="0"/>
                        <a:t>Workload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generator</a:t>
                      </a:r>
                      <a:endParaRPr lang="en-US" b="1" dirty="0" smtClean="0"/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Gomez Performance Network runs test transaction and monitors</a:t>
                      </a:r>
                    </a:p>
                    <a:p>
                      <a:pPr marL="742950" lvl="1" indent="-285750"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35 backbone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nodes (18 in US, 17 outside US)</a:t>
                      </a:r>
                    </a:p>
                  </a:txBody>
                  <a:tcPr/>
                </a:tc>
              </a:tr>
              <a:tr h="10342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SUT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Origin only (Amazon EC2 East - no CDN)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err="1" smtClean="0"/>
                        <a:t>CDNetworks</a:t>
                      </a:r>
                      <a:endParaRPr lang="en-US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Amazon’s </a:t>
                      </a:r>
                      <a:r>
                        <a:rPr lang="en-US" dirty="0" err="1" smtClean="0"/>
                        <a:t>CloudFront</a:t>
                      </a:r>
                      <a:endParaRPr lang="en-US" dirty="0" smtClean="0"/>
                    </a:p>
                  </a:txBody>
                  <a:tcPr/>
                </a:tc>
              </a:tr>
              <a:tr h="7239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 smtClean="0"/>
                        <a:t>Metrics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dirty="0" smtClean="0"/>
                        <a:t>Response time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dirty="0" smtClean="0"/>
                        <a:t>Availability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platzhalter 6"/>
          <p:cNvSpPr txBox="1">
            <a:spLocks/>
          </p:cNvSpPr>
          <p:nvPr/>
        </p:nvSpPr>
        <p:spPr bwMode="auto">
          <a:xfrm>
            <a:off x="544513" y="1350963"/>
            <a:ext cx="8356600" cy="1482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57188" indent="-357188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0575" indent="-314325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</a:defRPr>
            </a:lvl2pPr>
            <a:lvl3pPr marL="1209675" indent="-276225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3pPr>
            <a:lvl4pPr marL="1657350" indent="-276225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4pPr>
            <a:lvl5pPr marL="2095500" indent="-276225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6"/>
              </a:buBlip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6"/>
              </a:buBlip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6"/>
              </a:buBlip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6"/>
              </a:buBlip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endParaRPr lang="en-US" dirty="0"/>
          </a:p>
        </p:txBody>
      </p:sp>
      <p:sp>
        <p:nvSpPr>
          <p:cNvPr id="9" name="Textplatzhalter 6"/>
          <p:cNvSpPr txBox="1">
            <a:spLocks/>
          </p:cNvSpPr>
          <p:nvPr/>
        </p:nvSpPr>
        <p:spPr bwMode="auto">
          <a:xfrm>
            <a:off x="410896" y="1610043"/>
            <a:ext cx="8356600" cy="880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57188" indent="-357188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0575" indent="-314325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</a:defRPr>
            </a:lvl2pPr>
            <a:lvl3pPr marL="1209675" indent="-276225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3pPr>
            <a:lvl4pPr marL="1657350" indent="-276225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4pPr>
            <a:lvl5pPr marL="2095500" indent="-276225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6"/>
              </a:buBlip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6"/>
              </a:buBlip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6"/>
              </a:buBlip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6"/>
              </a:buBlip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357188" lvl="2" indent="-357188">
              <a:buBlip>
                <a:blip r:embed="rId3"/>
              </a:buBlip>
            </a:pPr>
            <a:r>
              <a:rPr lang="de-DE" sz="1800" dirty="0" err="1" smtClean="0"/>
              <a:t>Influence</a:t>
            </a:r>
            <a:r>
              <a:rPr lang="de-DE" sz="1800" dirty="0" smtClean="0"/>
              <a:t> </a:t>
            </a:r>
            <a:r>
              <a:rPr lang="de-DE" sz="1800" dirty="0" err="1" smtClean="0"/>
              <a:t>of</a:t>
            </a:r>
            <a:r>
              <a:rPr lang="de-DE" sz="1800" dirty="0" smtClean="0"/>
              <a:t> </a:t>
            </a:r>
            <a:r>
              <a:rPr lang="de-DE" sz="1800" dirty="0" err="1" smtClean="0"/>
              <a:t>content</a:t>
            </a:r>
            <a:r>
              <a:rPr lang="de-DE" sz="1800" dirty="0" smtClean="0"/>
              <a:t> </a:t>
            </a:r>
            <a:r>
              <a:rPr lang="de-DE" sz="1800" dirty="0" err="1" smtClean="0"/>
              <a:t>delivery</a:t>
            </a:r>
            <a:r>
              <a:rPr lang="de-DE" sz="1800" dirty="0" smtClean="0"/>
              <a:t> </a:t>
            </a:r>
            <a:r>
              <a:rPr lang="de-DE" sz="1800" dirty="0" err="1" smtClean="0"/>
              <a:t>networks</a:t>
            </a:r>
            <a:r>
              <a:rPr lang="de-DE" sz="1800" dirty="0" smtClean="0"/>
              <a:t> (CDN)</a:t>
            </a:r>
          </a:p>
          <a:p>
            <a:pPr marL="357188" lvl="2" indent="-357188">
              <a:buBlip>
                <a:blip r:embed="rId3"/>
              </a:buBlip>
            </a:pPr>
            <a:r>
              <a:rPr lang="de-DE" sz="1800" dirty="0" err="1" smtClean="0"/>
              <a:t>One</a:t>
            </a:r>
            <a:r>
              <a:rPr lang="de-DE" sz="1800" dirty="0" smtClean="0"/>
              <a:t> </a:t>
            </a:r>
            <a:r>
              <a:rPr lang="de-DE" sz="1800" dirty="0" err="1" smtClean="0"/>
              <a:t>deployed</a:t>
            </a:r>
            <a:r>
              <a:rPr lang="de-DE" sz="1800" dirty="0" smtClean="0"/>
              <a:t> </a:t>
            </a:r>
            <a:r>
              <a:rPr lang="de-DE" sz="1800" dirty="0" err="1" smtClean="0"/>
              <a:t>target</a:t>
            </a:r>
            <a:r>
              <a:rPr lang="de-DE" sz="1800" dirty="0" smtClean="0"/>
              <a:t> </a:t>
            </a:r>
            <a:r>
              <a:rPr lang="de-DE" sz="1800" dirty="0" err="1" smtClean="0"/>
              <a:t>application</a:t>
            </a:r>
            <a:r>
              <a:rPr lang="de-DE" sz="1800" dirty="0" smtClean="0"/>
              <a:t> on Amazon EC2 (</a:t>
            </a:r>
            <a:r>
              <a:rPr lang="de-DE" sz="1800" dirty="0" err="1" smtClean="0"/>
              <a:t>east</a:t>
            </a:r>
            <a:r>
              <a:rPr lang="de-DE" sz="1800" dirty="0" smtClean="0"/>
              <a:t> </a:t>
            </a:r>
            <a:r>
              <a:rPr lang="de-DE" sz="1800" dirty="0" err="1" smtClean="0"/>
              <a:t>coast</a:t>
            </a:r>
            <a:r>
              <a:rPr lang="de-DE" sz="1800" dirty="0" smtClean="0"/>
              <a:t> </a:t>
            </a:r>
            <a:r>
              <a:rPr lang="de-DE" sz="1800" dirty="0" err="1" smtClean="0"/>
              <a:t>site</a:t>
            </a:r>
            <a:r>
              <a:rPr lang="de-DE" sz="1800" dirty="0" smtClean="0"/>
              <a:t>)</a:t>
            </a:r>
            <a:endParaRPr lang="de-DE" sz="1800" dirty="0"/>
          </a:p>
          <a:p>
            <a:pPr marL="357188" lvl="2" indent="-357188">
              <a:buBlip>
                <a:blip r:embed="rId3"/>
              </a:buBlip>
            </a:pPr>
            <a:endParaRPr lang="de-DE" sz="1800" dirty="0"/>
          </a:p>
          <a:p>
            <a:endParaRPr lang="de-DE" sz="1800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9520" y="976109"/>
            <a:ext cx="1406576" cy="362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1" name="Tabel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254470"/>
              </p:ext>
            </p:extLst>
          </p:nvPr>
        </p:nvGraphicFramePr>
        <p:xfrm>
          <a:off x="5653825" y="436111"/>
          <a:ext cx="1788017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8017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Dynamic</a:t>
                      </a:r>
                      <a:r>
                        <a:rPr lang="de-DE" sz="1400" baseline="0" dirty="0" smtClean="0"/>
                        <a:t> Websites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IaaS</a:t>
                      </a:r>
                      <a:r>
                        <a:rPr lang="de-DE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PaaS</a:t>
                      </a:r>
                      <a:endParaRPr lang="en-US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2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06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Lessons</a:t>
            </a:r>
            <a:r>
              <a:rPr lang="de-DE" dirty="0" smtClean="0"/>
              <a:t> </a:t>
            </a:r>
            <a:r>
              <a:rPr lang="de-DE" dirty="0" err="1" smtClean="0"/>
              <a:t>Learned</a:t>
            </a:r>
            <a:r>
              <a:rPr lang="de-DE" dirty="0" smtClean="0"/>
              <a:t> 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baseline="0" dirty="0" err="1" smtClean="0"/>
              <a:t>Existing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cloud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benchmarks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differ</a:t>
            </a:r>
            <a:r>
              <a:rPr lang="de-DE" baseline="0" dirty="0" smtClean="0"/>
              <a:t> in all </a:t>
            </a:r>
            <a:r>
              <a:rPr lang="de-DE" dirty="0" smtClean="0"/>
              <a:t>essential </a:t>
            </a:r>
            <a:r>
              <a:rPr lang="de-DE" dirty="0" err="1" smtClean="0"/>
              <a:t>points</a:t>
            </a:r>
            <a:endParaRPr lang="de-DE" baseline="0" dirty="0" smtClean="0"/>
          </a:p>
          <a:p>
            <a:pPr lvl="1"/>
            <a:r>
              <a:rPr lang="de-DE" dirty="0" smtClean="0"/>
              <a:t>Goals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 smtClean="0"/>
              <a:t>benchmarks</a:t>
            </a:r>
            <a:endParaRPr lang="de-DE" dirty="0" smtClean="0"/>
          </a:p>
          <a:p>
            <a:pPr lvl="1"/>
            <a:r>
              <a:rPr lang="de-DE" dirty="0" smtClean="0"/>
              <a:t>Target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systems</a:t>
            </a:r>
            <a:endParaRPr lang="de-DE" dirty="0" smtClean="0"/>
          </a:p>
          <a:p>
            <a:pPr lvl="1"/>
            <a:r>
              <a:rPr lang="de-DE" dirty="0" err="1" smtClean="0"/>
              <a:t>Metrics</a:t>
            </a:r>
            <a:r>
              <a:rPr lang="de-DE" dirty="0" smtClean="0"/>
              <a:t>, </a:t>
            </a:r>
            <a:r>
              <a:rPr lang="de-DE" dirty="0" err="1" smtClean="0"/>
              <a:t>scenarios</a:t>
            </a:r>
            <a:r>
              <a:rPr lang="de-DE" dirty="0" smtClean="0"/>
              <a:t>, </a:t>
            </a:r>
            <a:r>
              <a:rPr lang="de-DE" dirty="0" err="1" smtClean="0"/>
              <a:t>workloads</a:t>
            </a:r>
            <a:endParaRPr lang="de-DE" dirty="0" smtClean="0"/>
          </a:p>
          <a:p>
            <a:r>
              <a:rPr lang="de-DE" dirty="0" err="1" smtClean="0"/>
              <a:t>Requirements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research</a:t>
            </a:r>
            <a:r>
              <a:rPr lang="de-DE" dirty="0" smtClean="0"/>
              <a:t> </a:t>
            </a:r>
            <a:r>
              <a:rPr lang="de-DE" dirty="0" err="1" smtClean="0"/>
              <a:t>benchmarks</a:t>
            </a:r>
            <a:endParaRPr lang="de-DE" dirty="0" smtClean="0"/>
          </a:p>
          <a:p>
            <a:pPr lvl="1"/>
            <a:r>
              <a:rPr lang="de-DE" b="1" dirty="0" smtClean="0"/>
              <a:t>Flexible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adapting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different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solutions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patterns</a:t>
            </a:r>
            <a:endParaRPr lang="de-DE" dirty="0" smtClean="0"/>
          </a:p>
          <a:p>
            <a:pPr lvl="1"/>
            <a:r>
              <a:rPr lang="de-DE" dirty="0" err="1" smtClean="0"/>
              <a:t>Covering</a:t>
            </a:r>
            <a:r>
              <a:rPr lang="de-DE" dirty="0" smtClean="0"/>
              <a:t> a </a:t>
            </a:r>
            <a:r>
              <a:rPr lang="de-DE" dirty="0" err="1" smtClean="0"/>
              <a:t>wide</a:t>
            </a:r>
            <a:r>
              <a:rPr lang="de-DE" dirty="0" smtClean="0"/>
              <a:t> </a:t>
            </a:r>
            <a:r>
              <a:rPr lang="de-DE" dirty="0" err="1" smtClean="0"/>
              <a:t>range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relevant </a:t>
            </a:r>
            <a:r>
              <a:rPr lang="de-DE" b="1" dirty="0" err="1" smtClean="0"/>
              <a:t>application</a:t>
            </a:r>
            <a:r>
              <a:rPr lang="de-DE" b="1" dirty="0" smtClean="0"/>
              <a:t> </a:t>
            </a:r>
            <a:r>
              <a:rPr lang="de-DE" b="1" dirty="0" err="1" smtClean="0"/>
              <a:t>types</a:t>
            </a:r>
            <a:endParaRPr lang="de-DE" b="1" dirty="0" smtClean="0"/>
          </a:p>
          <a:p>
            <a:pPr lvl="1"/>
            <a:r>
              <a:rPr lang="de-DE" dirty="0" smtClean="0"/>
              <a:t>Support </a:t>
            </a:r>
            <a:r>
              <a:rPr lang="de-DE" b="1" dirty="0"/>
              <a:t>different </a:t>
            </a:r>
            <a:r>
              <a:rPr lang="de-DE" b="1" dirty="0" err="1"/>
              <a:t>workload</a:t>
            </a:r>
            <a:r>
              <a:rPr lang="de-DE" b="1" dirty="0"/>
              <a:t> </a:t>
            </a:r>
            <a:r>
              <a:rPr lang="de-DE" b="1" dirty="0" err="1"/>
              <a:t>types</a:t>
            </a:r>
            <a:r>
              <a:rPr lang="de-DE" b="1" dirty="0"/>
              <a:t> </a:t>
            </a:r>
            <a:r>
              <a:rPr lang="de-DE" dirty="0"/>
              <a:t>(e.g., linear, </a:t>
            </a:r>
            <a:r>
              <a:rPr lang="de-DE" dirty="0" err="1"/>
              <a:t>exponential</a:t>
            </a:r>
            <a:r>
              <a:rPr lang="de-DE" dirty="0"/>
              <a:t> </a:t>
            </a:r>
            <a:r>
              <a:rPr lang="de-DE" dirty="0" err="1"/>
              <a:t>increase</a:t>
            </a:r>
            <a:r>
              <a:rPr lang="de-DE" dirty="0"/>
              <a:t>, </a:t>
            </a:r>
            <a:r>
              <a:rPr lang="de-DE" dirty="0" err="1"/>
              <a:t>peaks</a:t>
            </a:r>
            <a:r>
              <a:rPr lang="de-DE" dirty="0"/>
              <a:t>) </a:t>
            </a:r>
          </a:p>
          <a:p>
            <a:pPr lvl="1"/>
            <a:r>
              <a:rPr lang="de-DE" b="1" dirty="0" smtClean="0"/>
              <a:t>Flexible </a:t>
            </a:r>
            <a:r>
              <a:rPr lang="de-DE" b="1" dirty="0"/>
              <a:t>in </a:t>
            </a:r>
            <a:r>
              <a:rPr lang="de-DE" b="1" dirty="0" err="1"/>
              <a:t>customizing</a:t>
            </a:r>
            <a:r>
              <a:rPr lang="de-DE" b="1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workload</a:t>
            </a:r>
            <a:r>
              <a:rPr lang="de-DE" dirty="0"/>
              <a:t> </a:t>
            </a:r>
            <a:r>
              <a:rPr lang="de-DE" dirty="0" err="1"/>
              <a:t>based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goals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evaluation</a:t>
            </a:r>
            <a:endParaRPr lang="de-DE" dirty="0"/>
          </a:p>
          <a:p>
            <a:pPr lvl="1"/>
            <a:r>
              <a:rPr lang="de-DE" dirty="0" smtClean="0"/>
              <a:t>…</a:t>
            </a:r>
          </a:p>
          <a:p>
            <a:pPr lvl="1"/>
            <a:endParaRPr lang="de-DE" dirty="0" smtClean="0"/>
          </a:p>
          <a:p>
            <a:pPr marL="394575" lvl="1" indent="0">
              <a:buNone/>
            </a:pPr>
            <a:endParaRPr lang="de-DE" baseline="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13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Agenda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Definitions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mission</a:t>
            </a:r>
            <a:r>
              <a:rPr lang="de-DE" dirty="0" smtClean="0"/>
              <a:t> </a:t>
            </a:r>
            <a:r>
              <a:rPr lang="de-DE" dirty="0" err="1" smtClean="0"/>
              <a:t>statement</a:t>
            </a:r>
            <a:endParaRPr lang="de-DE" dirty="0" smtClean="0"/>
          </a:p>
          <a:p>
            <a:r>
              <a:rPr lang="de-DE" dirty="0" smtClean="0"/>
              <a:t>Summary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presentations</a:t>
            </a:r>
            <a:r>
              <a:rPr lang="de-DE" dirty="0" smtClean="0"/>
              <a:t> so </a:t>
            </a:r>
            <a:r>
              <a:rPr lang="de-DE" dirty="0" err="1" smtClean="0"/>
              <a:t>far</a:t>
            </a:r>
            <a:endParaRPr lang="de-DE" dirty="0"/>
          </a:p>
          <a:p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application</a:t>
            </a:r>
            <a:r>
              <a:rPr lang="de-DE" dirty="0" smtClean="0"/>
              <a:t> </a:t>
            </a:r>
            <a:r>
              <a:rPr lang="de-DE" dirty="0" err="1" smtClean="0"/>
              <a:t>types</a:t>
            </a:r>
            <a:endParaRPr lang="de-DE" dirty="0" smtClean="0"/>
          </a:p>
          <a:p>
            <a:r>
              <a:rPr lang="de-DE" dirty="0" err="1" smtClean="0"/>
              <a:t>Existing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benchmarks</a:t>
            </a:r>
            <a:endParaRPr lang="de-DE" dirty="0" smtClean="0"/>
          </a:p>
          <a:p>
            <a:r>
              <a:rPr lang="de-DE" b="1" dirty="0" err="1"/>
              <a:t>C</a:t>
            </a:r>
            <a:r>
              <a:rPr lang="de-DE" b="1" dirty="0" err="1" smtClean="0"/>
              <a:t>hallenges</a:t>
            </a:r>
            <a:r>
              <a:rPr lang="de-DE" b="1" dirty="0" smtClean="0"/>
              <a:t> </a:t>
            </a:r>
            <a:r>
              <a:rPr lang="de-DE" b="1" dirty="0" err="1" smtClean="0"/>
              <a:t>for</a:t>
            </a:r>
            <a:r>
              <a:rPr lang="de-DE" b="1" dirty="0" smtClean="0"/>
              <a:t> </a:t>
            </a:r>
            <a:r>
              <a:rPr lang="de-DE" b="1" dirty="0" err="1" smtClean="0"/>
              <a:t>cloud</a:t>
            </a:r>
            <a:r>
              <a:rPr lang="de-DE" b="1" dirty="0" smtClean="0"/>
              <a:t> </a:t>
            </a:r>
            <a:r>
              <a:rPr lang="de-DE" b="1" dirty="0" err="1" smtClean="0"/>
              <a:t>benchmarking</a:t>
            </a:r>
            <a:endParaRPr lang="de-DE" b="1" dirty="0" smtClean="0"/>
          </a:p>
          <a:p>
            <a:r>
              <a:rPr lang="de-DE" dirty="0" err="1" smtClean="0"/>
              <a:t>Proposed</a:t>
            </a:r>
            <a:r>
              <a:rPr lang="de-DE" dirty="0" smtClean="0"/>
              <a:t> </a:t>
            </a:r>
            <a:r>
              <a:rPr lang="de-DE" dirty="0" err="1" smtClean="0"/>
              <a:t>next</a:t>
            </a:r>
            <a:r>
              <a:rPr lang="de-DE" dirty="0" smtClean="0"/>
              <a:t> </a:t>
            </a:r>
            <a:r>
              <a:rPr lang="de-DE" dirty="0" err="1" smtClean="0"/>
              <a:t>steps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sz="2000" dirty="0" err="1" smtClean="0"/>
              <a:t>Possible</a:t>
            </a:r>
            <a:r>
              <a:rPr lang="de-DE" sz="2000" dirty="0" smtClean="0"/>
              <a:t> </a:t>
            </a:r>
            <a:r>
              <a:rPr lang="de-DE" sz="2000" dirty="0" err="1" smtClean="0"/>
              <a:t>topic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next</a:t>
            </a:r>
            <a:r>
              <a:rPr lang="de-DE" sz="2000" dirty="0" smtClean="0"/>
              <a:t> </a:t>
            </a:r>
            <a:r>
              <a:rPr lang="de-DE" sz="2000" dirty="0" err="1" smtClean="0"/>
              <a:t>meeting</a:t>
            </a:r>
            <a:endParaRPr lang="de-DE" sz="2000" dirty="0" smtClean="0"/>
          </a:p>
          <a:p>
            <a:r>
              <a:rPr lang="de-DE" dirty="0" err="1" smtClean="0"/>
              <a:t>Taxonomy</a:t>
            </a:r>
            <a:r>
              <a:rPr lang="de-DE" dirty="0" smtClean="0"/>
              <a:t> – </a:t>
            </a:r>
            <a:r>
              <a:rPr lang="de-DE" dirty="0" err="1" smtClean="0"/>
              <a:t>patterns</a:t>
            </a:r>
            <a:r>
              <a:rPr lang="de-DE" dirty="0" smtClean="0"/>
              <a:t> in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computing</a:t>
            </a:r>
            <a:endParaRPr lang="de-DE" dirty="0" smtClean="0"/>
          </a:p>
          <a:p>
            <a:endParaRPr lang="de-DE" dirty="0" smtClean="0"/>
          </a:p>
          <a:p>
            <a:pPr marL="885675" lvl="2" indent="0">
              <a:buNone/>
            </a:pPr>
            <a:endParaRPr lang="de-DE" dirty="0" smtClean="0"/>
          </a:p>
          <a:p>
            <a:endParaRPr lang="de-DE" dirty="0" smtClean="0"/>
          </a:p>
          <a:p>
            <a:pPr marL="394575" lvl="1" indent="0">
              <a:buNone/>
            </a:pP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  <p:cxnSp>
        <p:nvCxnSpPr>
          <p:cNvPr id="6" name="Gerade Verbindung 5"/>
          <p:cNvCxnSpPr/>
          <p:nvPr/>
        </p:nvCxnSpPr>
        <p:spPr>
          <a:xfrm>
            <a:off x="259080" y="4570088"/>
            <a:ext cx="86258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15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Identified</a:t>
            </a:r>
            <a:r>
              <a:rPr lang="de-DE" dirty="0" smtClean="0"/>
              <a:t> </a:t>
            </a:r>
            <a:r>
              <a:rPr lang="de-DE" dirty="0" err="1" smtClean="0"/>
              <a:t>Challenges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2113" y="1198562"/>
            <a:ext cx="8356600" cy="5021933"/>
          </a:xfrm>
        </p:spPr>
        <p:txBody>
          <a:bodyPr>
            <a:normAutofit fontScale="55000" lnSpcReduction="20000"/>
          </a:bodyPr>
          <a:lstStyle/>
          <a:p>
            <a:r>
              <a:rPr lang="de-DE" dirty="0" err="1"/>
              <a:t>Comparability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offerings</a:t>
            </a:r>
            <a:endParaRPr lang="de-DE" dirty="0"/>
          </a:p>
          <a:p>
            <a:pPr lvl="1"/>
            <a:r>
              <a:rPr lang="de-DE" dirty="0"/>
              <a:t>Different </a:t>
            </a:r>
            <a:r>
              <a:rPr lang="de-DE" dirty="0" err="1"/>
              <a:t>abstraction</a:t>
            </a:r>
            <a:r>
              <a:rPr lang="de-DE" dirty="0"/>
              <a:t> </a:t>
            </a:r>
            <a:r>
              <a:rPr lang="de-DE" dirty="0" err="1"/>
              <a:t>levels</a:t>
            </a:r>
            <a:r>
              <a:rPr lang="de-DE" dirty="0"/>
              <a:t> (e.g., </a:t>
            </a:r>
            <a:r>
              <a:rPr lang="de-DE" dirty="0" err="1"/>
              <a:t>IaaS</a:t>
            </a:r>
            <a:r>
              <a:rPr lang="de-DE" dirty="0"/>
              <a:t> vs. </a:t>
            </a:r>
            <a:r>
              <a:rPr lang="de-DE" dirty="0" err="1"/>
              <a:t>PaaS</a:t>
            </a:r>
            <a:r>
              <a:rPr lang="de-DE" dirty="0"/>
              <a:t>)</a:t>
            </a:r>
          </a:p>
          <a:p>
            <a:pPr lvl="1"/>
            <a:r>
              <a:rPr lang="de-DE" dirty="0" err="1"/>
              <a:t>Highly</a:t>
            </a:r>
            <a:r>
              <a:rPr lang="de-DE" dirty="0"/>
              <a:t> </a:t>
            </a:r>
            <a:r>
              <a:rPr lang="de-DE" dirty="0" err="1"/>
              <a:t>differ</a:t>
            </a:r>
            <a:r>
              <a:rPr lang="de-DE" dirty="0"/>
              <a:t> in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offerings</a:t>
            </a:r>
            <a:r>
              <a:rPr lang="de-DE" dirty="0"/>
              <a:t> (e.g., auto-</a:t>
            </a:r>
            <a:r>
              <a:rPr lang="de-DE" dirty="0" err="1"/>
              <a:t>scaling</a:t>
            </a:r>
            <a:r>
              <a:rPr lang="de-DE" dirty="0"/>
              <a:t>)</a:t>
            </a:r>
          </a:p>
          <a:p>
            <a:r>
              <a:rPr lang="de-DE" dirty="0" err="1" smtClean="0"/>
              <a:t>Reproducability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results</a:t>
            </a:r>
            <a:r>
              <a:rPr lang="de-DE" dirty="0" smtClean="0"/>
              <a:t> </a:t>
            </a:r>
          </a:p>
          <a:p>
            <a:pPr lvl="1"/>
            <a:r>
              <a:rPr lang="de-DE" dirty="0" smtClean="0"/>
              <a:t>Dynamic </a:t>
            </a:r>
            <a:r>
              <a:rPr lang="de-DE" dirty="0" err="1" smtClean="0"/>
              <a:t>assignments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resources</a:t>
            </a:r>
            <a:endParaRPr lang="de-DE" dirty="0" smtClean="0"/>
          </a:p>
          <a:p>
            <a:pPr lvl="1"/>
            <a:r>
              <a:rPr lang="de-DE" dirty="0" err="1"/>
              <a:t>Contention</a:t>
            </a:r>
            <a:r>
              <a:rPr lang="de-DE" dirty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/>
              <a:t>customers</a:t>
            </a:r>
            <a:r>
              <a:rPr lang="de-DE" dirty="0"/>
              <a:t> </a:t>
            </a:r>
            <a:endParaRPr lang="de-DE" dirty="0" smtClean="0"/>
          </a:p>
          <a:p>
            <a:r>
              <a:rPr lang="de-DE" dirty="0" smtClean="0"/>
              <a:t>SUT</a:t>
            </a:r>
            <a:endParaRPr lang="de-DE" dirty="0"/>
          </a:p>
          <a:p>
            <a:pPr lvl="1"/>
            <a:r>
              <a:rPr lang="de-DE" dirty="0" smtClean="0"/>
              <a:t>SUT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 smtClean="0"/>
              <a:t>varying</a:t>
            </a:r>
            <a:r>
              <a:rPr lang="de-DE" dirty="0" smtClean="0"/>
              <a:t> (e.g., </a:t>
            </a:r>
            <a:r>
              <a:rPr lang="de-DE" dirty="0" err="1" smtClean="0"/>
              <a:t>during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benchmark</a:t>
            </a:r>
            <a:r>
              <a:rPr lang="de-DE" dirty="0" smtClean="0"/>
              <a:t> </a:t>
            </a:r>
            <a:r>
              <a:rPr lang="de-DE" dirty="0" err="1" smtClean="0"/>
              <a:t>through</a:t>
            </a:r>
            <a:r>
              <a:rPr lang="de-DE" dirty="0" smtClean="0"/>
              <a:t> </a:t>
            </a:r>
            <a:r>
              <a:rPr lang="de-DE" dirty="0" err="1" smtClean="0"/>
              <a:t>scaling</a:t>
            </a:r>
            <a:r>
              <a:rPr lang="de-DE" dirty="0" smtClean="0"/>
              <a:t>)</a:t>
            </a:r>
          </a:p>
          <a:p>
            <a:pPr lvl="1"/>
            <a:r>
              <a:rPr lang="de-DE" dirty="0" err="1" smtClean="0"/>
              <a:t>Carved</a:t>
            </a:r>
            <a:r>
              <a:rPr lang="de-DE" dirty="0" smtClean="0"/>
              <a:t>-out </a:t>
            </a:r>
            <a:r>
              <a:rPr lang="de-DE" dirty="0" err="1" smtClean="0"/>
              <a:t>portion</a:t>
            </a:r>
            <a:r>
              <a:rPr lang="de-DE" dirty="0" smtClean="0"/>
              <a:t> vs. </a:t>
            </a:r>
            <a:r>
              <a:rPr lang="de-DE" dirty="0" err="1" smtClean="0"/>
              <a:t>as-is</a:t>
            </a:r>
            <a:r>
              <a:rPr lang="de-DE" dirty="0" smtClean="0"/>
              <a:t> </a:t>
            </a:r>
            <a:r>
              <a:rPr lang="de-DE" dirty="0" err="1" smtClean="0"/>
              <a:t>portion</a:t>
            </a:r>
            <a:endParaRPr lang="de-DE" dirty="0" smtClean="0"/>
          </a:p>
          <a:p>
            <a:r>
              <a:rPr lang="de-DE" dirty="0" err="1" smtClean="0"/>
              <a:t>Metrics</a:t>
            </a:r>
            <a:endParaRPr lang="de-DE" dirty="0" smtClean="0"/>
          </a:p>
          <a:p>
            <a:pPr lvl="1"/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define</a:t>
            </a:r>
            <a:r>
              <a:rPr lang="de-DE" dirty="0" smtClean="0"/>
              <a:t>, </a:t>
            </a:r>
            <a:r>
              <a:rPr lang="de-DE" dirty="0" err="1" smtClean="0"/>
              <a:t>measure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quantify</a:t>
            </a:r>
            <a:r>
              <a:rPr lang="de-DE" dirty="0" smtClean="0"/>
              <a:t> </a:t>
            </a:r>
            <a:r>
              <a:rPr lang="de-DE" dirty="0" err="1" smtClean="0"/>
              <a:t>elasticity</a:t>
            </a:r>
            <a:r>
              <a:rPr lang="de-DE" dirty="0" smtClean="0"/>
              <a:t>?</a:t>
            </a:r>
          </a:p>
          <a:p>
            <a:pPr lvl="1"/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consider</a:t>
            </a:r>
            <a:r>
              <a:rPr lang="de-DE" dirty="0" smtClean="0"/>
              <a:t> </a:t>
            </a:r>
            <a:r>
              <a:rPr lang="de-DE" dirty="0" err="1" smtClean="0"/>
              <a:t>costs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metrics</a:t>
            </a:r>
            <a:r>
              <a:rPr lang="de-DE" dirty="0" smtClean="0"/>
              <a:t>?</a:t>
            </a:r>
          </a:p>
          <a:p>
            <a:r>
              <a:rPr lang="de-DE" dirty="0" err="1" smtClean="0"/>
              <a:t>Workloads</a:t>
            </a:r>
            <a:endParaRPr lang="de-DE" dirty="0" smtClean="0"/>
          </a:p>
          <a:p>
            <a:pPr lvl="1"/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computing</a:t>
            </a:r>
            <a:r>
              <a:rPr lang="de-DE" dirty="0" smtClean="0"/>
              <a:t> </a:t>
            </a:r>
            <a:r>
              <a:rPr lang="de-DE" dirty="0" err="1" smtClean="0"/>
              <a:t>allows</a:t>
            </a:r>
            <a:r>
              <a:rPr lang="de-DE" dirty="0" smtClean="0"/>
              <a:t> </a:t>
            </a:r>
            <a:r>
              <a:rPr lang="de-DE" dirty="0" err="1" smtClean="0"/>
              <a:t>hosting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 </a:t>
            </a:r>
            <a:r>
              <a:rPr lang="de-DE" dirty="0" err="1" smtClean="0"/>
              <a:t>variety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applications</a:t>
            </a:r>
            <a:endParaRPr lang="de-DE" dirty="0" smtClean="0"/>
          </a:p>
          <a:p>
            <a:pPr lvl="1"/>
            <a:r>
              <a:rPr lang="de-DE" dirty="0" err="1" smtClean="0"/>
              <a:t>Representative</a:t>
            </a:r>
            <a:r>
              <a:rPr lang="de-DE" dirty="0" smtClean="0"/>
              <a:t> </a:t>
            </a:r>
            <a:r>
              <a:rPr lang="de-DE" dirty="0" err="1" smtClean="0"/>
              <a:t>workloads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most</a:t>
            </a:r>
            <a:r>
              <a:rPr lang="de-DE" dirty="0" smtClean="0"/>
              <a:t> promising </a:t>
            </a:r>
            <a:r>
              <a:rPr lang="de-DE" dirty="0" err="1" smtClean="0"/>
              <a:t>application</a:t>
            </a:r>
            <a:r>
              <a:rPr lang="de-DE" dirty="0" smtClean="0"/>
              <a:t> </a:t>
            </a:r>
            <a:r>
              <a:rPr lang="de-DE" dirty="0" err="1" smtClean="0"/>
              <a:t>types</a:t>
            </a:r>
            <a:endParaRPr lang="de-DE" dirty="0" smtClean="0"/>
          </a:p>
          <a:p>
            <a:r>
              <a:rPr lang="de-DE" dirty="0" smtClean="0"/>
              <a:t>Network </a:t>
            </a:r>
            <a:r>
              <a:rPr lang="de-DE" dirty="0" err="1" smtClean="0"/>
              <a:t>impact</a:t>
            </a:r>
            <a:endParaRPr lang="de-DE" dirty="0" smtClean="0"/>
          </a:p>
          <a:p>
            <a:pPr lvl="1"/>
            <a:r>
              <a:rPr lang="de-DE" dirty="0" err="1" smtClean="0"/>
              <a:t>Where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deploy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workload</a:t>
            </a:r>
            <a:r>
              <a:rPr lang="de-DE" dirty="0" smtClean="0"/>
              <a:t> </a:t>
            </a:r>
            <a:r>
              <a:rPr lang="de-DE" dirty="0" err="1" smtClean="0"/>
              <a:t>driver</a:t>
            </a:r>
            <a:r>
              <a:rPr lang="de-DE" dirty="0" smtClean="0"/>
              <a:t>?</a:t>
            </a:r>
          </a:p>
          <a:p>
            <a:pPr lvl="1"/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distinguish</a:t>
            </a:r>
            <a:r>
              <a:rPr lang="de-DE" dirty="0" smtClean="0"/>
              <a:t> </a:t>
            </a:r>
            <a:r>
              <a:rPr lang="de-DE" dirty="0" err="1" smtClean="0"/>
              <a:t>between</a:t>
            </a:r>
            <a:r>
              <a:rPr lang="de-DE" dirty="0" smtClean="0"/>
              <a:t> </a:t>
            </a:r>
            <a:r>
              <a:rPr lang="de-DE" dirty="0" err="1" smtClean="0"/>
              <a:t>network</a:t>
            </a:r>
            <a:r>
              <a:rPr lang="de-DE" dirty="0" smtClean="0"/>
              <a:t> </a:t>
            </a:r>
            <a:r>
              <a:rPr lang="de-DE" dirty="0" err="1" smtClean="0"/>
              <a:t>latency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performance</a:t>
            </a:r>
            <a:r>
              <a:rPr lang="de-DE" dirty="0"/>
              <a:t>?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394575" lvl="1" indent="0">
              <a:buNone/>
            </a:pPr>
            <a:endParaRPr lang="de-DE" dirty="0" smtClean="0"/>
          </a:p>
          <a:p>
            <a:endParaRPr lang="en-US" dirty="0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22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Agenda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Definitions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mission</a:t>
            </a:r>
            <a:r>
              <a:rPr lang="de-DE" dirty="0" smtClean="0"/>
              <a:t> </a:t>
            </a:r>
            <a:r>
              <a:rPr lang="de-DE" dirty="0" err="1" smtClean="0"/>
              <a:t>statement</a:t>
            </a:r>
            <a:endParaRPr lang="de-DE" dirty="0" smtClean="0"/>
          </a:p>
          <a:p>
            <a:r>
              <a:rPr lang="de-DE" dirty="0" smtClean="0"/>
              <a:t>Summary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presentations</a:t>
            </a:r>
            <a:r>
              <a:rPr lang="de-DE" dirty="0" smtClean="0"/>
              <a:t> so </a:t>
            </a:r>
            <a:r>
              <a:rPr lang="de-DE" dirty="0" err="1" smtClean="0"/>
              <a:t>far</a:t>
            </a:r>
            <a:endParaRPr lang="de-DE" dirty="0"/>
          </a:p>
          <a:p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application</a:t>
            </a:r>
            <a:r>
              <a:rPr lang="de-DE" dirty="0" smtClean="0"/>
              <a:t> </a:t>
            </a:r>
            <a:r>
              <a:rPr lang="de-DE" dirty="0" err="1" smtClean="0"/>
              <a:t>types</a:t>
            </a:r>
            <a:endParaRPr lang="de-DE" dirty="0" smtClean="0"/>
          </a:p>
          <a:p>
            <a:r>
              <a:rPr lang="de-DE" dirty="0" err="1" smtClean="0"/>
              <a:t>Existing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benchmarks</a:t>
            </a:r>
            <a:endParaRPr lang="de-DE" dirty="0" smtClean="0"/>
          </a:p>
          <a:p>
            <a:r>
              <a:rPr lang="de-DE" dirty="0" err="1"/>
              <a:t>C</a:t>
            </a:r>
            <a:r>
              <a:rPr lang="de-DE" dirty="0" err="1" smtClean="0"/>
              <a:t>hallenges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benchmarking</a:t>
            </a:r>
            <a:endParaRPr lang="de-DE" dirty="0" smtClean="0"/>
          </a:p>
          <a:p>
            <a:r>
              <a:rPr lang="de-DE" b="1" dirty="0" err="1" smtClean="0"/>
              <a:t>Proposed</a:t>
            </a:r>
            <a:r>
              <a:rPr lang="de-DE" b="1" dirty="0" smtClean="0"/>
              <a:t> </a:t>
            </a:r>
            <a:r>
              <a:rPr lang="de-DE" b="1" dirty="0" err="1" smtClean="0"/>
              <a:t>next</a:t>
            </a:r>
            <a:r>
              <a:rPr lang="de-DE" b="1" dirty="0" smtClean="0"/>
              <a:t> </a:t>
            </a:r>
            <a:r>
              <a:rPr lang="de-DE" b="1" dirty="0" err="1" smtClean="0"/>
              <a:t>steps</a:t>
            </a:r>
            <a:endParaRPr lang="de-DE" b="1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sz="2000" dirty="0" err="1" smtClean="0"/>
              <a:t>Possible</a:t>
            </a:r>
            <a:r>
              <a:rPr lang="de-DE" sz="2000" dirty="0" smtClean="0"/>
              <a:t> </a:t>
            </a:r>
            <a:r>
              <a:rPr lang="de-DE" sz="2000" dirty="0" err="1" smtClean="0"/>
              <a:t>topic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next</a:t>
            </a:r>
            <a:r>
              <a:rPr lang="de-DE" sz="2000" dirty="0" smtClean="0"/>
              <a:t> </a:t>
            </a:r>
            <a:r>
              <a:rPr lang="de-DE" sz="2000" dirty="0" err="1" smtClean="0"/>
              <a:t>meeting</a:t>
            </a:r>
            <a:endParaRPr lang="de-DE" sz="2000" dirty="0" smtClean="0"/>
          </a:p>
          <a:p>
            <a:r>
              <a:rPr lang="de-DE" dirty="0" err="1" smtClean="0"/>
              <a:t>Taxonomy</a:t>
            </a:r>
            <a:r>
              <a:rPr lang="de-DE" dirty="0" smtClean="0"/>
              <a:t> – </a:t>
            </a:r>
            <a:r>
              <a:rPr lang="de-DE" dirty="0" err="1" smtClean="0"/>
              <a:t>patterns</a:t>
            </a:r>
            <a:r>
              <a:rPr lang="de-DE" dirty="0" smtClean="0"/>
              <a:t> in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computing</a:t>
            </a:r>
            <a:endParaRPr lang="de-DE" dirty="0" smtClean="0"/>
          </a:p>
          <a:p>
            <a:endParaRPr lang="de-DE" dirty="0" smtClean="0"/>
          </a:p>
          <a:p>
            <a:pPr marL="885675" lvl="2" indent="0">
              <a:buNone/>
            </a:pPr>
            <a:endParaRPr lang="de-DE" dirty="0" smtClean="0"/>
          </a:p>
          <a:p>
            <a:endParaRPr lang="de-DE" dirty="0" smtClean="0"/>
          </a:p>
          <a:p>
            <a:pPr marL="394575" lvl="1" indent="0">
              <a:buNone/>
            </a:pP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  <p:cxnSp>
        <p:nvCxnSpPr>
          <p:cNvPr id="6" name="Gerade Verbindung 5"/>
          <p:cNvCxnSpPr/>
          <p:nvPr/>
        </p:nvCxnSpPr>
        <p:spPr>
          <a:xfrm>
            <a:off x="259080" y="4570088"/>
            <a:ext cx="86258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15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Proposed</a:t>
            </a:r>
            <a:r>
              <a:rPr lang="de-DE" dirty="0" smtClean="0"/>
              <a:t> Next </a:t>
            </a:r>
            <a:r>
              <a:rPr lang="de-DE" dirty="0" err="1" smtClean="0"/>
              <a:t>Steps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de-DE" dirty="0" smtClean="0"/>
              <a:t>1. </a:t>
            </a:r>
            <a:r>
              <a:rPr lang="de-DE" dirty="0" err="1" smtClean="0"/>
              <a:t>Taxonomy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space</a:t>
            </a:r>
            <a:endParaRPr lang="de-DE" dirty="0" smtClean="0"/>
          </a:p>
          <a:p>
            <a:pPr lvl="1"/>
            <a:r>
              <a:rPr lang="de-DE" dirty="0" err="1" smtClean="0"/>
              <a:t>Better</a:t>
            </a:r>
            <a:r>
              <a:rPr lang="de-DE" dirty="0" smtClean="0"/>
              <a:t> </a:t>
            </a:r>
            <a:r>
              <a:rPr lang="de-DE" dirty="0" err="1" smtClean="0"/>
              <a:t>understanding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different </a:t>
            </a:r>
            <a:r>
              <a:rPr lang="de-DE" dirty="0" err="1" smtClean="0"/>
              <a:t>offerings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patterns</a:t>
            </a:r>
            <a:endParaRPr lang="de-DE" dirty="0"/>
          </a:p>
          <a:p>
            <a:pPr lvl="1"/>
            <a:r>
              <a:rPr lang="de-DE" dirty="0" err="1" smtClean="0"/>
              <a:t>Consistent</a:t>
            </a:r>
            <a:r>
              <a:rPr lang="de-DE" dirty="0" smtClean="0"/>
              <a:t> </a:t>
            </a:r>
            <a:r>
              <a:rPr lang="de-DE" dirty="0" err="1" smtClean="0"/>
              <a:t>terminology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a </a:t>
            </a:r>
            <a:r>
              <a:rPr lang="de-DE" dirty="0" err="1" smtClean="0"/>
              <a:t>basis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further</a:t>
            </a:r>
            <a:r>
              <a:rPr lang="de-DE" dirty="0" smtClean="0"/>
              <a:t> </a:t>
            </a:r>
            <a:r>
              <a:rPr lang="de-DE" dirty="0" err="1" smtClean="0"/>
              <a:t>discussions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2. </a:t>
            </a:r>
            <a:r>
              <a:rPr lang="de-DE" dirty="0" err="1" smtClean="0"/>
              <a:t>Systematic</a:t>
            </a:r>
            <a:r>
              <a:rPr lang="de-DE" dirty="0" smtClean="0"/>
              <a:t> </a:t>
            </a:r>
            <a:r>
              <a:rPr lang="de-DE" dirty="0" err="1" smtClean="0"/>
              <a:t>classification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different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benchmarks</a:t>
            </a:r>
            <a:r>
              <a:rPr lang="de-DE" dirty="0"/>
              <a:t> </a:t>
            </a:r>
            <a:endParaRPr lang="de-DE" dirty="0" smtClean="0"/>
          </a:p>
          <a:p>
            <a:pPr lvl="1"/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needed</a:t>
            </a:r>
            <a:r>
              <a:rPr lang="de-DE" dirty="0" smtClean="0"/>
              <a:t>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which</a:t>
            </a:r>
            <a:r>
              <a:rPr lang="de-DE" dirty="0" smtClean="0"/>
              <a:t> </a:t>
            </a:r>
            <a:r>
              <a:rPr lang="de-DE" dirty="0" err="1" smtClean="0"/>
              <a:t>layer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whom</a:t>
            </a:r>
            <a:r>
              <a:rPr lang="de-DE" dirty="0" smtClean="0"/>
              <a:t>?</a:t>
            </a:r>
          </a:p>
          <a:p>
            <a:pPr lvl="1"/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measured</a:t>
            </a:r>
            <a:r>
              <a:rPr lang="de-DE" dirty="0" smtClean="0"/>
              <a:t>?</a:t>
            </a:r>
          </a:p>
          <a:p>
            <a:pPr marL="0" indent="0">
              <a:buNone/>
            </a:pPr>
            <a:r>
              <a:rPr lang="de-DE" dirty="0" smtClean="0"/>
              <a:t>3. </a:t>
            </a:r>
            <a:r>
              <a:rPr lang="de-DE" dirty="0" err="1"/>
              <a:t>A</a:t>
            </a:r>
            <a:r>
              <a:rPr lang="de-DE" dirty="0" err="1" smtClean="0"/>
              <a:t>ppropriate</a:t>
            </a:r>
            <a:r>
              <a:rPr lang="de-DE" dirty="0" smtClean="0"/>
              <a:t> </a:t>
            </a:r>
            <a:r>
              <a:rPr lang="de-DE" dirty="0" err="1" smtClean="0"/>
              <a:t>scenarios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research</a:t>
            </a:r>
            <a:r>
              <a:rPr lang="de-DE" dirty="0" smtClean="0"/>
              <a:t> </a:t>
            </a:r>
            <a:r>
              <a:rPr lang="de-DE" dirty="0" err="1" smtClean="0"/>
              <a:t>benchmarks</a:t>
            </a:r>
            <a:endParaRPr lang="de-DE" dirty="0" smtClean="0"/>
          </a:p>
          <a:p>
            <a:pPr lvl="1"/>
            <a:r>
              <a:rPr lang="de-DE" dirty="0" smtClean="0"/>
              <a:t>Promising </a:t>
            </a:r>
            <a:r>
              <a:rPr lang="de-DE" dirty="0" err="1" smtClean="0"/>
              <a:t>application</a:t>
            </a:r>
            <a:r>
              <a:rPr lang="de-DE" dirty="0" smtClean="0"/>
              <a:t> </a:t>
            </a:r>
            <a:r>
              <a:rPr lang="de-DE" dirty="0" err="1" smtClean="0"/>
              <a:t>types</a:t>
            </a:r>
            <a:endParaRPr lang="de-DE" dirty="0" smtClean="0"/>
          </a:p>
          <a:p>
            <a:pPr lvl="1"/>
            <a:r>
              <a:rPr lang="de-DE" dirty="0" smtClean="0"/>
              <a:t>Simple </a:t>
            </a:r>
            <a:r>
              <a:rPr lang="de-DE" dirty="0" err="1" smtClean="0"/>
              <a:t>and</a:t>
            </a:r>
            <a:r>
              <a:rPr lang="de-DE" dirty="0" smtClean="0"/>
              <a:t> easy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understand</a:t>
            </a:r>
            <a:endParaRPr lang="de-DE" dirty="0" smtClean="0"/>
          </a:p>
          <a:p>
            <a:pPr lvl="1"/>
            <a:r>
              <a:rPr lang="de-DE" dirty="0" err="1" smtClean="0"/>
              <a:t>Accomodate</a:t>
            </a:r>
            <a:r>
              <a:rPr lang="de-DE" dirty="0" smtClean="0"/>
              <a:t> </a:t>
            </a:r>
            <a:r>
              <a:rPr lang="de-DE" dirty="0" err="1" smtClean="0"/>
              <a:t>more</a:t>
            </a:r>
            <a:r>
              <a:rPr lang="de-DE" dirty="0" smtClean="0"/>
              <a:t> </a:t>
            </a:r>
            <a:r>
              <a:rPr lang="de-DE" dirty="0" err="1" smtClean="0"/>
              <a:t>than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pattern</a:t>
            </a:r>
            <a:endParaRPr lang="de-DE" dirty="0"/>
          </a:p>
          <a:p>
            <a:endParaRPr lang="de-DE" dirty="0" smtClean="0"/>
          </a:p>
          <a:p>
            <a:r>
              <a:rPr lang="de-DE" dirty="0" err="1" smtClean="0"/>
              <a:t>Continue</a:t>
            </a:r>
            <a:r>
              <a:rPr lang="de-DE" dirty="0" smtClean="0"/>
              <a:t> </a:t>
            </a:r>
            <a:r>
              <a:rPr lang="de-DE" dirty="0" err="1" smtClean="0"/>
              <a:t>close</a:t>
            </a:r>
            <a:r>
              <a:rPr lang="de-DE" dirty="0" smtClean="0"/>
              <a:t> </a:t>
            </a:r>
            <a:r>
              <a:rPr lang="de-DE" dirty="0" err="1" smtClean="0"/>
              <a:t>collaborations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OSG </a:t>
            </a:r>
            <a:r>
              <a:rPr lang="de-DE" dirty="0" err="1" smtClean="0"/>
              <a:t>Cloud</a:t>
            </a:r>
            <a:endParaRPr lang="de-DE" dirty="0" smtClean="0"/>
          </a:p>
          <a:p>
            <a:endParaRPr lang="de-DE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403"/>
          <a:stretch/>
        </p:blipFill>
        <p:spPr bwMode="auto">
          <a:xfrm>
            <a:off x="6588249" y="250241"/>
            <a:ext cx="756626" cy="1213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41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Agenda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 err="1" smtClean="0"/>
              <a:t>Definitions</a:t>
            </a:r>
            <a:r>
              <a:rPr lang="de-DE" b="1" dirty="0" smtClean="0"/>
              <a:t> </a:t>
            </a:r>
            <a:r>
              <a:rPr lang="de-DE" b="1" dirty="0" err="1" smtClean="0"/>
              <a:t>and</a:t>
            </a:r>
            <a:r>
              <a:rPr lang="de-DE" b="1" dirty="0" smtClean="0"/>
              <a:t> </a:t>
            </a:r>
            <a:r>
              <a:rPr lang="de-DE" b="1" dirty="0" err="1" smtClean="0"/>
              <a:t>mission</a:t>
            </a:r>
            <a:r>
              <a:rPr lang="de-DE" b="1" dirty="0" smtClean="0"/>
              <a:t> </a:t>
            </a:r>
            <a:r>
              <a:rPr lang="de-DE" b="1" dirty="0" err="1" smtClean="0"/>
              <a:t>statement</a:t>
            </a:r>
            <a:endParaRPr lang="de-DE" b="1" dirty="0" smtClean="0"/>
          </a:p>
          <a:p>
            <a:r>
              <a:rPr lang="de-DE" dirty="0" smtClean="0"/>
              <a:t>Summary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presentations</a:t>
            </a:r>
            <a:r>
              <a:rPr lang="de-DE" dirty="0" smtClean="0"/>
              <a:t> so </a:t>
            </a:r>
            <a:r>
              <a:rPr lang="de-DE" dirty="0" err="1" smtClean="0"/>
              <a:t>far</a:t>
            </a:r>
            <a:endParaRPr lang="de-DE" dirty="0"/>
          </a:p>
          <a:p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application</a:t>
            </a:r>
            <a:r>
              <a:rPr lang="de-DE" dirty="0" smtClean="0"/>
              <a:t> </a:t>
            </a:r>
            <a:r>
              <a:rPr lang="de-DE" dirty="0" err="1" smtClean="0"/>
              <a:t>types</a:t>
            </a:r>
            <a:endParaRPr lang="de-DE" dirty="0" smtClean="0"/>
          </a:p>
          <a:p>
            <a:r>
              <a:rPr lang="de-DE" dirty="0" err="1" smtClean="0"/>
              <a:t>Existing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benchmarks</a:t>
            </a:r>
            <a:endParaRPr lang="de-DE" dirty="0" smtClean="0"/>
          </a:p>
          <a:p>
            <a:r>
              <a:rPr lang="de-DE" dirty="0" err="1"/>
              <a:t>C</a:t>
            </a:r>
            <a:r>
              <a:rPr lang="de-DE" dirty="0" err="1" smtClean="0"/>
              <a:t>hallenges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benchmarking</a:t>
            </a:r>
            <a:endParaRPr lang="de-DE" dirty="0" smtClean="0"/>
          </a:p>
          <a:p>
            <a:r>
              <a:rPr lang="de-DE" dirty="0" err="1" smtClean="0"/>
              <a:t>Proposed</a:t>
            </a:r>
            <a:r>
              <a:rPr lang="de-DE" dirty="0" smtClean="0"/>
              <a:t> </a:t>
            </a:r>
            <a:r>
              <a:rPr lang="de-DE" dirty="0" err="1" smtClean="0"/>
              <a:t>next</a:t>
            </a:r>
            <a:r>
              <a:rPr lang="de-DE" dirty="0" smtClean="0"/>
              <a:t> </a:t>
            </a:r>
            <a:r>
              <a:rPr lang="de-DE" dirty="0" err="1" smtClean="0"/>
              <a:t>steps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sz="2000" dirty="0" err="1" smtClean="0"/>
              <a:t>Possible</a:t>
            </a:r>
            <a:r>
              <a:rPr lang="de-DE" sz="2000" dirty="0" smtClean="0"/>
              <a:t> </a:t>
            </a:r>
            <a:r>
              <a:rPr lang="de-DE" sz="2000" dirty="0" err="1" smtClean="0"/>
              <a:t>topic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next</a:t>
            </a:r>
            <a:r>
              <a:rPr lang="de-DE" sz="2000" dirty="0" smtClean="0"/>
              <a:t> </a:t>
            </a:r>
            <a:r>
              <a:rPr lang="de-DE" sz="2000" dirty="0" err="1" smtClean="0"/>
              <a:t>meeting</a:t>
            </a:r>
            <a:endParaRPr lang="de-DE" sz="2000" dirty="0" smtClean="0"/>
          </a:p>
          <a:p>
            <a:r>
              <a:rPr lang="de-DE" dirty="0" err="1" smtClean="0"/>
              <a:t>Taxonomy</a:t>
            </a:r>
            <a:r>
              <a:rPr lang="de-DE" dirty="0" smtClean="0"/>
              <a:t> – </a:t>
            </a:r>
            <a:r>
              <a:rPr lang="de-DE" dirty="0" err="1" smtClean="0"/>
              <a:t>patterns</a:t>
            </a:r>
            <a:r>
              <a:rPr lang="de-DE" dirty="0" smtClean="0"/>
              <a:t> in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computing</a:t>
            </a:r>
            <a:endParaRPr lang="de-DE" dirty="0" smtClean="0"/>
          </a:p>
          <a:p>
            <a:endParaRPr lang="de-DE" dirty="0" smtClean="0"/>
          </a:p>
          <a:p>
            <a:pPr marL="885675" lvl="2" indent="0">
              <a:buNone/>
            </a:pPr>
            <a:endParaRPr lang="de-DE" dirty="0" smtClean="0"/>
          </a:p>
          <a:p>
            <a:endParaRPr lang="de-DE" dirty="0" smtClean="0"/>
          </a:p>
          <a:p>
            <a:pPr marL="394575" lvl="1" indent="0">
              <a:buNone/>
            </a:pP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  <p:cxnSp>
        <p:nvCxnSpPr>
          <p:cNvPr id="6" name="Gerade Verbindung 5"/>
          <p:cNvCxnSpPr/>
          <p:nvPr/>
        </p:nvCxnSpPr>
        <p:spPr>
          <a:xfrm>
            <a:off x="259080" y="4570088"/>
            <a:ext cx="86258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15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Cloud</a:t>
            </a:r>
            <a:r>
              <a:rPr lang="de-DE" dirty="0" smtClean="0"/>
              <a:t> Computing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2113" y="1198563"/>
            <a:ext cx="8246049" cy="4712380"/>
          </a:xfrm>
        </p:spPr>
        <p:txBody>
          <a:bodyPr>
            <a:normAutofit/>
          </a:bodyPr>
          <a:lstStyle/>
          <a:p>
            <a:r>
              <a:rPr lang="de-DE" dirty="0" smtClean="0"/>
              <a:t>Essential </a:t>
            </a:r>
            <a:r>
              <a:rPr lang="de-DE" dirty="0" err="1" smtClean="0"/>
              <a:t>characteristics</a:t>
            </a:r>
            <a:r>
              <a:rPr lang="de-DE" dirty="0" smtClean="0"/>
              <a:t> </a:t>
            </a:r>
            <a:r>
              <a:rPr lang="de-DE" dirty="0" err="1" smtClean="0"/>
              <a:t>defined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NIST</a:t>
            </a:r>
          </a:p>
          <a:p>
            <a:pPr lvl="1"/>
            <a:r>
              <a:rPr lang="de-DE" dirty="0" smtClean="0"/>
              <a:t>On-</a:t>
            </a:r>
            <a:r>
              <a:rPr lang="de-DE" dirty="0" err="1" smtClean="0"/>
              <a:t>demand</a:t>
            </a:r>
            <a:r>
              <a:rPr lang="de-DE" dirty="0" smtClean="0"/>
              <a:t> </a:t>
            </a:r>
            <a:r>
              <a:rPr lang="de-DE" dirty="0" err="1" smtClean="0"/>
              <a:t>self</a:t>
            </a:r>
            <a:r>
              <a:rPr lang="de-DE" dirty="0" smtClean="0"/>
              <a:t>-service</a:t>
            </a:r>
          </a:p>
          <a:p>
            <a:pPr lvl="1"/>
            <a:r>
              <a:rPr lang="de-DE" dirty="0" err="1" smtClean="0"/>
              <a:t>Broad</a:t>
            </a:r>
            <a:r>
              <a:rPr lang="de-DE" dirty="0" smtClean="0"/>
              <a:t> </a:t>
            </a:r>
            <a:r>
              <a:rPr lang="de-DE" dirty="0" err="1" smtClean="0"/>
              <a:t>network</a:t>
            </a:r>
            <a:r>
              <a:rPr lang="de-DE" dirty="0" smtClean="0"/>
              <a:t> </a:t>
            </a:r>
            <a:r>
              <a:rPr lang="de-DE" dirty="0" err="1" smtClean="0"/>
              <a:t>access</a:t>
            </a:r>
            <a:endParaRPr lang="de-DE" dirty="0" smtClean="0"/>
          </a:p>
          <a:p>
            <a:pPr lvl="1"/>
            <a:r>
              <a:rPr lang="de-DE" dirty="0" err="1" smtClean="0"/>
              <a:t>Resource</a:t>
            </a:r>
            <a:r>
              <a:rPr lang="de-DE" dirty="0" smtClean="0"/>
              <a:t> </a:t>
            </a:r>
            <a:r>
              <a:rPr lang="de-DE" dirty="0" err="1" smtClean="0"/>
              <a:t>pooling</a:t>
            </a:r>
            <a:endParaRPr lang="de-DE" dirty="0" smtClean="0"/>
          </a:p>
          <a:p>
            <a:pPr lvl="1"/>
            <a:r>
              <a:rPr lang="de-DE" dirty="0" smtClean="0"/>
              <a:t>Rapid </a:t>
            </a:r>
            <a:r>
              <a:rPr lang="de-DE" dirty="0" err="1" smtClean="0"/>
              <a:t>elasticity</a:t>
            </a:r>
            <a:endParaRPr lang="de-DE" dirty="0" smtClean="0"/>
          </a:p>
          <a:p>
            <a:pPr lvl="1"/>
            <a:r>
              <a:rPr lang="de-DE" dirty="0" err="1" smtClean="0"/>
              <a:t>Measured</a:t>
            </a:r>
            <a:r>
              <a:rPr lang="de-DE" dirty="0" smtClean="0"/>
              <a:t> </a:t>
            </a:r>
            <a:r>
              <a:rPr lang="de-DE" dirty="0" err="1" smtClean="0"/>
              <a:t>service</a:t>
            </a:r>
            <a:endParaRPr lang="en-US" dirty="0" smtClean="0"/>
          </a:p>
          <a:p>
            <a:r>
              <a:rPr lang="en-US" dirty="0" smtClean="0"/>
              <a:t>Different abstraction levels</a:t>
            </a:r>
          </a:p>
          <a:p>
            <a:pPr lvl="1"/>
            <a:r>
              <a:rPr lang="en-US" dirty="0" err="1" smtClean="0"/>
              <a:t>SaaS</a:t>
            </a:r>
            <a:r>
              <a:rPr lang="en-US" dirty="0" smtClean="0"/>
              <a:t> (e.g., SalesForce.com, Google Docs)</a:t>
            </a:r>
          </a:p>
          <a:p>
            <a:pPr lvl="1"/>
            <a:r>
              <a:rPr lang="de-DE" dirty="0" err="1" smtClean="0"/>
              <a:t>PaaS</a:t>
            </a:r>
            <a:r>
              <a:rPr lang="de-DE" dirty="0" smtClean="0"/>
              <a:t> (e.g., MS </a:t>
            </a:r>
            <a:r>
              <a:rPr lang="de-DE" dirty="0" err="1" smtClean="0"/>
              <a:t>Azure</a:t>
            </a:r>
            <a:r>
              <a:rPr lang="de-DE" dirty="0" smtClean="0"/>
              <a:t>, Google </a:t>
            </a:r>
            <a:r>
              <a:rPr lang="de-DE" dirty="0" err="1" smtClean="0"/>
              <a:t>AppEngine</a:t>
            </a:r>
            <a:r>
              <a:rPr lang="de-DE" dirty="0" smtClean="0"/>
              <a:t>)</a:t>
            </a:r>
          </a:p>
          <a:p>
            <a:pPr lvl="1"/>
            <a:r>
              <a:rPr lang="en-US" dirty="0" err="1" smtClean="0"/>
              <a:t>IaaS</a:t>
            </a:r>
            <a:r>
              <a:rPr lang="en-US" dirty="0" smtClean="0"/>
              <a:t> (e.g., Amazon EC2, Rackspace)</a:t>
            </a:r>
            <a:endParaRPr lang="en-US" dirty="0"/>
          </a:p>
          <a:p>
            <a:pPr marL="394575" lvl="1" indent="0">
              <a:buNone/>
            </a:pPr>
            <a:endParaRPr lang="de-DE" i="1" dirty="0"/>
          </a:p>
          <a:p>
            <a:pPr marL="394575" lvl="1" indent="0">
              <a:buNone/>
            </a:pPr>
            <a:endParaRPr lang="de-DE" i="1" dirty="0" smtClean="0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69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OSG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RG </a:t>
            </a:r>
            <a:r>
              <a:rPr lang="de-DE" dirty="0" err="1" smtClean="0"/>
              <a:t>Cloud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– Mission </a:t>
            </a:r>
            <a:r>
              <a:rPr lang="de-DE" dirty="0" err="1" smtClean="0"/>
              <a:t>and</a:t>
            </a:r>
            <a:r>
              <a:rPr lang="de-DE" dirty="0" smtClean="0"/>
              <a:t> Charter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2113" y="1198563"/>
            <a:ext cx="8219452" cy="4712380"/>
          </a:xfrm>
        </p:spPr>
        <p:txBody>
          <a:bodyPr>
            <a:normAutofit fontScale="92500" lnSpcReduction="10000"/>
          </a:bodyPr>
          <a:lstStyle/>
          <a:p>
            <a:r>
              <a:rPr lang="de-DE" dirty="0" err="1" smtClean="0"/>
              <a:t>Current</a:t>
            </a:r>
            <a:r>
              <a:rPr lang="de-DE" dirty="0" smtClean="0"/>
              <a:t> </a:t>
            </a:r>
            <a:r>
              <a:rPr lang="de-DE" dirty="0" err="1" smtClean="0"/>
              <a:t>efforts</a:t>
            </a:r>
            <a:r>
              <a:rPr lang="de-DE" dirty="0" smtClean="0"/>
              <a:t> in OSG </a:t>
            </a:r>
            <a:r>
              <a:rPr lang="de-DE" dirty="0" err="1"/>
              <a:t>C</a:t>
            </a:r>
            <a:r>
              <a:rPr lang="de-DE" dirty="0" err="1" smtClean="0"/>
              <a:t>loud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RG </a:t>
            </a:r>
            <a:r>
              <a:rPr lang="de-DE" dirty="0" err="1" smtClean="0"/>
              <a:t>Cloud</a:t>
            </a:r>
            <a:endParaRPr lang="de-DE" dirty="0" smtClean="0"/>
          </a:p>
          <a:p>
            <a:pPr lvl="1"/>
            <a:r>
              <a:rPr lang="de-DE" dirty="0" err="1" smtClean="0"/>
              <a:t>Taxonomy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space</a:t>
            </a:r>
            <a:endParaRPr lang="de-DE" dirty="0" smtClean="0"/>
          </a:p>
          <a:p>
            <a:pPr lvl="1"/>
            <a:r>
              <a:rPr lang="de-DE" dirty="0" err="1" smtClean="0"/>
              <a:t>Representative</a:t>
            </a:r>
            <a:r>
              <a:rPr lang="de-DE" dirty="0" smtClean="0"/>
              <a:t> </a:t>
            </a:r>
            <a:r>
              <a:rPr lang="de-DE" dirty="0" err="1" smtClean="0"/>
              <a:t>workloads</a:t>
            </a:r>
            <a:endParaRPr lang="de-DE" dirty="0" smtClean="0"/>
          </a:p>
          <a:p>
            <a:pPr lvl="1"/>
            <a:r>
              <a:rPr lang="de-DE" dirty="0" smtClean="0"/>
              <a:t>Relevant </a:t>
            </a:r>
            <a:r>
              <a:rPr lang="de-DE" dirty="0" err="1" smtClean="0"/>
              <a:t>metrics</a:t>
            </a:r>
            <a:endParaRPr lang="de-DE" dirty="0" smtClean="0"/>
          </a:p>
          <a:p>
            <a:r>
              <a:rPr lang="de-DE" dirty="0" smtClean="0"/>
              <a:t>OSG </a:t>
            </a:r>
            <a:r>
              <a:rPr lang="de-DE" dirty="0" err="1" smtClean="0"/>
              <a:t>Cloud</a:t>
            </a:r>
            <a:endParaRPr lang="de-DE" dirty="0" smtClean="0"/>
          </a:p>
          <a:p>
            <a:pPr lvl="1"/>
            <a:r>
              <a:rPr lang="de-DE" dirty="0" err="1" smtClean="0"/>
              <a:t>Develop</a:t>
            </a:r>
            <a:r>
              <a:rPr lang="de-DE" dirty="0" smtClean="0"/>
              <a:t> </a:t>
            </a:r>
            <a:r>
              <a:rPr lang="de-DE" dirty="0" err="1" smtClean="0"/>
              <a:t>ready-to-use</a:t>
            </a:r>
            <a:r>
              <a:rPr lang="de-DE" dirty="0" smtClean="0"/>
              <a:t> </a:t>
            </a:r>
            <a:r>
              <a:rPr lang="de-DE" dirty="0" err="1" smtClean="0"/>
              <a:t>benchmarks</a:t>
            </a:r>
            <a:r>
              <a:rPr lang="de-DE" dirty="0" smtClean="0"/>
              <a:t> </a:t>
            </a:r>
          </a:p>
          <a:p>
            <a:pPr lvl="2"/>
            <a:r>
              <a:rPr lang="de-DE" dirty="0"/>
              <a:t>E</a:t>
            </a:r>
            <a:r>
              <a:rPr lang="de-DE" dirty="0" smtClean="0"/>
              <a:t>valuation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comparison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product</a:t>
            </a:r>
            <a:r>
              <a:rPr lang="de-DE" dirty="0" smtClean="0"/>
              <a:t> </a:t>
            </a:r>
            <a:r>
              <a:rPr lang="de-DE" dirty="0" err="1" smtClean="0"/>
              <a:t>offerings</a:t>
            </a:r>
            <a:endParaRPr lang="de-DE" dirty="0" smtClean="0"/>
          </a:p>
          <a:p>
            <a:r>
              <a:rPr lang="de-DE" dirty="0" smtClean="0"/>
              <a:t>RG </a:t>
            </a:r>
            <a:r>
              <a:rPr lang="de-DE" dirty="0" err="1" smtClean="0"/>
              <a:t>Cloud</a:t>
            </a:r>
            <a:endParaRPr lang="de-DE" dirty="0" smtClean="0"/>
          </a:p>
          <a:p>
            <a:pPr lvl="1"/>
            <a:r>
              <a:rPr lang="de-DE" dirty="0" err="1" smtClean="0"/>
              <a:t>Define</a:t>
            </a:r>
            <a:r>
              <a:rPr lang="de-DE" dirty="0" smtClean="0"/>
              <a:t> </a:t>
            </a:r>
            <a:r>
              <a:rPr lang="de-DE" dirty="0" err="1" smtClean="0"/>
              <a:t>benchmarking</a:t>
            </a:r>
            <a:r>
              <a:rPr lang="de-DE" dirty="0" smtClean="0"/>
              <a:t> </a:t>
            </a:r>
            <a:r>
              <a:rPr lang="de-DE" dirty="0" err="1" smtClean="0"/>
              <a:t>scenarios</a:t>
            </a:r>
            <a:r>
              <a:rPr lang="de-DE" dirty="0" smtClean="0"/>
              <a:t> </a:t>
            </a:r>
            <a:r>
              <a:rPr lang="de-DE" dirty="0" err="1" smtClean="0"/>
              <a:t>at</a:t>
            </a:r>
            <a:r>
              <a:rPr lang="de-DE" dirty="0" smtClean="0"/>
              <a:t> a </a:t>
            </a:r>
            <a:r>
              <a:rPr lang="de-DE" dirty="0" err="1" smtClean="0"/>
              <a:t>higher</a:t>
            </a:r>
            <a:r>
              <a:rPr lang="de-DE" dirty="0" smtClean="0"/>
              <a:t> </a:t>
            </a:r>
            <a:r>
              <a:rPr lang="de-DE" dirty="0" err="1" smtClean="0"/>
              <a:t>abstraction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2"/>
            <a:r>
              <a:rPr lang="de-DE" dirty="0" smtClean="0"/>
              <a:t>Evaluation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early</a:t>
            </a:r>
            <a:r>
              <a:rPr lang="de-DE" dirty="0" smtClean="0"/>
              <a:t> </a:t>
            </a:r>
            <a:r>
              <a:rPr lang="de-DE" dirty="0" err="1" smtClean="0"/>
              <a:t>prototypes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research</a:t>
            </a:r>
            <a:r>
              <a:rPr lang="de-DE" dirty="0" smtClean="0"/>
              <a:t> </a:t>
            </a:r>
            <a:r>
              <a:rPr lang="de-DE" dirty="0" err="1" smtClean="0"/>
              <a:t>results</a:t>
            </a:r>
            <a:endParaRPr lang="de-DE" dirty="0" smtClean="0"/>
          </a:p>
          <a:p>
            <a:pPr lvl="2"/>
            <a:r>
              <a:rPr lang="de-DE" dirty="0" smtClean="0"/>
              <a:t>In-</a:t>
            </a:r>
            <a:r>
              <a:rPr lang="de-DE" dirty="0" err="1" smtClean="0"/>
              <a:t>depth</a:t>
            </a:r>
            <a:r>
              <a:rPr lang="de-DE" dirty="0" smtClean="0"/>
              <a:t> quantitative </a:t>
            </a:r>
            <a:r>
              <a:rPr lang="de-DE" dirty="0" err="1" smtClean="0"/>
              <a:t>analysis</a:t>
            </a:r>
            <a:endParaRPr lang="de-DE" dirty="0" smtClean="0"/>
          </a:p>
          <a:p>
            <a:pPr lvl="2"/>
            <a:r>
              <a:rPr lang="de-DE" dirty="0" err="1" smtClean="0"/>
              <a:t>Provide</a:t>
            </a:r>
            <a:r>
              <a:rPr lang="de-DE" dirty="0" smtClean="0"/>
              <a:t> </a:t>
            </a:r>
            <a:r>
              <a:rPr lang="de-DE" dirty="0" err="1" smtClean="0"/>
              <a:t>basis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building</a:t>
            </a:r>
            <a:r>
              <a:rPr lang="de-DE" dirty="0" smtClean="0"/>
              <a:t> </a:t>
            </a:r>
            <a:r>
              <a:rPr lang="de-DE" dirty="0" err="1" smtClean="0"/>
              <a:t>future</a:t>
            </a:r>
            <a:r>
              <a:rPr lang="de-DE" dirty="0" smtClean="0"/>
              <a:t> </a:t>
            </a:r>
            <a:r>
              <a:rPr lang="de-DE" dirty="0" err="1" smtClean="0"/>
              <a:t>conventional</a:t>
            </a:r>
            <a:r>
              <a:rPr lang="de-DE" dirty="0" smtClean="0"/>
              <a:t> </a:t>
            </a:r>
            <a:r>
              <a:rPr lang="de-DE" dirty="0" err="1" smtClean="0"/>
              <a:t>benchmarks</a:t>
            </a:r>
            <a:endParaRPr lang="de-DE" dirty="0" smtClean="0"/>
          </a:p>
          <a:p>
            <a:pPr lvl="1"/>
            <a:endParaRPr lang="de-DE" dirty="0" smtClean="0"/>
          </a:p>
          <a:p>
            <a:pPr marL="394575" lvl="1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3752" y="1614012"/>
            <a:ext cx="1021045" cy="1423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696" b="2705"/>
          <a:stretch/>
        </p:blipFill>
        <p:spPr bwMode="auto">
          <a:xfrm>
            <a:off x="7632405" y="1686027"/>
            <a:ext cx="812927" cy="1304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14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Benchmarks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„A </a:t>
            </a:r>
            <a:r>
              <a:rPr lang="de-DE" dirty="0" err="1" smtClean="0"/>
              <a:t>benchmark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a </a:t>
            </a:r>
            <a:r>
              <a:rPr lang="de-DE" dirty="0" err="1" smtClean="0"/>
              <a:t>test</a:t>
            </a:r>
            <a:r>
              <a:rPr lang="de-DE" dirty="0" smtClean="0"/>
              <a:t>,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set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tests</a:t>
            </a:r>
            <a:r>
              <a:rPr lang="de-DE" dirty="0" smtClean="0"/>
              <a:t>, </a:t>
            </a:r>
            <a:r>
              <a:rPr lang="de-DE" dirty="0" err="1" smtClean="0"/>
              <a:t>designed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compare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performance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computer</a:t>
            </a:r>
            <a:r>
              <a:rPr lang="de-DE" dirty="0" smtClean="0"/>
              <a:t> </a:t>
            </a:r>
            <a:r>
              <a:rPr lang="de-DE" dirty="0" err="1" smtClean="0"/>
              <a:t>system</a:t>
            </a:r>
            <a:r>
              <a:rPr lang="de-DE" dirty="0" smtClean="0"/>
              <a:t> </a:t>
            </a:r>
            <a:r>
              <a:rPr lang="de-DE" dirty="0" err="1" smtClean="0"/>
              <a:t>against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performance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others</a:t>
            </a:r>
            <a:r>
              <a:rPr lang="de-DE" dirty="0" smtClean="0"/>
              <a:t>“ [SPEC] </a:t>
            </a:r>
          </a:p>
          <a:p>
            <a:r>
              <a:rPr lang="de-DE" baseline="0" dirty="0" err="1" smtClean="0"/>
              <a:t>Types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benchmarks</a:t>
            </a:r>
            <a:endParaRPr lang="de-DE" baseline="0" dirty="0" smtClean="0"/>
          </a:p>
          <a:p>
            <a:pPr lvl="1"/>
            <a:r>
              <a:rPr lang="de-DE" baseline="0" dirty="0" err="1" smtClean="0"/>
              <a:t>Synthetic</a:t>
            </a:r>
            <a:r>
              <a:rPr lang="de-DE" dirty="0" smtClean="0"/>
              <a:t> </a:t>
            </a:r>
            <a:r>
              <a:rPr lang="de-DE" dirty="0" err="1" smtClean="0"/>
              <a:t>benchmarks</a:t>
            </a:r>
            <a:r>
              <a:rPr lang="de-DE" dirty="0" smtClean="0"/>
              <a:t> </a:t>
            </a:r>
          </a:p>
          <a:p>
            <a:pPr lvl="1"/>
            <a:r>
              <a:rPr lang="de-DE" baseline="0" dirty="0" err="1" smtClean="0"/>
              <a:t>Micro</a:t>
            </a:r>
            <a:r>
              <a:rPr lang="de-DE" baseline="0" dirty="0" smtClean="0"/>
              <a:t>-benchmarks</a:t>
            </a:r>
          </a:p>
          <a:p>
            <a:pPr lvl="1"/>
            <a:r>
              <a:rPr lang="de-DE" dirty="0" err="1" smtClean="0"/>
              <a:t>Program</a:t>
            </a:r>
            <a:r>
              <a:rPr lang="de-DE" dirty="0" smtClean="0"/>
              <a:t> </a:t>
            </a:r>
            <a:r>
              <a:rPr lang="de-DE" dirty="0" err="1" smtClean="0"/>
              <a:t>kernels</a:t>
            </a:r>
            <a:endParaRPr lang="de-DE" dirty="0" smtClean="0"/>
          </a:p>
          <a:p>
            <a:pPr lvl="1"/>
            <a:r>
              <a:rPr lang="de-DE" baseline="0" dirty="0" err="1" smtClean="0"/>
              <a:t>Application</a:t>
            </a:r>
            <a:r>
              <a:rPr lang="de-DE" dirty="0" smtClean="0"/>
              <a:t> </a:t>
            </a:r>
            <a:r>
              <a:rPr lang="de-DE" dirty="0" err="1" smtClean="0"/>
              <a:t>benchmarks</a:t>
            </a:r>
            <a:endParaRPr lang="de-DE" baseline="0" dirty="0" smtClean="0"/>
          </a:p>
          <a:p>
            <a:endParaRPr lang="de-DE" dirty="0" smtClean="0"/>
          </a:p>
          <a:p>
            <a:pPr lvl="1"/>
            <a:endParaRPr lang="de-DE" dirty="0"/>
          </a:p>
        </p:txBody>
      </p:sp>
      <p:pic>
        <p:nvPicPr>
          <p:cNvPr id="1026" name="Picture 2" descr="C:\Users\User\AppData\Local\Microsoft\Windows\Temporary Internet Files\Content.IE5\FKZWJ2SB\MC900441729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23446">
            <a:off x="5943600" y="2885172"/>
            <a:ext cx="2492943" cy="2492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28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Research </a:t>
            </a:r>
            <a:r>
              <a:rPr lang="de-DE" dirty="0" smtClean="0"/>
              <a:t>Benchmarks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2685" y="1049311"/>
            <a:ext cx="8521492" cy="2200275"/>
          </a:xfrm>
        </p:spPr>
        <p:txBody>
          <a:bodyPr>
            <a:normAutofit/>
          </a:bodyPr>
          <a:lstStyle/>
          <a:p>
            <a:r>
              <a:rPr lang="de-DE" sz="2300" dirty="0" err="1" smtClean="0"/>
              <a:t>Targeted</a:t>
            </a:r>
            <a:r>
              <a:rPr lang="de-DE" sz="2300" dirty="0" smtClean="0"/>
              <a:t> </a:t>
            </a:r>
            <a:r>
              <a:rPr lang="de-DE" sz="2300" dirty="0" err="1" smtClean="0"/>
              <a:t>for</a:t>
            </a:r>
            <a:r>
              <a:rPr lang="de-DE" sz="2300" dirty="0" smtClean="0"/>
              <a:t> </a:t>
            </a:r>
            <a:r>
              <a:rPr lang="de-DE" sz="2300" dirty="0" err="1" smtClean="0"/>
              <a:t>use</a:t>
            </a:r>
            <a:r>
              <a:rPr lang="de-DE" sz="2300" dirty="0" smtClean="0"/>
              <a:t> in </a:t>
            </a:r>
            <a:r>
              <a:rPr lang="de-DE" sz="2300" dirty="0" err="1" smtClean="0"/>
              <a:t>research</a:t>
            </a:r>
            <a:r>
              <a:rPr lang="de-DE" sz="2300" dirty="0" smtClean="0"/>
              <a:t> </a:t>
            </a:r>
            <a:r>
              <a:rPr lang="de-DE" sz="2300" dirty="0" err="1" smtClean="0"/>
              <a:t>environments</a:t>
            </a:r>
            <a:endParaRPr lang="de-DE" sz="2300" dirty="0" smtClean="0"/>
          </a:p>
          <a:p>
            <a:r>
              <a:rPr lang="de-DE" sz="2300" dirty="0" smtClean="0"/>
              <a:t>Can </a:t>
            </a:r>
            <a:r>
              <a:rPr lang="de-DE" sz="2300" dirty="0" err="1" smtClean="0"/>
              <a:t>be</a:t>
            </a:r>
            <a:r>
              <a:rPr lang="de-DE" sz="2300" dirty="0" smtClean="0"/>
              <a:t> </a:t>
            </a:r>
            <a:r>
              <a:rPr lang="de-DE" sz="2300" dirty="0" err="1" smtClean="0"/>
              <a:t>used</a:t>
            </a:r>
            <a:r>
              <a:rPr lang="de-DE" sz="2300" dirty="0" smtClean="0"/>
              <a:t> </a:t>
            </a:r>
            <a:r>
              <a:rPr lang="de-DE" sz="2300" dirty="0" err="1" smtClean="0"/>
              <a:t>as</a:t>
            </a:r>
            <a:r>
              <a:rPr lang="de-DE" sz="2300" dirty="0" smtClean="0"/>
              <a:t> a </a:t>
            </a:r>
            <a:r>
              <a:rPr lang="de-DE" sz="2300" dirty="0" err="1" smtClean="0"/>
              <a:t>basis</a:t>
            </a:r>
            <a:r>
              <a:rPr lang="de-DE" sz="2300" dirty="0" smtClean="0"/>
              <a:t> </a:t>
            </a:r>
            <a:r>
              <a:rPr lang="de-DE" sz="2300" dirty="0" err="1" smtClean="0"/>
              <a:t>for</a:t>
            </a:r>
            <a:r>
              <a:rPr lang="de-DE" sz="2300" dirty="0" smtClean="0"/>
              <a:t> </a:t>
            </a:r>
            <a:r>
              <a:rPr lang="de-DE" sz="2300" dirty="0" err="1" smtClean="0"/>
              <a:t>building</a:t>
            </a:r>
            <a:r>
              <a:rPr lang="de-DE" sz="2300" dirty="0" smtClean="0"/>
              <a:t> </a:t>
            </a:r>
            <a:r>
              <a:rPr lang="de-DE" sz="2300" dirty="0" err="1" smtClean="0"/>
              <a:t>conventional</a:t>
            </a:r>
            <a:r>
              <a:rPr lang="de-DE" sz="2300" dirty="0" smtClean="0"/>
              <a:t> </a:t>
            </a:r>
            <a:r>
              <a:rPr lang="de-DE" sz="2300" dirty="0" err="1" smtClean="0"/>
              <a:t>benchmarks</a:t>
            </a:r>
            <a:endParaRPr lang="de-DE" sz="2300" dirty="0"/>
          </a:p>
          <a:p>
            <a:endParaRPr lang="en-US" sz="2300" dirty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072389"/>
              </p:ext>
            </p:extLst>
          </p:nvPr>
        </p:nvGraphicFramePr>
        <p:xfrm>
          <a:off x="456325" y="2031153"/>
          <a:ext cx="8282940" cy="4091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9560"/>
                <a:gridCol w="4183380"/>
              </a:tblGrid>
              <a:tr h="472204">
                <a:tc>
                  <a:txBody>
                    <a:bodyPr/>
                    <a:lstStyle/>
                    <a:p>
                      <a:r>
                        <a:rPr lang="de-DE" dirty="0" smtClean="0"/>
                        <a:t>Research Benchmark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Conventional</a:t>
                      </a:r>
                      <a:r>
                        <a:rPr lang="de-DE" baseline="0" dirty="0" smtClean="0"/>
                        <a:t> SPEC </a:t>
                      </a:r>
                      <a:r>
                        <a:rPr lang="de-DE" dirty="0" smtClean="0"/>
                        <a:t>Benchmark</a:t>
                      </a:r>
                      <a:endParaRPr lang="en-US" dirty="0"/>
                    </a:p>
                  </a:txBody>
                  <a:tcPr/>
                </a:tc>
              </a:tr>
              <a:tr h="634058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Specification</a:t>
                      </a:r>
                      <a:r>
                        <a:rPr lang="de-DE" dirty="0" smtClean="0"/>
                        <a:t> (</a:t>
                      </a:r>
                      <a:r>
                        <a:rPr lang="de-DE" dirty="0" err="1" smtClean="0"/>
                        <a:t>higher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abstraction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level</a:t>
                      </a:r>
                      <a:r>
                        <a:rPr lang="de-DE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Implementation</a:t>
                      </a:r>
                      <a:endParaRPr lang="en-US" dirty="0"/>
                    </a:p>
                  </a:txBody>
                  <a:tcPr/>
                </a:tc>
              </a:tr>
              <a:tr h="6340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In-</a:t>
                      </a:r>
                      <a:r>
                        <a:rPr lang="de-DE" dirty="0" err="1" smtClean="0"/>
                        <a:t>depth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evaluation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of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early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prototypes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and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research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results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as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well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as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full-blown</a:t>
                      </a:r>
                      <a:r>
                        <a:rPr lang="de-DE" baseline="0" dirty="0" smtClean="0"/>
                        <a:t> implementations</a:t>
                      </a:r>
                      <a:endParaRPr lang="de-D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Evaluation,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comparison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and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marketing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of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commercial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products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and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services</a:t>
                      </a:r>
                      <a:endParaRPr lang="en-US" dirty="0"/>
                    </a:p>
                  </a:txBody>
                  <a:tcPr/>
                </a:tc>
              </a:tr>
              <a:tr h="79626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Flexibility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and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customizability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dirty="0" err="1" smtClean="0"/>
                        <a:t>to</a:t>
                      </a:r>
                      <a:r>
                        <a:rPr lang="de-DE" baseline="0" dirty="0" smtClean="0"/>
                        <a:t> different </a:t>
                      </a:r>
                      <a:r>
                        <a:rPr lang="de-DE" baseline="0" dirty="0" err="1" smtClean="0"/>
                        <a:t>usage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scenarios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Pre-defined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workload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mixes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and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configuration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to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ensure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comparability</a:t>
                      </a:r>
                      <a:endParaRPr lang="en-US" dirty="0"/>
                    </a:p>
                  </a:txBody>
                  <a:tcPr/>
                </a:tc>
              </a:tr>
              <a:tr h="634058">
                <a:tc>
                  <a:txBody>
                    <a:bodyPr/>
                    <a:lstStyle/>
                    <a:p>
                      <a:r>
                        <a:rPr lang="de-DE" dirty="0" smtClean="0"/>
                        <a:t>Range </a:t>
                      </a:r>
                      <a:r>
                        <a:rPr lang="de-DE" dirty="0" err="1" smtClean="0"/>
                        <a:t>of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possible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metrics</a:t>
                      </a:r>
                      <a:endParaRPr lang="de-D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Fixed </a:t>
                      </a:r>
                      <a:r>
                        <a:rPr lang="de-DE" dirty="0" err="1" smtClean="0"/>
                        <a:t>set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of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run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rules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and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metrics</a:t>
                      </a:r>
                      <a:endParaRPr lang="en-US" dirty="0"/>
                    </a:p>
                  </a:txBody>
                  <a:tcPr/>
                </a:tc>
              </a:tr>
              <a:tr h="634058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Intended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to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have</a:t>
                      </a:r>
                      <a:r>
                        <a:rPr lang="de-DE" baseline="0" dirty="0" smtClean="0"/>
                        <a:t> a </a:t>
                      </a:r>
                      <a:r>
                        <a:rPr lang="de-DE" baseline="0" dirty="0" err="1" smtClean="0"/>
                        <a:t>longer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lifespan</a:t>
                      </a:r>
                      <a:endParaRPr lang="de-D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Implementation </a:t>
                      </a:r>
                      <a:r>
                        <a:rPr lang="de-DE" dirty="0" err="1" smtClean="0"/>
                        <a:t>has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to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be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updated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for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new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product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releases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1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Agenda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Definitions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mission</a:t>
            </a:r>
            <a:r>
              <a:rPr lang="de-DE" dirty="0" smtClean="0"/>
              <a:t> </a:t>
            </a:r>
            <a:r>
              <a:rPr lang="de-DE" dirty="0" err="1" smtClean="0"/>
              <a:t>statement</a:t>
            </a:r>
            <a:endParaRPr lang="de-DE" dirty="0" smtClean="0"/>
          </a:p>
          <a:p>
            <a:r>
              <a:rPr lang="de-DE" b="1" dirty="0" smtClean="0"/>
              <a:t>Summary </a:t>
            </a:r>
            <a:r>
              <a:rPr lang="de-DE" b="1" dirty="0" err="1" smtClean="0"/>
              <a:t>of</a:t>
            </a:r>
            <a:r>
              <a:rPr lang="de-DE" b="1" dirty="0" smtClean="0"/>
              <a:t> </a:t>
            </a:r>
            <a:r>
              <a:rPr lang="de-DE" b="1" dirty="0" err="1" smtClean="0"/>
              <a:t>presentations</a:t>
            </a:r>
            <a:r>
              <a:rPr lang="de-DE" b="1" dirty="0" smtClean="0"/>
              <a:t> so </a:t>
            </a:r>
            <a:r>
              <a:rPr lang="de-DE" b="1" dirty="0" err="1" smtClean="0"/>
              <a:t>far</a:t>
            </a:r>
            <a:endParaRPr lang="de-DE" b="1" dirty="0"/>
          </a:p>
          <a:p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application</a:t>
            </a:r>
            <a:r>
              <a:rPr lang="de-DE" dirty="0" smtClean="0"/>
              <a:t> </a:t>
            </a:r>
            <a:r>
              <a:rPr lang="de-DE" dirty="0" err="1" smtClean="0"/>
              <a:t>types</a:t>
            </a:r>
            <a:endParaRPr lang="de-DE" dirty="0" smtClean="0"/>
          </a:p>
          <a:p>
            <a:r>
              <a:rPr lang="de-DE" dirty="0" err="1" smtClean="0"/>
              <a:t>Existing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benchmarks</a:t>
            </a:r>
            <a:endParaRPr lang="de-DE" dirty="0" smtClean="0"/>
          </a:p>
          <a:p>
            <a:r>
              <a:rPr lang="de-DE" dirty="0" err="1"/>
              <a:t>C</a:t>
            </a:r>
            <a:r>
              <a:rPr lang="de-DE" dirty="0" err="1" smtClean="0"/>
              <a:t>hallenges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benchmarking</a:t>
            </a:r>
            <a:endParaRPr lang="de-DE" dirty="0" smtClean="0"/>
          </a:p>
          <a:p>
            <a:r>
              <a:rPr lang="de-DE" dirty="0" err="1" smtClean="0"/>
              <a:t>Proposed</a:t>
            </a:r>
            <a:r>
              <a:rPr lang="de-DE" dirty="0" smtClean="0"/>
              <a:t> </a:t>
            </a:r>
            <a:r>
              <a:rPr lang="de-DE" dirty="0" err="1" smtClean="0"/>
              <a:t>next</a:t>
            </a:r>
            <a:r>
              <a:rPr lang="de-DE" dirty="0" smtClean="0"/>
              <a:t> </a:t>
            </a:r>
            <a:r>
              <a:rPr lang="de-DE" dirty="0" err="1" smtClean="0"/>
              <a:t>steps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sz="2000" dirty="0" err="1" smtClean="0"/>
              <a:t>Possible</a:t>
            </a:r>
            <a:r>
              <a:rPr lang="de-DE" sz="2000" dirty="0" smtClean="0"/>
              <a:t> </a:t>
            </a:r>
            <a:r>
              <a:rPr lang="de-DE" sz="2000" dirty="0" err="1" smtClean="0"/>
              <a:t>topic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next</a:t>
            </a:r>
            <a:r>
              <a:rPr lang="de-DE" sz="2000" dirty="0" smtClean="0"/>
              <a:t> </a:t>
            </a:r>
            <a:r>
              <a:rPr lang="de-DE" sz="2000" dirty="0" err="1" smtClean="0"/>
              <a:t>meeting</a:t>
            </a:r>
            <a:endParaRPr lang="de-DE" sz="2000" dirty="0" smtClean="0"/>
          </a:p>
          <a:p>
            <a:r>
              <a:rPr lang="de-DE" dirty="0" err="1" smtClean="0"/>
              <a:t>Taxonomy</a:t>
            </a:r>
            <a:r>
              <a:rPr lang="de-DE" dirty="0" smtClean="0"/>
              <a:t> – </a:t>
            </a:r>
            <a:r>
              <a:rPr lang="de-DE" dirty="0" err="1" smtClean="0"/>
              <a:t>patterns</a:t>
            </a:r>
            <a:r>
              <a:rPr lang="de-DE" dirty="0" smtClean="0"/>
              <a:t> in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computing</a:t>
            </a:r>
            <a:endParaRPr lang="de-DE" dirty="0" smtClean="0"/>
          </a:p>
          <a:p>
            <a:endParaRPr lang="de-DE" dirty="0" smtClean="0"/>
          </a:p>
          <a:p>
            <a:pPr marL="885675" lvl="2" indent="0">
              <a:buNone/>
            </a:pPr>
            <a:endParaRPr lang="de-DE" dirty="0" smtClean="0"/>
          </a:p>
          <a:p>
            <a:endParaRPr lang="de-DE" dirty="0" smtClean="0"/>
          </a:p>
          <a:p>
            <a:pPr marL="394575" lvl="1" indent="0">
              <a:buNone/>
            </a:pP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  <p:cxnSp>
        <p:nvCxnSpPr>
          <p:cNvPr id="6" name="Gerade Verbindung 5"/>
          <p:cNvCxnSpPr/>
          <p:nvPr/>
        </p:nvCxnSpPr>
        <p:spPr>
          <a:xfrm>
            <a:off x="259080" y="4570088"/>
            <a:ext cx="86258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15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RG </a:t>
            </a:r>
            <a:r>
              <a:rPr lang="de-DE" dirty="0" err="1" smtClean="0"/>
              <a:t>Cloud</a:t>
            </a:r>
            <a:r>
              <a:rPr lang="de-DE" dirty="0" smtClean="0"/>
              <a:t> Group – Last Meetings</a:t>
            </a:r>
            <a:endParaRPr lang="en-US" dirty="0"/>
          </a:p>
        </p:txBody>
      </p:sp>
      <p:sp>
        <p:nvSpPr>
          <p:cNvPr id="7" name="Inhaltsplatzhalter 2"/>
          <p:cNvSpPr txBox="1">
            <a:spLocks/>
          </p:cNvSpPr>
          <p:nvPr/>
        </p:nvSpPr>
        <p:spPr bwMode="auto">
          <a:xfrm>
            <a:off x="731520" y="1281429"/>
            <a:ext cx="8214360" cy="471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57188" indent="-357188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0575" indent="-396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</a:defRPr>
            </a:lvl2pPr>
            <a:lvl3pPr marL="1209675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3pPr>
            <a:lvl4pPr marL="1657350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4pPr>
            <a:lvl5pPr marL="2095500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5"/>
              </a:buBlip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6"/>
              </a:buBlip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6"/>
              </a:buBlip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6"/>
              </a:buBlip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6"/>
              </a:buBlip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de-DE" sz="1800" i="1" dirty="0"/>
              <a:t>18.05.	</a:t>
            </a:r>
            <a:r>
              <a:rPr lang="de-DE" sz="2200" dirty="0" smtClean="0"/>
              <a:t>	„Live Migration Benchmark Research“ </a:t>
            </a:r>
          </a:p>
          <a:p>
            <a:pPr marL="0" indent="0">
              <a:buNone/>
            </a:pPr>
            <a:r>
              <a:rPr lang="de-DE" sz="2200" i="1" dirty="0"/>
              <a:t>	</a:t>
            </a:r>
            <a:r>
              <a:rPr lang="de-DE" sz="2200" i="1" dirty="0" smtClean="0"/>
              <a:t>	(</a:t>
            </a:r>
            <a:r>
              <a:rPr lang="de-DE" sz="2200" i="1" dirty="0" err="1" smtClean="0"/>
              <a:t>Zhejiang</a:t>
            </a:r>
            <a:r>
              <a:rPr lang="de-DE" sz="2200" i="1" dirty="0"/>
              <a:t> </a:t>
            </a:r>
            <a:r>
              <a:rPr lang="de-DE" sz="2200" i="1" dirty="0" smtClean="0"/>
              <a:t>University)</a:t>
            </a:r>
            <a:endParaRPr lang="de-DE" sz="2200" i="1" dirty="0"/>
          </a:p>
          <a:p>
            <a:pPr marL="0" indent="0">
              <a:buNone/>
            </a:pPr>
            <a:r>
              <a:rPr lang="de-DE" sz="1800" i="1" dirty="0"/>
              <a:t>01.06</a:t>
            </a:r>
            <a:r>
              <a:rPr lang="de-DE" sz="1800" i="1" dirty="0" smtClean="0"/>
              <a:t>.	</a:t>
            </a:r>
            <a:r>
              <a:rPr lang="de-DE" sz="2200" dirty="0"/>
              <a:t>	</a:t>
            </a:r>
            <a:r>
              <a:rPr lang="de-DE" sz="2200" dirty="0" smtClean="0"/>
              <a:t>„</a:t>
            </a:r>
            <a:r>
              <a:rPr lang="de-DE" sz="2200" dirty="0" err="1" smtClean="0"/>
              <a:t>How</a:t>
            </a:r>
            <a:r>
              <a:rPr lang="de-DE" sz="2200" dirty="0" smtClean="0"/>
              <a:t> </a:t>
            </a:r>
            <a:r>
              <a:rPr lang="de-DE" sz="2200" dirty="0"/>
              <a:t>A Consumer Can </a:t>
            </a:r>
            <a:r>
              <a:rPr lang="de-DE" sz="2200" dirty="0" err="1"/>
              <a:t>Measure</a:t>
            </a:r>
            <a:r>
              <a:rPr lang="de-DE" sz="2200" dirty="0"/>
              <a:t> </a:t>
            </a:r>
            <a:r>
              <a:rPr lang="de-DE" sz="2200" dirty="0" err="1"/>
              <a:t>Elasticity</a:t>
            </a:r>
            <a:r>
              <a:rPr lang="de-DE" sz="2200" dirty="0"/>
              <a:t> </a:t>
            </a:r>
            <a:r>
              <a:rPr lang="de-DE" sz="2200" dirty="0" err="1"/>
              <a:t>for</a:t>
            </a:r>
            <a:r>
              <a:rPr lang="de-DE" sz="2200" dirty="0"/>
              <a:t> </a:t>
            </a:r>
            <a:endParaRPr lang="de-DE" sz="2200" dirty="0" smtClean="0"/>
          </a:p>
          <a:p>
            <a:pPr marL="0" indent="0">
              <a:buNone/>
            </a:pPr>
            <a:r>
              <a:rPr lang="de-DE" sz="2200" dirty="0"/>
              <a:t>	</a:t>
            </a:r>
            <a:r>
              <a:rPr lang="de-DE" sz="2200" dirty="0" smtClean="0"/>
              <a:t>	</a:t>
            </a:r>
            <a:r>
              <a:rPr lang="de-DE" sz="2200" dirty="0" err="1" smtClean="0"/>
              <a:t>Cloud</a:t>
            </a:r>
            <a:r>
              <a:rPr lang="de-DE" sz="2200" dirty="0" smtClean="0"/>
              <a:t> </a:t>
            </a:r>
            <a:r>
              <a:rPr lang="de-DE" sz="2200" dirty="0" err="1" smtClean="0"/>
              <a:t>Platforms</a:t>
            </a:r>
            <a:r>
              <a:rPr lang="de-DE" sz="2200" dirty="0" smtClean="0"/>
              <a:t>“ </a:t>
            </a:r>
            <a:r>
              <a:rPr lang="de-DE" sz="2200" i="1" dirty="0" smtClean="0"/>
              <a:t>(NICTA)</a:t>
            </a:r>
            <a:endParaRPr lang="de-DE" sz="2200" i="1" dirty="0"/>
          </a:p>
          <a:p>
            <a:pPr marL="0" indent="0">
              <a:buNone/>
            </a:pPr>
            <a:r>
              <a:rPr lang="de-DE" sz="1800" i="1" dirty="0"/>
              <a:t>15.06. </a:t>
            </a:r>
            <a:r>
              <a:rPr lang="de-DE" sz="1800" dirty="0"/>
              <a:t>	</a:t>
            </a:r>
            <a:r>
              <a:rPr lang="de-DE" sz="2200" dirty="0" smtClean="0"/>
              <a:t>	„Benchmarking </a:t>
            </a:r>
            <a:r>
              <a:rPr lang="de-DE" sz="2200" dirty="0" err="1" smtClean="0"/>
              <a:t>Cloud</a:t>
            </a:r>
            <a:r>
              <a:rPr lang="de-DE" sz="2200" dirty="0" smtClean="0"/>
              <a:t> Services“ </a:t>
            </a:r>
            <a:r>
              <a:rPr lang="de-DE" sz="2200" i="1" dirty="0" smtClean="0"/>
              <a:t>(SAP)</a:t>
            </a:r>
            <a:endParaRPr lang="de-DE" sz="2200" i="1" dirty="0"/>
          </a:p>
          <a:p>
            <a:pPr marL="0" indent="0">
              <a:buNone/>
            </a:pPr>
            <a:r>
              <a:rPr lang="de-DE" sz="1800" i="1" dirty="0"/>
              <a:t>29.06./</a:t>
            </a:r>
            <a:r>
              <a:rPr lang="de-DE" sz="1800" i="1" dirty="0" smtClean="0"/>
              <a:t>27.07.</a:t>
            </a:r>
            <a:r>
              <a:rPr lang="de-DE" sz="1800" dirty="0" smtClean="0"/>
              <a:t>	„</a:t>
            </a:r>
            <a:r>
              <a:rPr lang="de-DE" sz="2200" dirty="0" err="1" smtClean="0"/>
              <a:t>Towards</a:t>
            </a:r>
            <a:r>
              <a:rPr lang="de-DE" sz="2200" dirty="0" smtClean="0"/>
              <a:t> </a:t>
            </a:r>
            <a:r>
              <a:rPr lang="de-DE" sz="2200" dirty="0"/>
              <a:t>a Benchmark </a:t>
            </a:r>
            <a:r>
              <a:rPr lang="de-DE" sz="2200" dirty="0" err="1"/>
              <a:t>for</a:t>
            </a:r>
            <a:r>
              <a:rPr lang="de-DE" sz="2200" dirty="0"/>
              <a:t> </a:t>
            </a:r>
            <a:r>
              <a:rPr lang="de-DE" sz="2200" dirty="0" err="1"/>
              <a:t>the</a:t>
            </a:r>
            <a:r>
              <a:rPr lang="de-DE" sz="2200" dirty="0"/>
              <a:t> </a:t>
            </a:r>
            <a:r>
              <a:rPr lang="de-DE" sz="2200" dirty="0" err="1" smtClean="0"/>
              <a:t>Cloud</a:t>
            </a:r>
            <a:r>
              <a:rPr lang="de-DE" sz="2200" dirty="0" smtClean="0"/>
              <a:t>“ </a:t>
            </a:r>
          </a:p>
          <a:p>
            <a:pPr marL="0" indent="0">
              <a:buNone/>
            </a:pPr>
            <a:r>
              <a:rPr lang="de-DE" sz="2200" i="1" dirty="0"/>
              <a:t>	</a:t>
            </a:r>
            <a:r>
              <a:rPr lang="de-DE" sz="2200" i="1" dirty="0" smtClean="0"/>
              <a:t>	(UC Berkeley)</a:t>
            </a:r>
            <a:endParaRPr lang="de-DE" sz="2200" i="1" dirty="0"/>
          </a:p>
          <a:p>
            <a:pPr marL="0" indent="0">
              <a:buNone/>
            </a:pPr>
            <a:r>
              <a:rPr lang="de-DE" sz="1800" i="1" dirty="0" smtClean="0"/>
              <a:t>10.08. </a:t>
            </a:r>
            <a:r>
              <a:rPr lang="de-DE" sz="2200" dirty="0"/>
              <a:t>	</a:t>
            </a:r>
            <a:r>
              <a:rPr lang="de-DE" sz="2200" dirty="0" smtClean="0"/>
              <a:t>	„</a:t>
            </a:r>
            <a:r>
              <a:rPr lang="de-DE" sz="2200" dirty="0" err="1" smtClean="0"/>
              <a:t>CloudCmp</a:t>
            </a:r>
            <a:r>
              <a:rPr lang="de-DE" sz="2200" dirty="0"/>
              <a:t>: </a:t>
            </a:r>
            <a:r>
              <a:rPr lang="de-DE" sz="2200" dirty="0" err="1"/>
              <a:t>Comparing</a:t>
            </a:r>
            <a:r>
              <a:rPr lang="de-DE" sz="2200" dirty="0"/>
              <a:t> </a:t>
            </a:r>
            <a:r>
              <a:rPr lang="de-DE" sz="2200" dirty="0" smtClean="0"/>
              <a:t>Public </a:t>
            </a:r>
            <a:r>
              <a:rPr lang="de-DE" sz="2200" dirty="0" err="1" smtClean="0"/>
              <a:t>Cloud</a:t>
            </a:r>
            <a:r>
              <a:rPr lang="de-DE" sz="2200" dirty="0" smtClean="0"/>
              <a:t> Providers“ 		</a:t>
            </a:r>
            <a:r>
              <a:rPr lang="de-DE" sz="2200" i="1" dirty="0" smtClean="0"/>
              <a:t>(IBM)</a:t>
            </a:r>
            <a:endParaRPr lang="de-DE" sz="2200" i="1" dirty="0"/>
          </a:p>
          <a:p>
            <a:pPr marL="0" indent="0">
              <a:buNone/>
            </a:pPr>
            <a:r>
              <a:rPr lang="de-DE" sz="1800" i="1" dirty="0"/>
              <a:t>07.09. </a:t>
            </a:r>
            <a:r>
              <a:rPr lang="de-DE" sz="2200" dirty="0"/>
              <a:t>	</a:t>
            </a:r>
            <a:r>
              <a:rPr lang="de-DE" sz="2200" dirty="0" smtClean="0"/>
              <a:t>	„</a:t>
            </a:r>
            <a:r>
              <a:rPr lang="de-DE" sz="2200" dirty="0" err="1" smtClean="0"/>
              <a:t>Virtualization</a:t>
            </a:r>
            <a:r>
              <a:rPr lang="de-DE" sz="2200" dirty="0" smtClean="0"/>
              <a:t> </a:t>
            </a:r>
            <a:r>
              <a:rPr lang="de-DE" sz="2200" dirty="0"/>
              <a:t>on Network Performance </a:t>
            </a:r>
            <a:r>
              <a:rPr lang="de-DE" sz="2200" dirty="0" err="1"/>
              <a:t>of</a:t>
            </a:r>
            <a:r>
              <a:rPr lang="de-DE" sz="2200" dirty="0"/>
              <a:t> </a:t>
            </a:r>
            <a:r>
              <a:rPr lang="de-DE" sz="2200" dirty="0" smtClean="0"/>
              <a:t>EC2</a:t>
            </a:r>
            <a:r>
              <a:rPr lang="de-DE" sz="2200" i="1" dirty="0" smtClean="0"/>
              <a:t>“		(Rice University)</a:t>
            </a:r>
            <a:endParaRPr lang="de-DE" sz="2200" i="1" dirty="0"/>
          </a:p>
          <a:p>
            <a:pPr marL="0" indent="0">
              <a:buNone/>
            </a:pPr>
            <a:r>
              <a:rPr lang="de-DE" sz="1800" i="1" dirty="0"/>
              <a:t>21.09. </a:t>
            </a:r>
            <a:r>
              <a:rPr lang="de-DE" sz="2200" dirty="0"/>
              <a:t>	</a:t>
            </a:r>
            <a:r>
              <a:rPr lang="de-DE" sz="2200" dirty="0" smtClean="0"/>
              <a:t>	OSG </a:t>
            </a:r>
            <a:r>
              <a:rPr lang="de-DE" sz="2200" dirty="0" err="1"/>
              <a:t>C</a:t>
            </a:r>
            <a:r>
              <a:rPr lang="de-DE" sz="2200" dirty="0" err="1" smtClean="0"/>
              <a:t>loud</a:t>
            </a:r>
            <a:r>
              <a:rPr lang="de-DE" sz="2200" dirty="0" smtClean="0"/>
              <a:t> </a:t>
            </a:r>
            <a:r>
              <a:rPr lang="de-DE" sz="2200" dirty="0" err="1" smtClean="0"/>
              <a:t>status</a:t>
            </a:r>
            <a:r>
              <a:rPr lang="de-DE" sz="2200" dirty="0" smtClean="0"/>
              <a:t> </a:t>
            </a:r>
            <a:r>
              <a:rPr lang="de-DE" sz="2200" i="1" dirty="0" smtClean="0"/>
              <a:t>(AMD)</a:t>
            </a:r>
            <a:endParaRPr lang="en-US" sz="2200" i="1" dirty="0"/>
          </a:p>
        </p:txBody>
      </p:sp>
      <p:sp>
        <p:nvSpPr>
          <p:cNvPr id="9" name="Gestreifter Pfeil nach rechts 8"/>
          <p:cNvSpPr/>
          <p:nvPr/>
        </p:nvSpPr>
        <p:spPr>
          <a:xfrm rot="5400000">
            <a:off x="-2088416" y="3443706"/>
            <a:ext cx="5135880" cy="534467"/>
          </a:xfrm>
          <a:prstGeom prst="stripedRightArrow">
            <a:avLst>
              <a:gd name="adj1" fmla="val 38396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288027" y="6445250"/>
            <a:ext cx="4542502" cy="3603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Michael Faber </a:t>
            </a:r>
          </a:p>
          <a:p>
            <a:pPr>
              <a:defRPr/>
            </a:pPr>
            <a:r>
              <a:rPr lang="de-DE" dirty="0" smtClean="0"/>
              <a:t>- </a:t>
            </a:r>
            <a:r>
              <a:rPr lang="en-US" dirty="0"/>
              <a:t>Summary of Existing Cloud Benchmark Efforts and </a:t>
            </a:r>
            <a:r>
              <a:rPr lang="en-US" dirty="0" smtClean="0"/>
              <a:t>Proposed </a:t>
            </a:r>
            <a:r>
              <a:rPr lang="en-US" dirty="0"/>
              <a:t>Next Steps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03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T-Masterslides-EN-SDQ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D9D9D9"/>
      </a:lt2>
      <a:accent1>
        <a:srgbClr val="009682"/>
      </a:accent1>
      <a:accent2>
        <a:srgbClr val="4664AA"/>
      </a:accent2>
      <a:accent3>
        <a:srgbClr val="FFFFFF"/>
      </a:accent3>
      <a:accent4>
        <a:srgbClr val="000000"/>
      </a:accent4>
      <a:accent5>
        <a:srgbClr val="AAC9C1"/>
      </a:accent5>
      <a:accent6>
        <a:srgbClr val="3F5A9A"/>
      </a:accent6>
      <a:hlink>
        <a:srgbClr val="808080"/>
      </a:hlink>
      <a:folHlink>
        <a:srgbClr val="7D92C3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D9D9D9"/>
        </a:lt2>
        <a:accent1>
          <a:srgbClr val="009682"/>
        </a:accent1>
        <a:accent2>
          <a:srgbClr val="4664AA"/>
        </a:accent2>
        <a:accent3>
          <a:srgbClr val="FFFFFF"/>
        </a:accent3>
        <a:accent4>
          <a:srgbClr val="000000"/>
        </a:accent4>
        <a:accent5>
          <a:srgbClr val="AAC9C1"/>
        </a:accent5>
        <a:accent6>
          <a:srgbClr val="3F5A9A"/>
        </a:accent6>
        <a:hlink>
          <a:srgbClr val="808080"/>
        </a:hlink>
        <a:folHlink>
          <a:srgbClr val="7D92C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KIT-Masterslides-EN-SDQ</Template>
  <TotalTime>0</TotalTime>
  <Words>2192</Words>
  <Application>Microsoft Office PowerPoint</Application>
  <PresentationFormat>Bildschirmpräsentation (4:3)</PresentationFormat>
  <Paragraphs>505</Paragraphs>
  <Slides>28</Slides>
  <Notes>28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28</vt:i4>
      </vt:variant>
    </vt:vector>
  </HeadingPairs>
  <TitlesOfParts>
    <vt:vector size="29" baseType="lpstr">
      <vt:lpstr>KIT-Masterslides-EN-SDQ</vt:lpstr>
      <vt:lpstr>PowerPoint-Präsentation</vt:lpstr>
      <vt:lpstr>Agenda</vt:lpstr>
      <vt:lpstr>Agenda</vt:lpstr>
      <vt:lpstr>Cloud Computing</vt:lpstr>
      <vt:lpstr>OSG Cloud and RG Cloud – Mission and Charter</vt:lpstr>
      <vt:lpstr>Benchmarks</vt:lpstr>
      <vt:lpstr>Research Benchmarks</vt:lpstr>
      <vt:lpstr>Agenda</vt:lpstr>
      <vt:lpstr>RG Cloud Group – Last Meetings</vt:lpstr>
      <vt:lpstr>Overview of Work Areas</vt:lpstr>
      <vt:lpstr>Cloud Benchmark Metrics</vt:lpstr>
      <vt:lpstr>Agenda</vt:lpstr>
      <vt:lpstr>Cloud Application Types  - Results of Literature Research</vt:lpstr>
      <vt:lpstr>Cloud Application Types - Results of Discussions in OSG Cloud</vt:lpstr>
      <vt:lpstr>Cloud Application Types</vt:lpstr>
      <vt:lpstr>Agenda</vt:lpstr>
      <vt:lpstr>Benchmarks Targeted at Cloud Computing</vt:lpstr>
      <vt:lpstr>Yahoo YCSB</vt:lpstr>
      <vt:lpstr>CloudBench</vt:lpstr>
      <vt:lpstr>Cloudstone</vt:lpstr>
      <vt:lpstr>CloudCmp</vt:lpstr>
      <vt:lpstr>Global Provider View</vt:lpstr>
      <vt:lpstr>Cloud Performance Analyzer</vt:lpstr>
      <vt:lpstr>Lessons Learned </vt:lpstr>
      <vt:lpstr>Agenda</vt:lpstr>
      <vt:lpstr>Identified Challenges</vt:lpstr>
      <vt:lpstr>Agenda</vt:lpstr>
      <vt:lpstr>Proposed Next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martens</dc:creator>
  <cp:lastModifiedBy>Michael Faber</cp:lastModifiedBy>
  <cp:revision>636</cp:revision>
  <cp:lastPrinted>2011-10-19T13:21:37Z</cp:lastPrinted>
  <dcterms:created xsi:type="dcterms:W3CDTF">2010-10-20T15:21:04Z</dcterms:created>
  <dcterms:modified xsi:type="dcterms:W3CDTF">2011-10-19T14:38:42Z</dcterms:modified>
</cp:coreProperties>
</file>